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Ex1.xml" ContentType="application/vnd.ms-office.chartex+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Ex2.xml" ContentType="application/vnd.ms-office.chartex+xml"/>
  <Override PartName="/ppt/charts/style6.xml" ContentType="application/vnd.ms-office.chartstyle+xml"/>
  <Override PartName="/ppt/charts/colors6.xml" ContentType="application/vnd.ms-office.chartcolorstyle+xml"/>
  <Override PartName="/ppt/charts/chartEx3.xml" ContentType="application/vnd.ms-office.chartex+xml"/>
  <Override PartName="/ppt/charts/style7.xml" ContentType="application/vnd.ms-office.chartstyle+xml"/>
  <Override PartName="/ppt/charts/colors7.xml" ContentType="application/vnd.ms-office.chartcolorstyle+xml"/>
  <Override PartName="/ppt/charts/chartEx4.xml" ContentType="application/vnd.ms-office.chartex+xml"/>
  <Override PartName="/ppt/charts/style8.xml" ContentType="application/vnd.ms-office.chartstyle+xml"/>
  <Override PartName="/ppt/charts/colors8.xml" ContentType="application/vnd.ms-office.chartcolorstyle+xml"/>
  <Override PartName="/ppt/charts/chartEx5.xml" ContentType="application/vnd.ms-office.chartex+xml"/>
  <Override PartName="/ppt/charts/style9.xml" ContentType="application/vnd.ms-office.chartstyle+xml"/>
  <Override PartName="/ppt/charts/colors9.xml" ContentType="application/vnd.ms-office.chartcolorstyle+xml"/>
  <Override PartName="/ppt/charts/chartEx6.xml" ContentType="application/vnd.ms-office.chartex+xml"/>
  <Override PartName="/ppt/charts/style10.xml" ContentType="application/vnd.ms-office.chartstyle+xml"/>
  <Override PartName="/ppt/charts/colors10.xml" ContentType="application/vnd.ms-office.chartcolorstyle+xml"/>
  <Override PartName="/ppt/charts/chartEx7.xml" ContentType="application/vnd.ms-office.chartex+xml"/>
  <Override PartName="/ppt/charts/style11.xml" ContentType="application/vnd.ms-office.chartstyle+xml"/>
  <Override PartName="/ppt/charts/colors11.xml" ContentType="application/vnd.ms-office.chartcolorstyle+xml"/>
  <Override PartName="/ppt/theme/themeOverride2.xml" ContentType="application/vnd.openxmlformats-officedocument.themeOverride+xml"/>
  <Override PartName="/ppt/charts/chartEx8.xml" ContentType="application/vnd.ms-office.chartex+xml"/>
  <Override PartName="/ppt/charts/style12.xml" ContentType="application/vnd.ms-office.chartstyle+xml"/>
  <Override PartName="/ppt/charts/colors12.xml" ContentType="application/vnd.ms-office.chartcolorstyle+xml"/>
  <Override PartName="/ppt/charts/chartEx9.xml" ContentType="application/vnd.ms-office.chartex+xml"/>
  <Override PartName="/ppt/charts/style13.xml" ContentType="application/vnd.ms-office.chartstyle+xml"/>
  <Override PartName="/ppt/charts/colors13.xml" ContentType="application/vnd.ms-office.chartcolorstyle+xml"/>
  <Override PartName="/ppt/charts/chartEx10.xml" ContentType="application/vnd.ms-office.chartex+xml"/>
  <Override PartName="/ppt/charts/style14.xml" ContentType="application/vnd.ms-office.chartstyle+xml"/>
  <Override PartName="/ppt/charts/colors14.xml" ContentType="application/vnd.ms-office.chartcolorstyle+xml"/>
  <Override PartName="/ppt/charts/chartEx11.xml" ContentType="application/vnd.ms-office.chartex+xml"/>
  <Override PartName="/ppt/charts/style15.xml" ContentType="application/vnd.ms-office.chartstyle+xml"/>
  <Override PartName="/ppt/charts/colors15.xml" ContentType="application/vnd.ms-office.chartcolorstyle+xml"/>
  <Override PartName="/ppt/notesSlides/notesSlide21.xml" ContentType="application/vnd.openxmlformats-officedocument.presentationml.notesSlide+xml"/>
  <Override PartName="/ppt/charts/chartEx12.xml" ContentType="application/vnd.ms-office.chartex+xml"/>
  <Override PartName="/ppt/charts/style16.xml" ContentType="application/vnd.ms-office.chartstyle+xml"/>
  <Override PartName="/ppt/charts/colors16.xml" ContentType="application/vnd.ms-office.chartcolorstyle+xml"/>
  <Override PartName="/ppt/charts/chartEx13.xml" ContentType="application/vnd.ms-office.chartex+xml"/>
  <Override PartName="/ppt/charts/style17.xml" ContentType="application/vnd.ms-office.chartstyle+xml"/>
  <Override PartName="/ppt/charts/colors17.xml" ContentType="application/vnd.ms-office.chartcolorstyle+xml"/>
  <Override PartName="/ppt/charts/chartEx14.xml" ContentType="application/vnd.ms-office.chartex+xml"/>
  <Override PartName="/ppt/charts/style18.xml" ContentType="application/vnd.ms-office.chartstyle+xml"/>
  <Override PartName="/ppt/charts/colors18.xml" ContentType="application/vnd.ms-office.chartcolorstyle+xml"/>
  <Override PartName="/ppt/charts/chartEx15.xml" ContentType="application/vnd.ms-office.chartex+xml"/>
  <Override PartName="/ppt/charts/style19.xml" ContentType="application/vnd.ms-office.chartstyle+xml"/>
  <Override PartName="/ppt/charts/colors19.xml" ContentType="application/vnd.ms-office.chartcolorstyle+xml"/>
  <Override PartName="/ppt/charts/chartEx16.xml" ContentType="application/vnd.ms-office.chartex+xml"/>
  <Override PartName="/ppt/charts/style20.xml" ContentType="application/vnd.ms-office.chartstyle+xml"/>
  <Override PartName="/ppt/charts/colors20.xml" ContentType="application/vnd.ms-office.chartcolorstyle+xml"/>
  <Override PartName="/ppt/charts/chartEx17.xml" ContentType="application/vnd.ms-office.chartex+xml"/>
  <Override PartName="/ppt/charts/style21.xml" ContentType="application/vnd.ms-office.chartstyle+xml"/>
  <Override PartName="/ppt/charts/colors21.xml" ContentType="application/vnd.ms-office.chartcolorstyle+xml"/>
  <Override PartName="/ppt/charts/chartEx18.xml" ContentType="application/vnd.ms-office.chartex+xml"/>
  <Override PartName="/ppt/charts/style22.xml" ContentType="application/vnd.ms-office.chartstyle+xml"/>
  <Override PartName="/ppt/charts/colors22.xml" ContentType="application/vnd.ms-office.chartcolorstyle+xml"/>
  <Override PartName="/ppt/charts/chartEx19.xml" ContentType="application/vnd.ms-office.chartex+xml"/>
  <Override PartName="/ppt/charts/style23.xml" ContentType="application/vnd.ms-office.chartstyle+xml"/>
  <Override PartName="/ppt/charts/colors23.xml" ContentType="application/vnd.ms-office.chartcolorstyle+xml"/>
  <Override PartName="/ppt/charts/chartEx20.xml" ContentType="application/vnd.ms-office.chartex+xml"/>
  <Override PartName="/ppt/charts/style24.xml" ContentType="application/vnd.ms-office.chartstyle+xml"/>
  <Override PartName="/ppt/charts/colors24.xml" ContentType="application/vnd.ms-office.chartcolorstyle+xml"/>
  <Override PartName="/ppt/charts/chartEx21.xml" ContentType="application/vnd.ms-office.chartex+xml"/>
  <Override PartName="/ppt/charts/style25.xml" ContentType="application/vnd.ms-office.chartstyle+xml"/>
  <Override PartName="/ppt/charts/colors25.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Ex22.xml" ContentType="application/vnd.ms-office.chartex+xml"/>
  <Override PartName="/ppt/charts/style26.xml" ContentType="application/vnd.ms-office.chartstyle+xml"/>
  <Override PartName="/ppt/charts/colors26.xml" ContentType="application/vnd.ms-office.chartcolorstyle+xml"/>
  <Override PartName="/ppt/notesSlides/notesSlide24.xml" ContentType="application/vnd.openxmlformats-officedocument.presentationml.notesSlide+xml"/>
  <Override PartName="/ppt/charts/chartEx23.xml" ContentType="application/vnd.ms-office.chartex+xml"/>
  <Override PartName="/ppt/charts/style27.xml" ContentType="application/vnd.ms-office.chartstyle+xml"/>
  <Override PartName="/ppt/charts/colors27.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6.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3.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Ex24.xml" ContentType="application/vnd.ms-office.chartex+xml"/>
  <Override PartName="/ppt/charts/style30.xml" ContentType="application/vnd.ms-office.chartstyle+xml"/>
  <Override PartName="/ppt/charts/colors30.xml" ContentType="application/vnd.ms-office.chartcolorstyle+xml"/>
  <Override PartName="/ppt/charts/chartEx25.xml" ContentType="application/vnd.ms-office.chartex+xml"/>
  <Override PartName="/ppt/charts/style31.xml" ContentType="application/vnd.ms-office.chartstyle+xml"/>
  <Override PartName="/ppt/charts/colors31.xml" ContentType="application/vnd.ms-office.chartcolorstyle+xml"/>
  <Override PartName="/ppt/charts/chartEx26.xml" ContentType="application/vnd.ms-office.chartex+xml"/>
  <Override PartName="/ppt/charts/style32.xml" ContentType="application/vnd.ms-office.chartstyle+xml"/>
  <Override PartName="/ppt/charts/colors32.xml" ContentType="application/vnd.ms-office.chartcolorstyle+xml"/>
  <Override PartName="/ppt/charts/chartEx27.xml" ContentType="application/vnd.ms-office.chartex+xml"/>
  <Override PartName="/ppt/charts/style33.xml" ContentType="application/vnd.ms-office.chartstyle+xml"/>
  <Override PartName="/ppt/charts/colors33.xml" ContentType="application/vnd.ms-office.chartcolorstyle+xml"/>
  <Override PartName="/ppt/charts/chartEx28.xml" ContentType="application/vnd.ms-office.chartex+xml"/>
  <Override PartName="/ppt/charts/style34.xml" ContentType="application/vnd.ms-office.chartstyle+xml"/>
  <Override PartName="/ppt/charts/colors34.xml" ContentType="application/vnd.ms-office.chartcolorstyle+xml"/>
  <Override PartName="/ppt/charts/chartEx29.xml" ContentType="application/vnd.ms-office.chartex+xml"/>
  <Override PartName="/ppt/charts/style35.xml" ContentType="application/vnd.ms-office.chartstyle+xml"/>
  <Override PartName="/ppt/charts/colors35.xml" ContentType="application/vnd.ms-office.chartcolorstyle+xml"/>
  <Override PartName="/ppt/theme/themeOverride4.xml" ContentType="application/vnd.openxmlformats-officedocument.themeOverride+xml"/>
  <Override PartName="/ppt/charts/chartEx30.xml" ContentType="application/vnd.ms-office.chartex+xml"/>
  <Override PartName="/ppt/charts/style36.xml" ContentType="application/vnd.ms-office.chartstyle+xml"/>
  <Override PartName="/ppt/charts/colors36.xml" ContentType="application/vnd.ms-office.chartcolorstyle+xml"/>
  <Override PartName="/ppt/charts/chartEx31.xml" ContentType="application/vnd.ms-office.chartex+xml"/>
  <Override PartName="/ppt/charts/style37.xml" ContentType="application/vnd.ms-office.chartstyle+xml"/>
  <Override PartName="/ppt/charts/colors37.xml" ContentType="application/vnd.ms-office.chartcolorstyle+xml"/>
  <Override PartName="/ppt/charts/chartEx32.xml" ContentType="application/vnd.ms-office.chartex+xml"/>
  <Override PartName="/ppt/charts/style38.xml" ContentType="application/vnd.ms-office.chartstyle+xml"/>
  <Override PartName="/ppt/charts/colors38.xml" ContentType="application/vnd.ms-office.chartcolorstyle+xml"/>
  <Override PartName="/ppt/charts/chartEx33.xml" ContentType="application/vnd.ms-office.chartex+xml"/>
  <Override PartName="/ppt/charts/style39.xml" ContentType="application/vnd.ms-office.chartstyle+xml"/>
  <Override PartName="/ppt/charts/colors39.xml" ContentType="application/vnd.ms-office.chartcolorstyle+xml"/>
  <Override PartName="/ppt/notesSlides/notesSlide53.xml" ContentType="application/vnd.openxmlformats-officedocument.presentationml.notesSlide+xml"/>
  <Override PartName="/ppt/charts/chartEx34.xml" ContentType="application/vnd.ms-office.chartex+xml"/>
  <Override PartName="/ppt/charts/style40.xml" ContentType="application/vnd.ms-office.chartstyle+xml"/>
  <Override PartName="/ppt/charts/colors40.xml" ContentType="application/vnd.ms-office.chartcolorstyle+xml"/>
  <Override PartName="/ppt/charts/chartEx35.xml" ContentType="application/vnd.ms-office.chartex+xml"/>
  <Override PartName="/ppt/charts/style41.xml" ContentType="application/vnd.ms-office.chartstyle+xml"/>
  <Override PartName="/ppt/charts/colors41.xml" ContentType="application/vnd.ms-office.chartcolorstyle+xml"/>
  <Override PartName="/ppt/charts/chartEx36.xml" ContentType="application/vnd.ms-office.chartex+xml"/>
  <Override PartName="/ppt/charts/style42.xml" ContentType="application/vnd.ms-office.chartstyle+xml"/>
  <Override PartName="/ppt/charts/colors42.xml" ContentType="application/vnd.ms-office.chartcolorstyle+xml"/>
  <Override PartName="/ppt/charts/chartEx37.xml" ContentType="application/vnd.ms-office.chartex+xml"/>
  <Override PartName="/ppt/charts/style43.xml" ContentType="application/vnd.ms-office.chartstyle+xml"/>
  <Override PartName="/ppt/charts/colors43.xml" ContentType="application/vnd.ms-office.chartcolorstyle+xml"/>
  <Override PartName="/ppt/charts/chartEx38.xml" ContentType="application/vnd.ms-office.chartex+xml"/>
  <Override PartName="/ppt/charts/style44.xml" ContentType="application/vnd.ms-office.chartstyle+xml"/>
  <Override PartName="/ppt/charts/colors44.xml" ContentType="application/vnd.ms-office.chartcolorstyle+xml"/>
  <Override PartName="/ppt/charts/chartEx39.xml" ContentType="application/vnd.ms-office.chartex+xml"/>
  <Override PartName="/ppt/charts/style45.xml" ContentType="application/vnd.ms-office.chartstyle+xml"/>
  <Override PartName="/ppt/charts/colors45.xml" ContentType="application/vnd.ms-office.chartcolorstyle+xml"/>
  <Override PartName="/ppt/charts/chartEx40.xml" ContentType="application/vnd.ms-office.chartex+xml"/>
  <Override PartName="/ppt/charts/style46.xml" ContentType="application/vnd.ms-office.chartstyle+xml"/>
  <Override PartName="/ppt/charts/colors46.xml" ContentType="application/vnd.ms-office.chartcolorstyle+xml"/>
  <Override PartName="/ppt/charts/chartEx41.xml" ContentType="application/vnd.ms-office.chartex+xml"/>
  <Override PartName="/ppt/charts/style47.xml" ContentType="application/vnd.ms-office.chartstyle+xml"/>
  <Override PartName="/ppt/charts/colors47.xml" ContentType="application/vnd.ms-office.chartcolorstyle+xml"/>
  <Override PartName="/ppt/charts/chartEx42.xml" ContentType="application/vnd.ms-office.chartex+xml"/>
  <Override PartName="/ppt/charts/style48.xml" ContentType="application/vnd.ms-office.chartstyle+xml"/>
  <Override PartName="/ppt/charts/colors48.xml" ContentType="application/vnd.ms-office.chartcolorstyle+xml"/>
  <Override PartName="/ppt/charts/chartEx43.xml" ContentType="application/vnd.ms-office.chartex+xml"/>
  <Override PartName="/ppt/charts/style49.xml" ContentType="application/vnd.ms-office.chartstyle+xml"/>
  <Override PartName="/ppt/charts/colors49.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Ex44.xml" ContentType="application/vnd.ms-office.chartex+xml"/>
  <Override PartName="/ppt/charts/style50.xml" ContentType="application/vnd.ms-office.chartstyle+xml"/>
  <Override PartName="/ppt/charts/colors50.xml" ContentType="application/vnd.ms-office.chartcolorstyle+xml"/>
  <Override PartName="/ppt/notesSlides/notesSlide65.xml" ContentType="application/vnd.openxmlformats-officedocument.presentationml.notesSlide+xml"/>
  <Override PartName="/ppt/charts/chartEx45.xml" ContentType="application/vnd.ms-office.chartex+xml"/>
  <Override PartName="/ppt/charts/style51.xml" ContentType="application/vnd.ms-office.chartstyle+xml"/>
  <Override PartName="/ppt/charts/colors51.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2.xml" ContentType="application/vnd.openxmlformats-officedocument.presentationml.tags+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97"/>
  </p:notesMasterIdLst>
  <p:handoutMasterIdLst>
    <p:handoutMasterId r:id="rId98"/>
  </p:handoutMasterIdLst>
  <p:sldIdLst>
    <p:sldId id="496" r:id="rId5"/>
    <p:sldId id="2846" r:id="rId6"/>
    <p:sldId id="8720" r:id="rId7"/>
    <p:sldId id="8721" r:id="rId8"/>
    <p:sldId id="8518" r:id="rId9"/>
    <p:sldId id="8680" r:id="rId10"/>
    <p:sldId id="8492" r:id="rId11"/>
    <p:sldId id="8681" r:id="rId12"/>
    <p:sldId id="8508" r:id="rId13"/>
    <p:sldId id="8722" r:id="rId14"/>
    <p:sldId id="8204" r:id="rId15"/>
    <p:sldId id="8383" r:id="rId16"/>
    <p:sldId id="8400" r:id="rId17"/>
    <p:sldId id="8701" r:id="rId18"/>
    <p:sldId id="8490" r:id="rId19"/>
    <p:sldId id="8488" r:id="rId20"/>
    <p:sldId id="8489" r:id="rId21"/>
    <p:sldId id="8719" r:id="rId22"/>
    <p:sldId id="8491" r:id="rId23"/>
    <p:sldId id="8389" r:id="rId24"/>
    <p:sldId id="8390" r:id="rId25"/>
    <p:sldId id="8494" r:id="rId26"/>
    <p:sldId id="8503" r:id="rId27"/>
    <p:sldId id="8396" r:id="rId28"/>
    <p:sldId id="8504" r:id="rId29"/>
    <p:sldId id="8507" r:id="rId30"/>
    <p:sldId id="8506" r:id="rId31"/>
    <p:sldId id="8729" r:id="rId32"/>
    <p:sldId id="8730" r:id="rId33"/>
    <p:sldId id="8731" r:id="rId34"/>
    <p:sldId id="8684" r:id="rId35"/>
    <p:sldId id="8708" r:id="rId36"/>
    <p:sldId id="8482" r:id="rId37"/>
    <p:sldId id="8502" r:id="rId38"/>
    <p:sldId id="8685" r:id="rId39"/>
    <p:sldId id="8735" r:id="rId40"/>
    <p:sldId id="8736" r:id="rId41"/>
    <p:sldId id="8737" r:id="rId42"/>
    <p:sldId id="8738" r:id="rId43"/>
    <p:sldId id="8739" r:id="rId44"/>
    <p:sldId id="8740" r:id="rId45"/>
    <p:sldId id="8741" r:id="rId46"/>
    <p:sldId id="8762" r:id="rId47"/>
    <p:sldId id="8763" r:id="rId48"/>
    <p:sldId id="8742" r:id="rId49"/>
    <p:sldId id="8753" r:id="rId50"/>
    <p:sldId id="8764" r:id="rId51"/>
    <p:sldId id="8765" r:id="rId52"/>
    <p:sldId id="8686" r:id="rId53"/>
    <p:sldId id="8727" r:id="rId54"/>
    <p:sldId id="8692" r:id="rId55"/>
    <p:sldId id="8288" r:id="rId56"/>
    <p:sldId id="8399" r:id="rId57"/>
    <p:sldId id="8693" r:id="rId58"/>
    <p:sldId id="8695" r:id="rId59"/>
    <p:sldId id="8700" r:id="rId60"/>
    <p:sldId id="8703" r:id="rId61"/>
    <p:sldId id="8718" r:id="rId62"/>
    <p:sldId id="8704" r:id="rId63"/>
    <p:sldId id="8705" r:id="rId64"/>
    <p:sldId id="8706" r:id="rId65"/>
    <p:sldId id="8707" r:id="rId66"/>
    <p:sldId id="8702" r:id="rId67"/>
    <p:sldId id="8694" r:id="rId68"/>
    <p:sldId id="8698" r:id="rId69"/>
    <p:sldId id="8699" r:id="rId70"/>
    <p:sldId id="8732" r:id="rId71"/>
    <p:sldId id="8709" r:id="rId72"/>
    <p:sldId id="8733" r:id="rId73"/>
    <p:sldId id="8734" r:id="rId74"/>
    <p:sldId id="8331" r:id="rId75"/>
    <p:sldId id="8711" r:id="rId76"/>
    <p:sldId id="8712" r:id="rId77"/>
    <p:sldId id="8713" r:id="rId78"/>
    <p:sldId id="8714" r:id="rId79"/>
    <p:sldId id="8728" r:id="rId80"/>
    <p:sldId id="8293" r:id="rId81"/>
    <p:sldId id="8716" r:id="rId82"/>
    <p:sldId id="8717" r:id="rId83"/>
    <p:sldId id="8745" r:id="rId84"/>
    <p:sldId id="8746" r:id="rId85"/>
    <p:sldId id="8749" r:id="rId86"/>
    <p:sldId id="8750" r:id="rId87"/>
    <p:sldId id="8751" r:id="rId88"/>
    <p:sldId id="8767" r:id="rId89"/>
    <p:sldId id="8758" r:id="rId90"/>
    <p:sldId id="8769" r:id="rId91"/>
    <p:sldId id="8760" r:id="rId92"/>
    <p:sldId id="8761" r:id="rId93"/>
    <p:sldId id="8747" r:id="rId94"/>
    <p:sldId id="8748" r:id="rId95"/>
    <p:sldId id="7409" r:id="rId96"/>
  </p:sldIdLst>
  <p:sldSz cx="9906000" cy="6858000" type="A4"/>
  <p:notesSz cx="6797675" cy="9872663"/>
  <p:custDataLst>
    <p:tags r:id="rId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1102" userDrawn="1">
          <p15:clr>
            <a:srgbClr val="A4A3A4"/>
          </p15:clr>
        </p15:guide>
        <p15:guide id="3" orient="horz" pos="1162" userDrawn="1">
          <p15:clr>
            <a:srgbClr val="A4A3A4"/>
          </p15:clr>
        </p15:guide>
        <p15:guide id="4" pos="3075" userDrawn="1">
          <p15:clr>
            <a:srgbClr val="A4A3A4"/>
          </p15:clr>
        </p15:guide>
        <p15:guide id="5" pos="316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2077"/>
    <a:srgbClr val="0091DA"/>
    <a:srgbClr val="00A3A1"/>
    <a:srgbClr val="470A68"/>
    <a:srgbClr val="005EB8"/>
    <a:srgbClr val="00338D"/>
    <a:srgbClr val="BFBFBF"/>
    <a:srgbClr val="FF0000"/>
    <a:srgbClr val="C6007E"/>
    <a:srgbClr val="48369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31" autoAdjust="0"/>
    <p:restoredTop sz="93661" autoAdjust="0"/>
  </p:normalViewPr>
  <p:slideViewPr>
    <p:cSldViewPr snapToGrid="0" showGuides="1">
      <p:cViewPr varScale="1">
        <p:scale>
          <a:sx n="113" d="100"/>
          <a:sy n="113" d="100"/>
        </p:scale>
        <p:origin x="1602" y="108"/>
      </p:cViewPr>
      <p:guideLst>
        <p:guide orient="horz" pos="1911"/>
        <p:guide pos="1102"/>
        <p:guide orient="horz" pos="1162"/>
        <p:guide pos="3075"/>
        <p:guide pos="3165"/>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3" d="100"/>
          <a:sy n="83" d="100"/>
        </p:scale>
        <p:origin x="333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gs" Target="tags/tag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hwanjunchoi\Desktop\&#49324;&#50629;%20&#44288;&#47144;%20&#54260;&#45908;\05.%20&#49892;&#49324;&amp;&#48296;&#47448;&#50640;&#51060;&#49496;\14.%20&#54140;&#49884;&#54589;\02.%20WP\01.%20Research\Proejct%20Mode_Rev_WP_211228.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wanjunchoi\AppData\Local\Microsoft\Windows\INetCache\Content.Outlook\G1CLO8V0\Proejct%20M_BSPL_1229_KH.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klee39\Desktop\FY21\M\Proejct%20M_BS&amp;PL_12141000_KH.xlsx" TargetMode="External"/><Relationship Id="rId2" Type="http://schemas.microsoft.com/office/2011/relationships/chartColorStyle" Target="colors28.xml"/><Relationship Id="rId1" Type="http://schemas.microsoft.com/office/2011/relationships/chartStyle" Target="style28.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1.xlsx"/></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hwanjunchoi\Desktop\&#49324;&#50629;%20&#44288;&#47144;%20&#54260;&#45908;\05.%20&#49892;&#49324;&amp;&#48296;&#47448;&#50640;&#51060;&#49496;\14.%20&#54140;&#49884;&#54589;\02.%20WP\05.%20CF\Proejct%20M_Cash%20Flow_12301100.xlsx" TargetMode="External"/></Relationships>
</file>

<file path=ppt/charts/_rels/chartEx10.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11.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hwanjunchoi\Desktop\&#49324;&#50629;%20&#44288;&#47144;%20&#54260;&#45908;\05.%20&#49892;&#49324;&amp;&#48296;&#47448;&#50640;&#51060;&#49496;\14.%20&#54140;&#49884;&#54589;\02.%20WP\01.%20Research\Proejct%20Mode_Rev_WP_211228.xlsx" TargetMode="External"/></Relationships>
</file>

<file path=ppt/charts/_rels/chartEx12.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13.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14.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15.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16.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17.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18.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19.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20.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21.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22.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oleObject" Target="file:///C:\Users\hwanjunchoi\Desktop\&#49324;&#50629;%20&#44288;&#47144;%20&#54260;&#45908;\05.%20&#49892;&#49324;&amp;&#48296;&#47448;&#50640;&#51060;&#49496;\14.%20&#54140;&#49884;&#54589;\02.%20WP\01.%20Research\Proejct%20Mode_Rev_WP_01031020.xlsx" TargetMode="External"/></Relationships>
</file>

<file path=ppt/charts/_rels/chartEx23.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oleObject" Target="file:///C:\Users\hwanjunchoi\Desktop\&#49324;&#50629;%20&#44288;&#47144;%20&#54260;&#45908;\05.%20&#49892;&#49324;&amp;&#48296;&#47448;&#50640;&#51060;&#49496;\14.%20&#54140;&#49884;&#54589;\02.%20WP\01.%20Research\Proejct%20Mode_Rev_WP_01031020.xlsx" TargetMode="External"/></Relationships>
</file>

<file path=ppt/charts/_rels/chartEx24.xml.rels><?xml version="1.0" encoding="UTF-8" standalone="yes"?>
<Relationships xmlns="http://schemas.openxmlformats.org/package/2006/relationships"><Relationship Id="rId3" Type="http://schemas.microsoft.com/office/2011/relationships/chartColorStyle" Target="colors30.xml"/><Relationship Id="rId2" Type="http://schemas.microsoft.com/office/2011/relationships/chartStyle" Target="style30.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25.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26.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27.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28.xml.rels><?xml version="1.0" encoding="UTF-8" standalone="yes"?>
<Relationships xmlns="http://schemas.openxmlformats.org/package/2006/relationships"><Relationship Id="rId3" Type="http://schemas.microsoft.com/office/2011/relationships/chartColorStyle" Target="colors34.xml"/><Relationship Id="rId2" Type="http://schemas.microsoft.com/office/2011/relationships/chartStyle" Target="style34.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29.xml.rels><?xml version="1.0" encoding="UTF-8" standalone="yes"?>
<Relationships xmlns="http://schemas.openxmlformats.org/package/2006/relationships"><Relationship Id="rId3" Type="http://schemas.microsoft.com/office/2011/relationships/chartColorStyle" Target="colors35.xml"/><Relationship Id="rId2" Type="http://schemas.microsoft.com/office/2011/relationships/chartStyle" Target="style35.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 Id="rId4" Type="http://schemas.openxmlformats.org/officeDocument/2006/relationships/themeOverride" Target="../theme/themeOverride4.xml"/></Relationships>
</file>

<file path=ppt/charts/_rels/chartEx3.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30.xml.rels><?xml version="1.0" encoding="UTF-8" standalone="yes"?>
<Relationships xmlns="http://schemas.openxmlformats.org/package/2006/relationships"><Relationship Id="rId3" Type="http://schemas.microsoft.com/office/2011/relationships/chartColorStyle" Target="colors36.xml"/><Relationship Id="rId2" Type="http://schemas.microsoft.com/office/2011/relationships/chartStyle" Target="style36.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31.xml.rels><?xml version="1.0" encoding="UTF-8" standalone="yes"?>
<Relationships xmlns="http://schemas.openxmlformats.org/package/2006/relationships"><Relationship Id="rId3" Type="http://schemas.microsoft.com/office/2011/relationships/chartColorStyle" Target="colors37.xml"/><Relationship Id="rId2" Type="http://schemas.microsoft.com/office/2011/relationships/chartStyle" Target="style37.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32.xml.rels><?xml version="1.0" encoding="UTF-8" standalone="yes"?>
<Relationships xmlns="http://schemas.openxmlformats.org/package/2006/relationships"><Relationship Id="rId3" Type="http://schemas.microsoft.com/office/2011/relationships/chartColorStyle" Target="colors38.xml"/><Relationship Id="rId2" Type="http://schemas.microsoft.com/office/2011/relationships/chartStyle" Target="style38.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33.xml.rels><?xml version="1.0" encoding="UTF-8" standalone="yes"?>
<Relationships xmlns="http://schemas.openxmlformats.org/package/2006/relationships"><Relationship Id="rId3" Type="http://schemas.microsoft.com/office/2011/relationships/chartColorStyle" Target="colors39.xml"/><Relationship Id="rId2" Type="http://schemas.microsoft.com/office/2011/relationships/chartStyle" Target="style39.xml"/><Relationship Id="rId1" Type="http://schemas.openxmlformats.org/officeDocument/2006/relationships/oleObject" Target="file:///C:\Users\hwanjunchoi\Desktop\&#49324;&#50629;%20&#44288;&#47144;%20&#54260;&#45908;\05.%20&#49892;&#49324;&amp;&#48296;&#47448;&#50640;&#51060;&#49496;\14.%20&#54140;&#49884;&#54589;\02.%20WP\01.%20Research\Proejct%20Mode_Rev_WP_211228.xlsx" TargetMode="External"/></Relationships>
</file>

<file path=ppt/charts/_rels/chartEx34.xml.rels><?xml version="1.0" encoding="UTF-8" standalone="yes"?>
<Relationships xmlns="http://schemas.openxmlformats.org/package/2006/relationships"><Relationship Id="rId3" Type="http://schemas.microsoft.com/office/2011/relationships/chartColorStyle" Target="colors40.xml"/><Relationship Id="rId2" Type="http://schemas.microsoft.com/office/2011/relationships/chartStyle" Target="style40.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35.xml.rels><?xml version="1.0" encoding="UTF-8" standalone="yes"?>
<Relationships xmlns="http://schemas.openxmlformats.org/package/2006/relationships"><Relationship Id="rId3" Type="http://schemas.microsoft.com/office/2011/relationships/chartColorStyle" Target="colors41.xml"/><Relationship Id="rId2" Type="http://schemas.microsoft.com/office/2011/relationships/chartStyle" Target="style41.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36.xml.rels><?xml version="1.0" encoding="UTF-8" standalone="yes"?>
<Relationships xmlns="http://schemas.openxmlformats.org/package/2006/relationships"><Relationship Id="rId3" Type="http://schemas.microsoft.com/office/2011/relationships/chartColorStyle" Target="colors42.xml"/><Relationship Id="rId2" Type="http://schemas.microsoft.com/office/2011/relationships/chartStyle" Target="style42.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37.xml.rels><?xml version="1.0" encoding="UTF-8" standalone="yes"?>
<Relationships xmlns="http://schemas.openxmlformats.org/package/2006/relationships"><Relationship Id="rId3" Type="http://schemas.microsoft.com/office/2011/relationships/chartColorStyle" Target="colors43.xml"/><Relationship Id="rId2" Type="http://schemas.microsoft.com/office/2011/relationships/chartStyle" Target="style43.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38.xml.rels><?xml version="1.0" encoding="UTF-8" standalone="yes"?>
<Relationships xmlns="http://schemas.openxmlformats.org/package/2006/relationships"><Relationship Id="rId3" Type="http://schemas.microsoft.com/office/2011/relationships/chartColorStyle" Target="colors44.xml"/><Relationship Id="rId2" Type="http://schemas.microsoft.com/office/2011/relationships/chartStyle" Target="style44.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39.xml.rels><?xml version="1.0" encoding="UTF-8" standalone="yes"?>
<Relationships xmlns="http://schemas.openxmlformats.org/package/2006/relationships"><Relationship Id="rId3" Type="http://schemas.microsoft.com/office/2011/relationships/chartColorStyle" Target="colors45.xml"/><Relationship Id="rId2" Type="http://schemas.microsoft.com/office/2011/relationships/chartStyle" Target="style45.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40.xml.rels><?xml version="1.0" encoding="UTF-8" standalone="yes"?>
<Relationships xmlns="http://schemas.openxmlformats.org/package/2006/relationships"><Relationship Id="rId3" Type="http://schemas.microsoft.com/office/2011/relationships/chartColorStyle" Target="colors46.xml"/><Relationship Id="rId2" Type="http://schemas.microsoft.com/office/2011/relationships/chartStyle" Target="style46.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41.xml.rels><?xml version="1.0" encoding="UTF-8" standalone="yes"?>
<Relationships xmlns="http://schemas.openxmlformats.org/package/2006/relationships"><Relationship Id="rId3" Type="http://schemas.microsoft.com/office/2011/relationships/chartColorStyle" Target="colors47.xml"/><Relationship Id="rId2" Type="http://schemas.microsoft.com/office/2011/relationships/chartStyle" Target="style47.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42.xml.rels><?xml version="1.0" encoding="UTF-8" standalone="yes"?>
<Relationships xmlns="http://schemas.openxmlformats.org/package/2006/relationships"><Relationship Id="rId3" Type="http://schemas.microsoft.com/office/2011/relationships/chartColorStyle" Target="colors48.xml"/><Relationship Id="rId2" Type="http://schemas.microsoft.com/office/2011/relationships/chartStyle" Target="style48.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43.xml.rels><?xml version="1.0" encoding="UTF-8" standalone="yes"?>
<Relationships xmlns="http://schemas.openxmlformats.org/package/2006/relationships"><Relationship Id="rId3" Type="http://schemas.microsoft.com/office/2011/relationships/chartColorStyle" Target="colors49.xml"/><Relationship Id="rId2" Type="http://schemas.microsoft.com/office/2011/relationships/chartStyle" Target="style49.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44.xml.rels><?xml version="1.0" encoding="UTF-8" standalone="yes"?>
<Relationships xmlns="http://schemas.openxmlformats.org/package/2006/relationships"><Relationship Id="rId3" Type="http://schemas.microsoft.com/office/2011/relationships/chartColorStyle" Target="colors50.xml"/><Relationship Id="rId2" Type="http://schemas.microsoft.com/office/2011/relationships/chartStyle" Target="style50.xml"/><Relationship Id="rId1" Type="http://schemas.openxmlformats.org/officeDocument/2006/relationships/oleObject" Target="file:///C:\Users\hwanjunchoi\Desktop\&#49324;&#50629;%20&#44288;&#47144;%20&#54260;&#45908;\05.%20&#49892;&#49324;&amp;&#48296;&#47448;&#50640;&#51060;&#49496;\14.%20&#54140;&#49884;&#54589;\02.%20WP\01.%20Research\Proejct%20Mode_Rev_WP_01031020.xlsx" TargetMode="External"/></Relationships>
</file>

<file path=ppt/charts/_rels/chartEx45.xml.rels><?xml version="1.0" encoding="UTF-8" standalone="yes"?>
<Relationships xmlns="http://schemas.openxmlformats.org/package/2006/relationships"><Relationship Id="rId3" Type="http://schemas.microsoft.com/office/2011/relationships/chartColorStyle" Target="colors51.xml"/><Relationship Id="rId2" Type="http://schemas.microsoft.com/office/2011/relationships/chartStyle" Target="style51.xml"/><Relationship Id="rId1" Type="http://schemas.openxmlformats.org/officeDocument/2006/relationships/oleObject" Target="file:///C:\Users\hwanjunchoi\Desktop\&#49324;&#50629;%20&#44288;&#47144;%20&#54260;&#45908;\05.%20&#49892;&#49324;&amp;&#48296;&#47448;&#50640;&#51060;&#49496;\14.%20&#54140;&#49884;&#54589;\02.%20WP\01.%20Research\Proejct%20Mode_Rev_WP_01031020.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 Id="rId4" Type="http://schemas.openxmlformats.org/officeDocument/2006/relationships/themeOverride" Target="../theme/themeOverride2.xml"/></Relationships>
</file>

<file path=ppt/charts/_rels/chartEx8.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hwanjunchoi\Desktop\&#49324;&#50629;%20&#44288;&#47144;%20&#54260;&#45908;\05.%20&#49892;&#49324;&amp;&#48296;&#47448;&#50640;&#51060;&#49496;\14.%20&#54140;&#49884;&#54589;\02.%20WP\01.%20Research\Proejct%20Mode_Research_1220230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7.0512820512820512E-2"/>
          <c:w val="1"/>
          <c:h val="0.66597920452251158"/>
        </c:manualLayout>
      </c:layout>
      <c:barChart>
        <c:barDir val="col"/>
        <c:grouping val="stacked"/>
        <c:varyColors val="0"/>
        <c:ser>
          <c:idx val="0"/>
          <c:order val="0"/>
          <c:tx>
            <c:strRef>
              <c:f>Report!$S$23</c:f>
              <c:strCache>
                <c:ptCount val="1"/>
                <c:pt idx="0">
                  <c:v>Utilization</c:v>
                </c:pt>
              </c:strCache>
            </c:strRef>
          </c:tx>
          <c:spPr>
            <a:solidFill>
              <a:srgbClr val="00A3A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Report!$T$22:$W$22</c:f>
              <c:strCache>
                <c:ptCount val="4"/>
                <c:pt idx="0">
                  <c:v>FY18</c:v>
                </c:pt>
                <c:pt idx="1">
                  <c:v>FY19</c:v>
                </c:pt>
                <c:pt idx="2">
                  <c:v>FY20</c:v>
                </c:pt>
                <c:pt idx="3">
                  <c:v>FY21.3Q</c:v>
                </c:pt>
              </c:strCache>
            </c:strRef>
          </c:cat>
          <c:val>
            <c:numRef>
              <c:f>Report!$T$23:$W$23</c:f>
              <c:numCache>
                <c:formatCode>#,##0_);\(#,##0\);\-_)</c:formatCode>
                <c:ptCount val="4"/>
                <c:pt idx="0">
                  <c:v>16796528</c:v>
                </c:pt>
                <c:pt idx="1">
                  <c:v>15767714</c:v>
                </c:pt>
                <c:pt idx="2">
                  <c:v>19230468</c:v>
                </c:pt>
                <c:pt idx="3">
                  <c:v>23981540</c:v>
                </c:pt>
              </c:numCache>
            </c:numRef>
          </c:val>
          <c:extLst>
            <c:ext xmlns:c16="http://schemas.microsoft.com/office/drawing/2014/chart" uri="{C3380CC4-5D6E-409C-BE32-E72D297353CC}">
              <c16:uniqueId val="{00000000-8949-40C3-ACF5-6F84CB2AC4D4}"/>
            </c:ext>
          </c:extLst>
        </c:ser>
        <c:ser>
          <c:idx val="1"/>
          <c:order val="1"/>
          <c:tx>
            <c:strRef>
              <c:f>Report!$S$24</c:f>
              <c:strCache>
                <c:ptCount val="1"/>
                <c:pt idx="0">
                  <c:v>잔여 Capacity</c:v>
                </c:pt>
              </c:strCache>
            </c:strRef>
          </c:tx>
          <c:spPr>
            <a:solidFill>
              <a:srgbClr val="00338D"/>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Report!$T$22:$W$22</c:f>
              <c:strCache>
                <c:ptCount val="4"/>
                <c:pt idx="0">
                  <c:v>FY18</c:v>
                </c:pt>
                <c:pt idx="1">
                  <c:v>FY19</c:v>
                </c:pt>
                <c:pt idx="2">
                  <c:v>FY20</c:v>
                </c:pt>
                <c:pt idx="3">
                  <c:v>FY21.3Q</c:v>
                </c:pt>
              </c:strCache>
            </c:strRef>
          </c:cat>
          <c:val>
            <c:numRef>
              <c:f>Report!$T$24:$W$24</c:f>
              <c:numCache>
                <c:formatCode>#,##0_);\(#,##0\);\-_)</c:formatCode>
                <c:ptCount val="4"/>
                <c:pt idx="0">
                  <c:v>16803472</c:v>
                </c:pt>
                <c:pt idx="1">
                  <c:v>17832286</c:v>
                </c:pt>
                <c:pt idx="2">
                  <c:v>14369532</c:v>
                </c:pt>
                <c:pt idx="3">
                  <c:v>1218460</c:v>
                </c:pt>
              </c:numCache>
            </c:numRef>
          </c:val>
          <c:extLst>
            <c:ext xmlns:c16="http://schemas.microsoft.com/office/drawing/2014/chart" uri="{C3380CC4-5D6E-409C-BE32-E72D297353CC}">
              <c16:uniqueId val="{00000001-8949-40C3-ACF5-6F84CB2AC4D4}"/>
            </c:ext>
          </c:extLst>
        </c:ser>
        <c:ser>
          <c:idx val="2"/>
          <c:order val="2"/>
          <c:tx>
            <c:strRef>
              <c:f>Report!$S$25</c:f>
              <c:strCache>
                <c:ptCount val="1"/>
              </c:strCache>
            </c:strRef>
          </c:tx>
          <c:spPr>
            <a:noFill/>
            <a:ln w="12700">
              <a:solidFill>
                <a:srgbClr val="FF0000"/>
              </a:solidFill>
              <a:prstDash val="dash"/>
            </a:ln>
            <a:effectLst/>
          </c:spPr>
          <c:invertIfNegative val="0"/>
          <c:dLbls>
            <c:delete val="1"/>
          </c:dLbls>
          <c:cat>
            <c:strRef>
              <c:f>Report!$T$22:$W$22</c:f>
              <c:strCache>
                <c:ptCount val="4"/>
                <c:pt idx="0">
                  <c:v>FY18</c:v>
                </c:pt>
                <c:pt idx="1">
                  <c:v>FY19</c:v>
                </c:pt>
                <c:pt idx="2">
                  <c:v>FY20</c:v>
                </c:pt>
                <c:pt idx="3">
                  <c:v>FY21.3Q</c:v>
                </c:pt>
              </c:strCache>
            </c:strRef>
          </c:cat>
          <c:val>
            <c:numRef>
              <c:f>Report!$T$25:$W$25</c:f>
              <c:numCache>
                <c:formatCode>General</c:formatCode>
                <c:ptCount val="4"/>
                <c:pt idx="0">
                  <c:v>0</c:v>
                </c:pt>
                <c:pt idx="1">
                  <c:v>0</c:v>
                </c:pt>
                <c:pt idx="2">
                  <c:v>0</c:v>
                </c:pt>
                <c:pt idx="3" formatCode="#,##0_);\(#,##0\);\-_)">
                  <c:v>8400000</c:v>
                </c:pt>
              </c:numCache>
            </c:numRef>
          </c:val>
          <c:extLst>
            <c:ext xmlns:c16="http://schemas.microsoft.com/office/drawing/2014/chart" uri="{C3380CC4-5D6E-409C-BE32-E72D297353CC}">
              <c16:uniqueId val="{00000002-8949-40C3-ACF5-6F84CB2AC4D4}"/>
            </c:ext>
          </c:extLst>
        </c:ser>
        <c:dLbls>
          <c:showLegendKey val="0"/>
          <c:showVal val="1"/>
          <c:showCatName val="0"/>
          <c:showSerName val="0"/>
          <c:showPercent val="0"/>
          <c:showBubbleSize val="0"/>
        </c:dLbls>
        <c:gapWidth val="80"/>
        <c:overlap val="100"/>
        <c:axId val="1095119584"/>
        <c:axId val="1095130816"/>
      </c:barChart>
      <c:lineChart>
        <c:grouping val="standard"/>
        <c:varyColors val="0"/>
        <c:ser>
          <c:idx val="3"/>
          <c:order val="3"/>
          <c:tx>
            <c:strRef>
              <c:f>Report!$S$26</c:f>
              <c:strCache>
                <c:ptCount val="1"/>
              </c:strCache>
            </c:strRef>
          </c:tx>
          <c:spPr>
            <a:ln w="28575" cap="rnd">
              <a:no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Report!$T$22:$W$22</c:f>
              <c:strCache>
                <c:ptCount val="4"/>
                <c:pt idx="0">
                  <c:v>FY18</c:v>
                </c:pt>
                <c:pt idx="1">
                  <c:v>FY19</c:v>
                </c:pt>
                <c:pt idx="2">
                  <c:v>FY20</c:v>
                </c:pt>
                <c:pt idx="3">
                  <c:v>FY21.3Q</c:v>
                </c:pt>
              </c:strCache>
            </c:strRef>
          </c:cat>
          <c:val>
            <c:numRef>
              <c:f>Report!$T$26:$W$26</c:f>
              <c:numCache>
                <c:formatCode>#,##0_);\(#,##0\);\-_)</c:formatCode>
                <c:ptCount val="4"/>
                <c:pt idx="0">
                  <c:v>33600000</c:v>
                </c:pt>
                <c:pt idx="1">
                  <c:v>33600000</c:v>
                </c:pt>
                <c:pt idx="2">
                  <c:v>33600000</c:v>
                </c:pt>
                <c:pt idx="3">
                  <c:v>33600000</c:v>
                </c:pt>
              </c:numCache>
            </c:numRef>
          </c:val>
          <c:smooth val="0"/>
          <c:extLst>
            <c:ext xmlns:c16="http://schemas.microsoft.com/office/drawing/2014/chart" uri="{C3380CC4-5D6E-409C-BE32-E72D297353CC}">
              <c16:uniqueId val="{00000003-8949-40C3-ACF5-6F84CB2AC4D4}"/>
            </c:ext>
          </c:extLst>
        </c:ser>
        <c:dLbls>
          <c:showLegendKey val="0"/>
          <c:showVal val="1"/>
          <c:showCatName val="0"/>
          <c:showSerName val="0"/>
          <c:showPercent val="0"/>
          <c:showBubbleSize val="0"/>
        </c:dLbls>
        <c:marker val="1"/>
        <c:smooth val="0"/>
        <c:axId val="1095119584"/>
        <c:axId val="1095130816"/>
      </c:lineChart>
      <c:catAx>
        <c:axId val="1095119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95130816"/>
        <c:crosses val="autoZero"/>
        <c:auto val="1"/>
        <c:lblAlgn val="ctr"/>
        <c:lblOffset val="100"/>
        <c:noMultiLvlLbl val="0"/>
      </c:catAx>
      <c:valAx>
        <c:axId val="1095130816"/>
        <c:scaling>
          <c:orientation val="minMax"/>
        </c:scaling>
        <c:delete val="1"/>
        <c:axPos val="l"/>
        <c:numFmt formatCode="#,##0_);\(#,##0\);\-_)" sourceLinked="1"/>
        <c:majorTickMark val="none"/>
        <c:minorTickMark val="none"/>
        <c:tickLblPos val="nextTo"/>
        <c:crossAx val="1095119584"/>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72335531213949711"/>
        </c:manualLayout>
      </c:layout>
      <c:barChart>
        <c:barDir val="col"/>
        <c:grouping val="clustered"/>
        <c:varyColors val="0"/>
        <c:ser>
          <c:idx val="0"/>
          <c:order val="0"/>
          <c:tx>
            <c:strRef>
              <c:f>PL!$AE$7</c:f>
              <c:strCache>
                <c:ptCount val="1"/>
                <c:pt idx="0">
                  <c:v>매출</c:v>
                </c:pt>
              </c:strCache>
            </c:strRef>
          </c:tx>
          <c:spPr>
            <a:solidFill>
              <a:srgbClr val="00338D"/>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PL!$AF$6:$AI$6</c:f>
              <c:numCache>
                <c:formatCode>"FY"General</c:formatCode>
                <c:ptCount val="4"/>
                <c:pt idx="0">
                  <c:v>18</c:v>
                </c:pt>
                <c:pt idx="1">
                  <c:v>19</c:v>
                </c:pt>
                <c:pt idx="2">
                  <c:v>20</c:v>
                </c:pt>
                <c:pt idx="3" formatCode="&quot;FY&quot;General&quot;.3Q&quot;">
                  <c:v>21</c:v>
                </c:pt>
              </c:numCache>
            </c:numRef>
          </c:cat>
          <c:val>
            <c:numRef>
              <c:f>PL!$AF$7:$AI$7</c:f>
              <c:numCache>
                <c:formatCode>#,##0_);\(#,##0\);\-_)</c:formatCode>
                <c:ptCount val="4"/>
                <c:pt idx="0">
                  <c:v>21886.306902</c:v>
                </c:pt>
                <c:pt idx="1">
                  <c:v>22440.937614999999</c:v>
                </c:pt>
                <c:pt idx="2">
                  <c:v>32742.569962000001</c:v>
                </c:pt>
                <c:pt idx="3">
                  <c:v>40206.812426000004</c:v>
                </c:pt>
              </c:numCache>
            </c:numRef>
          </c:val>
          <c:extLst>
            <c:ext xmlns:c16="http://schemas.microsoft.com/office/drawing/2014/chart" uri="{C3380CC4-5D6E-409C-BE32-E72D297353CC}">
              <c16:uniqueId val="{00000000-4A24-4D2B-AFBB-9A4603839889}"/>
            </c:ext>
          </c:extLst>
        </c:ser>
        <c:ser>
          <c:idx val="1"/>
          <c:order val="1"/>
          <c:tx>
            <c:strRef>
              <c:f>PL!$AE$8</c:f>
              <c:strCache>
                <c:ptCount val="1"/>
                <c:pt idx="0">
                  <c:v>매출총이익</c:v>
                </c:pt>
              </c:strCache>
            </c:strRef>
          </c:tx>
          <c:spPr>
            <a:solidFill>
              <a:srgbClr val="0091DA"/>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PL!$AF$6:$AI$6</c:f>
              <c:numCache>
                <c:formatCode>"FY"General</c:formatCode>
                <c:ptCount val="4"/>
                <c:pt idx="0">
                  <c:v>18</c:v>
                </c:pt>
                <c:pt idx="1">
                  <c:v>19</c:v>
                </c:pt>
                <c:pt idx="2">
                  <c:v>20</c:v>
                </c:pt>
                <c:pt idx="3" formatCode="&quot;FY&quot;General&quot;.3Q&quot;">
                  <c:v>21</c:v>
                </c:pt>
              </c:numCache>
            </c:numRef>
          </c:cat>
          <c:val>
            <c:numRef>
              <c:f>PL!$AF$8:$AI$8</c:f>
              <c:numCache>
                <c:formatCode>#,##0_);\(#,##0\);\-_)</c:formatCode>
                <c:ptCount val="4"/>
                <c:pt idx="0">
                  <c:v>5106.4880269999994</c:v>
                </c:pt>
                <c:pt idx="1">
                  <c:v>3195.8407719999996</c:v>
                </c:pt>
                <c:pt idx="2">
                  <c:v>4673.6280340000012</c:v>
                </c:pt>
                <c:pt idx="3">
                  <c:v>8221.6611929999999</c:v>
                </c:pt>
              </c:numCache>
            </c:numRef>
          </c:val>
          <c:extLst>
            <c:ext xmlns:c16="http://schemas.microsoft.com/office/drawing/2014/chart" uri="{C3380CC4-5D6E-409C-BE32-E72D297353CC}">
              <c16:uniqueId val="{00000001-4A24-4D2B-AFBB-9A4603839889}"/>
            </c:ext>
          </c:extLst>
        </c:ser>
        <c:ser>
          <c:idx val="2"/>
          <c:order val="2"/>
          <c:tx>
            <c:strRef>
              <c:f>PL!$AE$9</c:f>
              <c:strCache>
                <c:ptCount val="1"/>
                <c:pt idx="0">
                  <c:v>EBITDA</c:v>
                </c:pt>
              </c:strCache>
            </c:strRef>
          </c:tx>
          <c:spPr>
            <a:solidFill>
              <a:srgbClr val="6D2077"/>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PL!$AF$6:$AI$6</c:f>
              <c:numCache>
                <c:formatCode>"FY"General</c:formatCode>
                <c:ptCount val="4"/>
                <c:pt idx="0">
                  <c:v>18</c:v>
                </c:pt>
                <c:pt idx="1">
                  <c:v>19</c:v>
                </c:pt>
                <c:pt idx="2">
                  <c:v>20</c:v>
                </c:pt>
                <c:pt idx="3" formatCode="&quot;FY&quot;General&quot;.3Q&quot;">
                  <c:v>21</c:v>
                </c:pt>
              </c:numCache>
            </c:numRef>
          </c:cat>
          <c:val>
            <c:numRef>
              <c:f>PL!$AF$9:$AI$9</c:f>
              <c:numCache>
                <c:formatCode>#,##0_);\(#,##0\);\-_)</c:formatCode>
                <c:ptCount val="4"/>
                <c:pt idx="0">
                  <c:v>3833.4869689424922</c:v>
                </c:pt>
                <c:pt idx="1">
                  <c:v>3432.9459691388934</c:v>
                </c:pt>
                <c:pt idx="2">
                  <c:v>4539.9174085299428</c:v>
                </c:pt>
                <c:pt idx="3">
                  <c:v>7854.0689023842287</c:v>
                </c:pt>
              </c:numCache>
            </c:numRef>
          </c:val>
          <c:extLst>
            <c:ext xmlns:c16="http://schemas.microsoft.com/office/drawing/2014/chart" uri="{C3380CC4-5D6E-409C-BE32-E72D297353CC}">
              <c16:uniqueId val="{00000002-4A24-4D2B-AFBB-9A4603839889}"/>
            </c:ext>
          </c:extLst>
        </c:ser>
        <c:dLbls>
          <c:showLegendKey val="0"/>
          <c:showVal val="1"/>
          <c:showCatName val="0"/>
          <c:showSerName val="0"/>
          <c:showPercent val="0"/>
          <c:showBubbleSize val="0"/>
        </c:dLbls>
        <c:gapWidth val="50"/>
        <c:axId val="823973296"/>
        <c:axId val="823982032"/>
      </c:barChart>
      <c:lineChart>
        <c:grouping val="standard"/>
        <c:varyColors val="0"/>
        <c:ser>
          <c:idx val="3"/>
          <c:order val="3"/>
          <c:tx>
            <c:strRef>
              <c:f>PL!$AE$10</c:f>
              <c:strCache>
                <c:ptCount val="1"/>
                <c:pt idx="0">
                  <c:v>EBITDA%</c:v>
                </c:pt>
              </c:strCache>
            </c:strRef>
          </c:tx>
          <c:spPr>
            <a:ln w="28575" cap="rnd">
              <a:solidFill>
                <a:srgbClr val="00A3A1"/>
              </a:solidFill>
              <a:round/>
            </a:ln>
            <a:effectLst/>
          </c:spPr>
          <c:marker>
            <c:symbol val="circle"/>
            <c:size val="5"/>
            <c:spPr>
              <a:solidFill>
                <a:srgbClr val="00A3A1"/>
              </a:solidFill>
              <a:ln w="9525">
                <a:solidFill>
                  <a:srgbClr val="00A3A1"/>
                </a:solidFill>
              </a:ln>
              <a:effectLst/>
            </c:spPr>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PL!$AF$6:$AI$6</c:f>
              <c:numCache>
                <c:formatCode>"FY"General</c:formatCode>
                <c:ptCount val="4"/>
                <c:pt idx="0">
                  <c:v>18</c:v>
                </c:pt>
                <c:pt idx="1">
                  <c:v>19</c:v>
                </c:pt>
                <c:pt idx="2">
                  <c:v>20</c:v>
                </c:pt>
                <c:pt idx="3" formatCode="&quot;FY&quot;General&quot;.3Q&quot;">
                  <c:v>21</c:v>
                </c:pt>
              </c:numCache>
            </c:numRef>
          </c:cat>
          <c:val>
            <c:numRef>
              <c:f>PL!$AF$10:$AI$10</c:f>
              <c:numCache>
                <c:formatCode>0.0%_);\(0.0\)%_);\-_)</c:formatCode>
                <c:ptCount val="4"/>
                <c:pt idx="0">
                  <c:v>0.1751545834620542</c:v>
                </c:pt>
                <c:pt idx="1">
                  <c:v>0.1529769400920325</c:v>
                </c:pt>
                <c:pt idx="2">
                  <c:v>0.1386548891488612</c:v>
                </c:pt>
                <c:pt idx="3">
                  <c:v>0.19534174505475949</c:v>
                </c:pt>
              </c:numCache>
            </c:numRef>
          </c:val>
          <c:smooth val="1"/>
          <c:extLst>
            <c:ext xmlns:c16="http://schemas.microsoft.com/office/drawing/2014/chart" uri="{C3380CC4-5D6E-409C-BE32-E72D297353CC}">
              <c16:uniqueId val="{00000003-4A24-4D2B-AFBB-9A4603839889}"/>
            </c:ext>
          </c:extLst>
        </c:ser>
        <c:dLbls>
          <c:showLegendKey val="0"/>
          <c:showVal val="1"/>
          <c:showCatName val="0"/>
          <c:showSerName val="0"/>
          <c:showPercent val="0"/>
          <c:showBubbleSize val="0"/>
        </c:dLbls>
        <c:marker val="1"/>
        <c:smooth val="0"/>
        <c:axId val="2024931504"/>
        <c:axId val="2024915696"/>
      </c:lineChart>
      <c:catAx>
        <c:axId val="823973296"/>
        <c:scaling>
          <c:orientation val="minMax"/>
        </c:scaling>
        <c:delete val="0"/>
        <c:axPos val="b"/>
        <c:numFmt formatCode="&quot;FY&quot;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823982032"/>
        <c:crosses val="autoZero"/>
        <c:auto val="1"/>
        <c:lblAlgn val="ctr"/>
        <c:lblOffset val="100"/>
        <c:noMultiLvlLbl val="0"/>
      </c:catAx>
      <c:valAx>
        <c:axId val="823982032"/>
        <c:scaling>
          <c:orientation val="minMax"/>
        </c:scaling>
        <c:delete val="0"/>
        <c:axPos val="l"/>
        <c:numFmt formatCode="#,##0_);\(#,##0\);\-_)" sourceLinked="1"/>
        <c:majorTickMark val="none"/>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823973296"/>
        <c:crosses val="autoZero"/>
        <c:crossBetween val="between"/>
      </c:valAx>
      <c:valAx>
        <c:axId val="2024915696"/>
        <c:scaling>
          <c:orientation val="minMax"/>
        </c:scaling>
        <c:delete val="0"/>
        <c:axPos val="r"/>
        <c:numFmt formatCode="0.0%_);\(0.0\)%_);\-_)"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2024931504"/>
        <c:crosses val="max"/>
        <c:crossBetween val="between"/>
      </c:valAx>
      <c:catAx>
        <c:axId val="2024931504"/>
        <c:scaling>
          <c:orientation val="minMax"/>
        </c:scaling>
        <c:delete val="1"/>
        <c:axPos val="b"/>
        <c:numFmt formatCode="&quot;FY&quot;General" sourceLinked="1"/>
        <c:majorTickMark val="out"/>
        <c:minorTickMark val="none"/>
        <c:tickLblPos val="nextTo"/>
        <c:crossAx val="20249156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BS!$O$88</c:f>
              <c:strCache>
                <c:ptCount val="1"/>
                <c:pt idx="0">
                  <c:v>Net Debt</c:v>
                </c:pt>
              </c:strCache>
            </c:strRef>
          </c:tx>
          <c:spPr>
            <a:solidFill>
              <a:srgbClr val="00338D"/>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BS!$P$87:$S$87</c:f>
              <c:strCache>
                <c:ptCount val="4"/>
                <c:pt idx="0">
                  <c:v>Dec-18</c:v>
                </c:pt>
                <c:pt idx="1">
                  <c:v>Dec-19</c:v>
                </c:pt>
                <c:pt idx="2">
                  <c:v>Dec-20</c:v>
                </c:pt>
                <c:pt idx="3">
                  <c:v>Sep-21</c:v>
                </c:pt>
              </c:strCache>
            </c:strRef>
          </c:cat>
          <c:val>
            <c:numRef>
              <c:f>BS!$P$88:$S$88</c:f>
              <c:numCache>
                <c:formatCode>#,##0_);\(#,##0\);\-_)</c:formatCode>
                <c:ptCount val="4"/>
                <c:pt idx="0">
                  <c:v>4477.6858599999996</c:v>
                </c:pt>
                <c:pt idx="1">
                  <c:v>2782.9920609999999</c:v>
                </c:pt>
                <c:pt idx="2">
                  <c:v>3968.9204720000002</c:v>
                </c:pt>
                <c:pt idx="3">
                  <c:v>3236.531606</c:v>
                </c:pt>
              </c:numCache>
            </c:numRef>
          </c:val>
          <c:extLst>
            <c:ext xmlns:c16="http://schemas.microsoft.com/office/drawing/2014/chart" uri="{C3380CC4-5D6E-409C-BE32-E72D297353CC}">
              <c16:uniqueId val="{00000000-0192-4FEB-BB1D-CDF6F3F09133}"/>
            </c:ext>
          </c:extLst>
        </c:ser>
        <c:ser>
          <c:idx val="1"/>
          <c:order val="1"/>
          <c:tx>
            <c:strRef>
              <c:f>BS!$O$89</c:f>
              <c:strCache>
                <c:ptCount val="1"/>
                <c:pt idx="0">
                  <c:v>WC</c:v>
                </c:pt>
              </c:strCache>
            </c:strRef>
          </c:tx>
          <c:spPr>
            <a:solidFill>
              <a:srgbClr val="0091DA"/>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BS!$P$87:$S$87</c:f>
              <c:strCache>
                <c:ptCount val="4"/>
                <c:pt idx="0">
                  <c:v>Dec-18</c:v>
                </c:pt>
                <c:pt idx="1">
                  <c:v>Dec-19</c:v>
                </c:pt>
                <c:pt idx="2">
                  <c:v>Dec-20</c:v>
                </c:pt>
                <c:pt idx="3">
                  <c:v>Sep-21</c:v>
                </c:pt>
              </c:strCache>
            </c:strRef>
          </c:cat>
          <c:val>
            <c:numRef>
              <c:f>BS!$P$89:$S$89</c:f>
              <c:numCache>
                <c:formatCode>#,##0_);\(#,##0\);\-_)</c:formatCode>
                <c:ptCount val="4"/>
                <c:pt idx="0">
                  <c:v>2363.5912309999999</c:v>
                </c:pt>
                <c:pt idx="1">
                  <c:v>2445.5564209999993</c:v>
                </c:pt>
                <c:pt idx="2">
                  <c:v>5297.0663119999999</c:v>
                </c:pt>
                <c:pt idx="3">
                  <c:v>7428.4477010000028</c:v>
                </c:pt>
              </c:numCache>
            </c:numRef>
          </c:val>
          <c:extLst>
            <c:ext xmlns:c16="http://schemas.microsoft.com/office/drawing/2014/chart" uri="{C3380CC4-5D6E-409C-BE32-E72D297353CC}">
              <c16:uniqueId val="{00000001-0192-4FEB-BB1D-CDF6F3F09133}"/>
            </c:ext>
          </c:extLst>
        </c:ser>
        <c:ser>
          <c:idx val="2"/>
          <c:order val="2"/>
          <c:tx>
            <c:strRef>
              <c:f>BS!$O$90</c:f>
              <c:strCache>
                <c:ptCount val="1"/>
                <c:pt idx="0">
                  <c:v>PP&amp;E</c:v>
                </c:pt>
              </c:strCache>
            </c:strRef>
          </c:tx>
          <c:spPr>
            <a:solidFill>
              <a:srgbClr val="005EB8"/>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BS!$P$87:$S$87</c:f>
              <c:strCache>
                <c:ptCount val="4"/>
                <c:pt idx="0">
                  <c:v>Dec-18</c:v>
                </c:pt>
                <c:pt idx="1">
                  <c:v>Dec-19</c:v>
                </c:pt>
                <c:pt idx="2">
                  <c:v>Dec-20</c:v>
                </c:pt>
                <c:pt idx="3">
                  <c:v>Sep-21</c:v>
                </c:pt>
              </c:strCache>
            </c:strRef>
          </c:cat>
          <c:val>
            <c:numRef>
              <c:f>BS!$P$90:$S$90</c:f>
              <c:numCache>
                <c:formatCode>#,##0_);\(#,##0\);\-_)</c:formatCode>
                <c:ptCount val="4"/>
                <c:pt idx="0">
                  <c:v>10844.253814000002</c:v>
                </c:pt>
                <c:pt idx="1">
                  <c:v>9543.5693049999991</c:v>
                </c:pt>
                <c:pt idx="2">
                  <c:v>9688.0366700000013</c:v>
                </c:pt>
                <c:pt idx="3">
                  <c:v>12688.388117000004</c:v>
                </c:pt>
              </c:numCache>
            </c:numRef>
          </c:val>
          <c:extLst>
            <c:ext xmlns:c16="http://schemas.microsoft.com/office/drawing/2014/chart" uri="{C3380CC4-5D6E-409C-BE32-E72D297353CC}">
              <c16:uniqueId val="{00000002-0192-4FEB-BB1D-CDF6F3F09133}"/>
            </c:ext>
          </c:extLst>
        </c:ser>
        <c:ser>
          <c:idx val="3"/>
          <c:order val="3"/>
          <c:tx>
            <c:strRef>
              <c:f>BS!$O$91</c:f>
              <c:strCache>
                <c:ptCount val="1"/>
                <c:pt idx="0">
                  <c:v>Others</c:v>
                </c:pt>
              </c:strCache>
            </c:strRef>
          </c:tx>
          <c:spPr>
            <a:solidFill>
              <a:srgbClr val="6D2077"/>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BS!$P$87:$S$87</c:f>
              <c:strCache>
                <c:ptCount val="4"/>
                <c:pt idx="0">
                  <c:v>Dec-18</c:v>
                </c:pt>
                <c:pt idx="1">
                  <c:v>Dec-19</c:v>
                </c:pt>
                <c:pt idx="2">
                  <c:v>Dec-20</c:v>
                </c:pt>
                <c:pt idx="3">
                  <c:v>Sep-21</c:v>
                </c:pt>
              </c:strCache>
            </c:strRef>
          </c:cat>
          <c:val>
            <c:numRef>
              <c:f>BS!$P$91:$S$91</c:f>
              <c:numCache>
                <c:formatCode>#,##0_);\(#,##0\);\-_)</c:formatCode>
                <c:ptCount val="4"/>
                <c:pt idx="0">
                  <c:v>-988.30280600000003</c:v>
                </c:pt>
                <c:pt idx="1">
                  <c:v>-404.59405900000013</c:v>
                </c:pt>
                <c:pt idx="2">
                  <c:v>-817.96908000000008</c:v>
                </c:pt>
                <c:pt idx="3">
                  <c:v>-803.25236999999993</c:v>
                </c:pt>
              </c:numCache>
            </c:numRef>
          </c:val>
          <c:extLst>
            <c:ext xmlns:c16="http://schemas.microsoft.com/office/drawing/2014/chart" uri="{C3380CC4-5D6E-409C-BE32-E72D297353CC}">
              <c16:uniqueId val="{00000003-0192-4FEB-BB1D-CDF6F3F09133}"/>
            </c:ext>
          </c:extLst>
        </c:ser>
        <c:dLbls>
          <c:showLegendKey val="0"/>
          <c:showVal val="1"/>
          <c:showCatName val="0"/>
          <c:showSerName val="0"/>
          <c:showPercent val="0"/>
          <c:showBubbleSize val="0"/>
        </c:dLbls>
        <c:gapWidth val="100"/>
        <c:axId val="849710480"/>
        <c:axId val="849711728"/>
      </c:barChart>
      <c:lineChart>
        <c:grouping val="standard"/>
        <c:varyColors val="0"/>
        <c:ser>
          <c:idx val="4"/>
          <c:order val="4"/>
          <c:tx>
            <c:strRef>
              <c:f>BS!$O$92</c:f>
              <c:strCache>
                <c:ptCount val="1"/>
                <c:pt idx="0">
                  <c:v>NAV</c:v>
                </c:pt>
              </c:strCache>
            </c:strRef>
          </c:tx>
          <c:spPr>
            <a:ln w="28575" cap="rnd">
              <a:solidFill>
                <a:srgbClr val="00A3A1"/>
              </a:solidFill>
              <a:round/>
            </a:ln>
            <a:effectLst/>
          </c:spPr>
          <c:marker>
            <c:symbol val="circle"/>
            <c:size val="5"/>
            <c:spPr>
              <a:solidFill>
                <a:srgbClr val="00A3A1"/>
              </a:solidFill>
              <a:ln w="9525">
                <a:solidFill>
                  <a:srgbClr val="00A3A1"/>
                </a:solidFill>
              </a:ln>
              <a:effectLst/>
            </c:spPr>
          </c:marker>
          <c:dLbls>
            <c:spPr>
              <a:noFill/>
              <a:ln>
                <a:solidFill>
                  <a:srgbClr val="00A3A1"/>
                </a:solid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BS!$P$87:$S$87</c:f>
              <c:strCache>
                <c:ptCount val="4"/>
                <c:pt idx="0">
                  <c:v>Dec-18</c:v>
                </c:pt>
                <c:pt idx="1">
                  <c:v>Dec-19</c:v>
                </c:pt>
                <c:pt idx="2">
                  <c:v>Dec-20</c:v>
                </c:pt>
                <c:pt idx="3">
                  <c:v>Sep-21</c:v>
                </c:pt>
              </c:strCache>
            </c:strRef>
          </c:cat>
          <c:val>
            <c:numRef>
              <c:f>BS!$P$92:$S$92</c:f>
              <c:numCache>
                <c:formatCode>#,##0_);\(#,##0\);\-_)</c:formatCode>
                <c:ptCount val="4"/>
                <c:pt idx="0">
                  <c:v>7741.8563790000026</c:v>
                </c:pt>
                <c:pt idx="1">
                  <c:v>8801.5396059999985</c:v>
                </c:pt>
                <c:pt idx="2">
                  <c:v>10198.21343</c:v>
                </c:pt>
                <c:pt idx="3">
                  <c:v>16077.051842000008</c:v>
                </c:pt>
              </c:numCache>
            </c:numRef>
          </c:val>
          <c:smooth val="1"/>
          <c:extLst>
            <c:ext xmlns:c16="http://schemas.microsoft.com/office/drawing/2014/chart" uri="{C3380CC4-5D6E-409C-BE32-E72D297353CC}">
              <c16:uniqueId val="{00000004-0192-4FEB-BB1D-CDF6F3F09133}"/>
            </c:ext>
          </c:extLst>
        </c:ser>
        <c:dLbls>
          <c:showLegendKey val="0"/>
          <c:showVal val="1"/>
          <c:showCatName val="0"/>
          <c:showSerName val="0"/>
          <c:showPercent val="0"/>
          <c:showBubbleSize val="0"/>
        </c:dLbls>
        <c:marker val="1"/>
        <c:smooth val="0"/>
        <c:axId val="849710480"/>
        <c:axId val="849711728"/>
      </c:lineChart>
      <c:catAx>
        <c:axId val="849710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crossAx val="849711728"/>
        <c:crosses val="autoZero"/>
        <c:auto val="1"/>
        <c:lblAlgn val="ctr"/>
        <c:lblOffset val="100"/>
        <c:noMultiLvlLbl val="0"/>
      </c:catAx>
      <c:valAx>
        <c:axId val="849711728"/>
        <c:scaling>
          <c:orientation val="minMax"/>
        </c:scaling>
        <c:delete val="1"/>
        <c:axPos val="l"/>
        <c:numFmt formatCode="#,##0_);\(#,##0\);\-_)" sourceLinked="1"/>
        <c:majorTickMark val="none"/>
        <c:minorTickMark val="none"/>
        <c:tickLblPos val="nextTo"/>
        <c:crossAx val="849710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ko-KR"/>
        </a:p>
      </c:txPr>
    </c:legend>
    <c:plotVisOnly val="1"/>
    <c:dispBlanksAs val="gap"/>
    <c:showDLblsOverMax val="0"/>
  </c:chart>
  <c:spPr>
    <a:noFill/>
    <a:ln>
      <a:noFill/>
    </a:ln>
    <a:effectLst/>
  </c:spPr>
  <c:txPr>
    <a:bodyPr/>
    <a:lstStyle/>
    <a:p>
      <a:pPr>
        <a:defRPr sz="800">
          <a:solidFill>
            <a:sysClr val="windowText" lastClr="000000"/>
          </a:solidFill>
          <a:latin typeface="Arial" panose="020B0604020202020204" pitchFamily="34" charset="0"/>
          <a:cs typeface="Arial" panose="020B0604020202020204" pitchFamily="34" charset="0"/>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1"/>
          <c:tx>
            <c:strRef>
              <c:f>Revenue!$E$68</c:f>
              <c:strCache>
                <c:ptCount val="1"/>
                <c:pt idx="0">
                  <c:v>임가공매출</c:v>
                </c:pt>
              </c:strCache>
            </c:strRef>
          </c:tx>
          <c:spPr>
            <a:solidFill>
              <a:srgbClr val="00338D"/>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Revenue!$F$66:$I$66</c:f>
              <c:numCache>
                <c:formatCode>"FY"General</c:formatCode>
                <c:ptCount val="4"/>
                <c:pt idx="0">
                  <c:v>18</c:v>
                </c:pt>
                <c:pt idx="1">
                  <c:v>19</c:v>
                </c:pt>
                <c:pt idx="2">
                  <c:v>20</c:v>
                </c:pt>
                <c:pt idx="3" formatCode="&quot;FY&quot;General&quot;(E)&quot;">
                  <c:v>21</c:v>
                </c:pt>
              </c:numCache>
            </c:numRef>
          </c:cat>
          <c:val>
            <c:numRef>
              <c:f>Revenue!$F$68:$I$68</c:f>
              <c:numCache>
                <c:formatCode>#,##0_);\(#,##0\);\-_)</c:formatCode>
                <c:ptCount val="4"/>
                <c:pt idx="0">
                  <c:v>17435.089345883891</c:v>
                </c:pt>
                <c:pt idx="1">
                  <c:v>16359.518221152774</c:v>
                </c:pt>
                <c:pt idx="2">
                  <c:v>18649.28868842711</c:v>
                </c:pt>
                <c:pt idx="3">
                  <c:v>19958.914380024744</c:v>
                </c:pt>
              </c:numCache>
            </c:numRef>
          </c:val>
          <c:extLst>
            <c:ext xmlns:c16="http://schemas.microsoft.com/office/drawing/2014/chart" uri="{C3380CC4-5D6E-409C-BE32-E72D297353CC}">
              <c16:uniqueId val="{00000000-81A8-4B30-B323-F757D49E737F}"/>
            </c:ext>
          </c:extLst>
        </c:ser>
        <c:ser>
          <c:idx val="2"/>
          <c:order val="2"/>
          <c:tx>
            <c:strRef>
              <c:f>Revenue!$E$69</c:f>
              <c:strCache>
                <c:ptCount val="1"/>
                <c:pt idx="0">
                  <c:v>제품매출</c:v>
                </c:pt>
              </c:strCache>
            </c:strRef>
          </c:tx>
          <c:spPr>
            <a:solidFill>
              <a:srgbClr val="0091DA"/>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Revenue!$F$66:$I$66</c:f>
              <c:numCache>
                <c:formatCode>"FY"General</c:formatCode>
                <c:ptCount val="4"/>
                <c:pt idx="0">
                  <c:v>18</c:v>
                </c:pt>
                <c:pt idx="1">
                  <c:v>19</c:v>
                </c:pt>
                <c:pt idx="2">
                  <c:v>20</c:v>
                </c:pt>
                <c:pt idx="3" formatCode="&quot;FY&quot;General&quot;(E)&quot;">
                  <c:v>21</c:v>
                </c:pt>
              </c:numCache>
            </c:numRef>
          </c:cat>
          <c:val>
            <c:numRef>
              <c:f>Revenue!$F$69:$I$69</c:f>
              <c:numCache>
                <c:formatCode>#,##0_);\(#,##0\);\-_)</c:formatCode>
                <c:ptCount val="4"/>
                <c:pt idx="0">
                  <c:v>4451.2175561161112</c:v>
                </c:pt>
                <c:pt idx="1">
                  <c:v>6081.4193938472254</c:v>
                </c:pt>
                <c:pt idx="2">
                  <c:v>14093.281273572893</c:v>
                </c:pt>
                <c:pt idx="3">
                  <c:v>20247.898045975257</c:v>
                </c:pt>
              </c:numCache>
            </c:numRef>
          </c:val>
          <c:extLst>
            <c:ext xmlns:c16="http://schemas.microsoft.com/office/drawing/2014/chart" uri="{C3380CC4-5D6E-409C-BE32-E72D297353CC}">
              <c16:uniqueId val="{00000001-81A8-4B30-B323-F757D49E737F}"/>
            </c:ext>
          </c:extLst>
        </c:ser>
        <c:ser>
          <c:idx val="3"/>
          <c:order val="3"/>
          <c:tx>
            <c:strRef>
              <c:f>Revenue!$E$70</c:f>
              <c:strCache>
                <c:ptCount val="1"/>
              </c:strCache>
            </c:strRef>
          </c:tx>
          <c:spPr>
            <a:noFill/>
            <a:ln>
              <a:solidFill>
                <a:srgbClr val="BC204B"/>
              </a:solidFill>
              <a:prstDash val="dash"/>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2-81A8-4B30-B323-F757D49E737F}"/>
                </c:ext>
              </c:extLst>
            </c:dLbl>
            <c:dLbl>
              <c:idx val="1"/>
              <c:delete val="1"/>
              <c:extLst>
                <c:ext xmlns:c15="http://schemas.microsoft.com/office/drawing/2012/chart" uri="{CE6537A1-D6FC-4f65-9D91-7224C49458BB}"/>
                <c:ext xmlns:c16="http://schemas.microsoft.com/office/drawing/2014/chart" uri="{C3380CC4-5D6E-409C-BE32-E72D297353CC}">
                  <c16:uniqueId val="{00000003-81A8-4B30-B323-F757D49E737F}"/>
                </c:ext>
              </c:extLst>
            </c:dLbl>
            <c:dLbl>
              <c:idx val="2"/>
              <c:delete val="1"/>
              <c:extLst>
                <c:ext xmlns:c15="http://schemas.microsoft.com/office/drawing/2012/chart" uri="{CE6537A1-D6FC-4f65-9D91-7224C49458BB}"/>
                <c:ext xmlns:c16="http://schemas.microsoft.com/office/drawing/2014/chart" uri="{C3380CC4-5D6E-409C-BE32-E72D297353CC}">
                  <c16:uniqueId val="{00000004-81A8-4B30-B323-F757D49E737F}"/>
                </c:ext>
              </c:extLst>
            </c:dLbl>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Revenue!$F$66:$I$66</c:f>
              <c:numCache>
                <c:formatCode>"FY"General</c:formatCode>
                <c:ptCount val="4"/>
                <c:pt idx="0">
                  <c:v>18</c:v>
                </c:pt>
                <c:pt idx="1">
                  <c:v>19</c:v>
                </c:pt>
                <c:pt idx="2">
                  <c:v>20</c:v>
                </c:pt>
                <c:pt idx="3" formatCode="&quot;FY&quot;General&quot;(E)&quot;">
                  <c:v>21</c:v>
                </c:pt>
              </c:numCache>
            </c:numRef>
          </c:cat>
          <c:val>
            <c:numRef>
              <c:f>Revenue!$F$70:$I$70</c:f>
              <c:numCache>
                <c:formatCode>#,##0_);\(#,##0\);\-_)</c:formatCode>
                <c:ptCount val="4"/>
                <c:pt idx="0">
                  <c:v>0</c:v>
                </c:pt>
                <c:pt idx="1">
                  <c:v>0</c:v>
                </c:pt>
                <c:pt idx="2">
                  <c:v>0</c:v>
                </c:pt>
                <c:pt idx="3">
                  <c:v>13402.270808666668</c:v>
                </c:pt>
              </c:numCache>
            </c:numRef>
          </c:val>
          <c:extLst>
            <c:ext xmlns:c16="http://schemas.microsoft.com/office/drawing/2014/chart" uri="{C3380CC4-5D6E-409C-BE32-E72D297353CC}">
              <c16:uniqueId val="{00000005-81A8-4B30-B323-F757D49E737F}"/>
            </c:ext>
          </c:extLst>
        </c:ser>
        <c:dLbls>
          <c:showLegendKey val="0"/>
          <c:showVal val="1"/>
          <c:showCatName val="0"/>
          <c:showSerName val="0"/>
          <c:showPercent val="0"/>
          <c:showBubbleSize val="0"/>
        </c:dLbls>
        <c:gapWidth val="80"/>
        <c:overlap val="100"/>
        <c:axId val="755438303"/>
        <c:axId val="755434559"/>
      </c:barChart>
      <c:lineChart>
        <c:grouping val="standard"/>
        <c:varyColors val="0"/>
        <c:ser>
          <c:idx val="0"/>
          <c:order val="0"/>
          <c:tx>
            <c:strRef>
              <c:f>Revenue!$E$67</c:f>
              <c:strCache>
                <c:ptCount val="1"/>
              </c:strCache>
            </c:strRef>
          </c:tx>
          <c:spPr>
            <a:ln w="28575" cap="rnd">
              <a:no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Revenue!$F$66:$I$66</c:f>
              <c:numCache>
                <c:formatCode>"FY"General</c:formatCode>
                <c:ptCount val="4"/>
                <c:pt idx="0">
                  <c:v>18</c:v>
                </c:pt>
                <c:pt idx="1">
                  <c:v>19</c:v>
                </c:pt>
                <c:pt idx="2">
                  <c:v>20</c:v>
                </c:pt>
                <c:pt idx="3" formatCode="&quot;FY&quot;General&quot;(E)&quot;">
                  <c:v>21</c:v>
                </c:pt>
              </c:numCache>
            </c:numRef>
          </c:cat>
          <c:val>
            <c:numRef>
              <c:f>Revenue!$F$67:$I$67</c:f>
              <c:numCache>
                <c:formatCode>#,##0_);\(#,##0\);\-_)</c:formatCode>
                <c:ptCount val="4"/>
                <c:pt idx="0">
                  <c:v>21886.306902000004</c:v>
                </c:pt>
                <c:pt idx="1">
                  <c:v>22440.937614999999</c:v>
                </c:pt>
                <c:pt idx="2">
                  <c:v>32742.569962000001</c:v>
                </c:pt>
                <c:pt idx="3">
                  <c:v>53609.083234666672</c:v>
                </c:pt>
              </c:numCache>
            </c:numRef>
          </c:val>
          <c:smooth val="0"/>
          <c:extLst>
            <c:ext xmlns:c16="http://schemas.microsoft.com/office/drawing/2014/chart" uri="{C3380CC4-5D6E-409C-BE32-E72D297353CC}">
              <c16:uniqueId val="{00000006-81A8-4B30-B323-F757D49E737F}"/>
            </c:ext>
          </c:extLst>
        </c:ser>
        <c:dLbls>
          <c:showLegendKey val="0"/>
          <c:showVal val="1"/>
          <c:showCatName val="0"/>
          <c:showSerName val="0"/>
          <c:showPercent val="0"/>
          <c:showBubbleSize val="0"/>
        </c:dLbls>
        <c:marker val="1"/>
        <c:smooth val="0"/>
        <c:axId val="755438303"/>
        <c:axId val="755434559"/>
      </c:lineChart>
      <c:catAx>
        <c:axId val="755438303"/>
        <c:scaling>
          <c:orientation val="minMax"/>
        </c:scaling>
        <c:delete val="0"/>
        <c:axPos val="b"/>
        <c:numFmt formatCode="&quot;FY&quot;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755434559"/>
        <c:crosses val="autoZero"/>
        <c:auto val="1"/>
        <c:lblAlgn val="ctr"/>
        <c:lblOffset val="100"/>
        <c:noMultiLvlLbl val="0"/>
      </c:catAx>
      <c:valAx>
        <c:axId val="755434559"/>
        <c:scaling>
          <c:orientation val="minMax"/>
        </c:scaling>
        <c:delete val="1"/>
        <c:axPos val="l"/>
        <c:numFmt formatCode="#,##0_);\(#,##0\);\-_)" sourceLinked="1"/>
        <c:majorTickMark val="none"/>
        <c:minorTickMark val="none"/>
        <c:tickLblPos val="nextTo"/>
        <c:crossAx val="755438303"/>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NWC!$N$66</c:f>
              <c:strCache>
                <c:ptCount val="1"/>
                <c:pt idx="0">
                  <c:v>매출채권</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NWC!$O$66:$T$66</c:f>
              <c:numCache>
                <c:formatCode>#,##0_);\(#,##0\);\-_)</c:formatCode>
                <c:ptCount val="4"/>
                <c:pt idx="0">
                  <c:v>2739.3463580000002</c:v>
                </c:pt>
                <c:pt idx="1">
                  <c:v>3255.0786259999995</c:v>
                </c:pt>
                <c:pt idx="2">
                  <c:v>7811.9906010000004</c:v>
                </c:pt>
                <c:pt idx="3">
                  <c:v>9743.6664210000017</c:v>
                </c:pt>
              </c:numCache>
            </c:numRef>
          </c:val>
          <c:extLst>
            <c:ext xmlns:c16="http://schemas.microsoft.com/office/drawing/2014/chart" uri="{C3380CC4-5D6E-409C-BE32-E72D297353CC}">
              <c16:uniqueId val="{00000000-1759-4A28-B46E-D3F37B4DE7DD}"/>
            </c:ext>
          </c:extLst>
        </c:ser>
        <c:ser>
          <c:idx val="2"/>
          <c:order val="2"/>
          <c:tx>
            <c:strRef>
              <c:f>NWC!$N$67</c:f>
              <c:strCache>
                <c:ptCount val="1"/>
                <c:pt idx="0">
                  <c:v>재고자산</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NWC!$O$67:$T$67</c:f>
              <c:numCache>
                <c:formatCode>#,##0_);\(#,##0\);\-_)</c:formatCode>
                <c:ptCount val="4"/>
                <c:pt idx="0">
                  <c:v>629.62767699999995</c:v>
                </c:pt>
                <c:pt idx="1">
                  <c:v>808.10009500000001</c:v>
                </c:pt>
                <c:pt idx="2">
                  <c:v>1137.86806</c:v>
                </c:pt>
                <c:pt idx="3">
                  <c:v>1149.412812</c:v>
                </c:pt>
              </c:numCache>
            </c:numRef>
          </c:val>
          <c:extLst>
            <c:ext xmlns:c16="http://schemas.microsoft.com/office/drawing/2014/chart" uri="{C3380CC4-5D6E-409C-BE32-E72D297353CC}">
              <c16:uniqueId val="{00000001-1759-4A28-B46E-D3F37B4DE7DD}"/>
            </c:ext>
          </c:extLst>
        </c:ser>
        <c:ser>
          <c:idx val="3"/>
          <c:order val="3"/>
          <c:tx>
            <c:strRef>
              <c:f>NWC!$N$68</c:f>
              <c:strCache>
                <c:ptCount val="1"/>
                <c:pt idx="0">
                  <c:v>매입채무</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NWC!$O$68:$T$68</c:f>
              <c:numCache>
                <c:formatCode>#,##0_);\(#,##0\);\-_)</c:formatCode>
                <c:ptCount val="4"/>
                <c:pt idx="0">
                  <c:v>-953.22584600000005</c:v>
                </c:pt>
                <c:pt idx="1">
                  <c:v>-1513.714356</c:v>
                </c:pt>
                <c:pt idx="2">
                  <c:v>-3410.0410139999999</c:v>
                </c:pt>
                <c:pt idx="3">
                  <c:v>-3464.6315319999999</c:v>
                </c:pt>
              </c:numCache>
            </c:numRef>
          </c:val>
          <c:extLst>
            <c:ext xmlns:c16="http://schemas.microsoft.com/office/drawing/2014/chart" uri="{C3380CC4-5D6E-409C-BE32-E72D297353CC}">
              <c16:uniqueId val="{00000002-1759-4A28-B46E-D3F37B4DE7DD}"/>
            </c:ext>
          </c:extLst>
        </c:ser>
        <c:ser>
          <c:idx val="4"/>
          <c:order val="4"/>
          <c:tx>
            <c:strRef>
              <c:f>NWC!$N$69</c:f>
              <c:strCache>
                <c:ptCount val="1"/>
                <c:pt idx="0">
                  <c:v>미지급금</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NWC!$O$69:$T$69</c:f>
              <c:numCache>
                <c:formatCode>#,##0_);\(#,##0\);\-_)</c:formatCode>
                <c:ptCount val="4"/>
                <c:pt idx="0">
                  <c:v>-52.156958000000003</c:v>
                </c:pt>
                <c:pt idx="1">
                  <c:v>-103.907944</c:v>
                </c:pt>
                <c:pt idx="2">
                  <c:v>-242.75133500000001</c:v>
                </c:pt>
                <c:pt idx="3">
                  <c:v>-310</c:v>
                </c:pt>
              </c:numCache>
            </c:numRef>
          </c:val>
          <c:extLst>
            <c:ext xmlns:c16="http://schemas.microsoft.com/office/drawing/2014/chart" uri="{C3380CC4-5D6E-409C-BE32-E72D297353CC}">
              <c16:uniqueId val="{00000003-1759-4A28-B46E-D3F37B4DE7DD}"/>
            </c:ext>
          </c:extLst>
        </c:ser>
        <c:dLbls>
          <c:showLegendKey val="0"/>
          <c:showVal val="1"/>
          <c:showCatName val="0"/>
          <c:showSerName val="0"/>
          <c:showPercent val="0"/>
          <c:showBubbleSize val="0"/>
        </c:dLbls>
        <c:gapWidth val="0"/>
        <c:axId val="1693029808"/>
        <c:axId val="1693030224"/>
      </c:barChart>
      <c:lineChart>
        <c:grouping val="standard"/>
        <c:varyColors val="0"/>
        <c:ser>
          <c:idx val="0"/>
          <c:order val="0"/>
          <c:tx>
            <c:strRef>
              <c:f>NWC!$N$65</c:f>
              <c:strCache>
                <c:ptCount val="1"/>
                <c:pt idx="0">
                  <c:v>NWC</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NWC!$O$65:$T$65</c:f>
              <c:numCache>
                <c:formatCode>#,##0_);\(#,##0\);\-_)</c:formatCode>
                <c:ptCount val="4"/>
                <c:pt idx="0">
                  <c:v>2363.5912309999999</c:v>
                </c:pt>
                <c:pt idx="1">
                  <c:v>2445.5564209999993</c:v>
                </c:pt>
                <c:pt idx="2">
                  <c:v>5297.0663119999999</c:v>
                </c:pt>
                <c:pt idx="3">
                  <c:v>7118.4477010000028</c:v>
                </c:pt>
              </c:numCache>
            </c:numRef>
          </c:val>
          <c:smooth val="0"/>
          <c:extLst>
            <c:ext xmlns:c16="http://schemas.microsoft.com/office/drawing/2014/chart" uri="{C3380CC4-5D6E-409C-BE32-E72D297353CC}">
              <c16:uniqueId val="{00000004-1759-4A28-B46E-D3F37B4DE7DD}"/>
            </c:ext>
          </c:extLst>
        </c:ser>
        <c:dLbls>
          <c:showLegendKey val="0"/>
          <c:showVal val="1"/>
          <c:showCatName val="0"/>
          <c:showSerName val="0"/>
          <c:showPercent val="0"/>
          <c:showBubbleSize val="0"/>
        </c:dLbls>
        <c:marker val="1"/>
        <c:smooth val="0"/>
        <c:axId val="1693034384"/>
        <c:axId val="1693032304"/>
      </c:lineChart>
      <c:catAx>
        <c:axId val="1693029808"/>
        <c:scaling>
          <c:orientation val="minMax"/>
        </c:scaling>
        <c:delete val="1"/>
        <c:axPos val="b"/>
        <c:majorTickMark val="out"/>
        <c:minorTickMark val="none"/>
        <c:tickLblPos val="nextTo"/>
        <c:crossAx val="1693030224"/>
        <c:crosses val="autoZero"/>
        <c:auto val="1"/>
        <c:lblAlgn val="ctr"/>
        <c:lblOffset val="100"/>
        <c:noMultiLvlLbl val="0"/>
      </c:catAx>
      <c:valAx>
        <c:axId val="1693030224"/>
        <c:scaling>
          <c:orientation val="minMax"/>
          <c:max val="10000"/>
        </c:scaling>
        <c:delete val="1"/>
        <c:axPos val="l"/>
        <c:numFmt formatCode="#,##0_);\(#,##0\);\-_)" sourceLinked="1"/>
        <c:majorTickMark val="out"/>
        <c:minorTickMark val="none"/>
        <c:tickLblPos val="nextTo"/>
        <c:crossAx val="1693029808"/>
        <c:crosses val="autoZero"/>
        <c:crossBetween val="between"/>
      </c:valAx>
      <c:valAx>
        <c:axId val="1693032304"/>
        <c:scaling>
          <c:orientation val="minMax"/>
        </c:scaling>
        <c:delete val="1"/>
        <c:axPos val="r"/>
        <c:numFmt formatCode="#,##0_);\(#,##0\);\-_)" sourceLinked="1"/>
        <c:majorTickMark val="out"/>
        <c:minorTickMark val="none"/>
        <c:tickLblPos val="nextTo"/>
        <c:crossAx val="1693034384"/>
        <c:crosses val="max"/>
        <c:crossBetween val="between"/>
      </c:valAx>
      <c:catAx>
        <c:axId val="1693034384"/>
        <c:scaling>
          <c:orientation val="minMax"/>
        </c:scaling>
        <c:delete val="1"/>
        <c:axPos val="t"/>
        <c:majorTickMark val="out"/>
        <c:minorTickMark val="none"/>
        <c:tickLblPos val="nextTo"/>
        <c:crossAx val="1693032304"/>
        <c:crosses val="max"/>
        <c:auto val="1"/>
        <c:lblAlgn val="ctr"/>
        <c:lblOffset val="100"/>
        <c:noMultiLvlLbl val="0"/>
      </c:catAx>
      <c:spPr>
        <a:noFill/>
        <a:ln>
          <a:noFill/>
        </a:ln>
        <a:effectLst/>
      </c:spPr>
    </c:plotArea>
    <c:legend>
      <c:legendPos val="b"/>
      <c:layout>
        <c:manualLayout>
          <c:xMode val="edge"/>
          <c:yMode val="edge"/>
          <c:x val="2.8462957364161934E-2"/>
          <c:y val="0.85769116533568723"/>
          <c:w val="0.93665836444456563"/>
          <c:h val="0.11313842047798131"/>
        </c:manualLayout>
      </c:layout>
      <c:overlay val="1"/>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Arial" panose="020B0604020202020204" pitchFamily="34" charset="0"/>
              <a:ea typeface="+mj-ea"/>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solidFill>
            <a:schemeClr val="tx1"/>
          </a:solidFill>
          <a:latin typeface="Arial" panose="020B0604020202020204" pitchFamily="34" charset="0"/>
          <a:ea typeface="+mj-ea"/>
          <a:cs typeface="Arial" panose="020B0604020202020204" pitchFamily="34" charset="0"/>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7.0512820512820512E-2"/>
          <c:w val="1"/>
          <c:h val="0.66597920452251158"/>
        </c:manualLayout>
      </c:layout>
      <c:barChart>
        <c:barDir val="col"/>
        <c:grouping val="stacked"/>
        <c:varyColors val="0"/>
        <c:ser>
          <c:idx val="0"/>
          <c:order val="0"/>
          <c:tx>
            <c:strRef>
              <c:f>Report!$S$23</c:f>
              <c:strCache>
                <c:ptCount val="1"/>
                <c:pt idx="0">
                  <c:v>Utilization</c:v>
                </c:pt>
              </c:strCache>
            </c:strRef>
          </c:tx>
          <c:spPr>
            <a:solidFill>
              <a:srgbClr val="00A3A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Report!$T$22:$W$22</c:f>
              <c:strCache>
                <c:ptCount val="4"/>
                <c:pt idx="0">
                  <c:v>FY18</c:v>
                </c:pt>
                <c:pt idx="1">
                  <c:v>FY19</c:v>
                </c:pt>
                <c:pt idx="2">
                  <c:v>FY20</c:v>
                </c:pt>
                <c:pt idx="3">
                  <c:v>FY21.3Q</c:v>
                </c:pt>
              </c:strCache>
            </c:strRef>
          </c:cat>
          <c:val>
            <c:numRef>
              <c:f>Report!$T$23:$W$23</c:f>
              <c:numCache>
                <c:formatCode>#,##0_);\(#,##0\);\-_)</c:formatCode>
                <c:ptCount val="4"/>
                <c:pt idx="0">
                  <c:v>16796528</c:v>
                </c:pt>
                <c:pt idx="1">
                  <c:v>15767714</c:v>
                </c:pt>
                <c:pt idx="2">
                  <c:v>19230468</c:v>
                </c:pt>
                <c:pt idx="3">
                  <c:v>23981540</c:v>
                </c:pt>
              </c:numCache>
            </c:numRef>
          </c:val>
          <c:extLst>
            <c:ext xmlns:c16="http://schemas.microsoft.com/office/drawing/2014/chart" uri="{C3380CC4-5D6E-409C-BE32-E72D297353CC}">
              <c16:uniqueId val="{00000000-2216-4CCC-A75C-521D740C2FFD}"/>
            </c:ext>
          </c:extLst>
        </c:ser>
        <c:ser>
          <c:idx val="1"/>
          <c:order val="1"/>
          <c:tx>
            <c:strRef>
              <c:f>Report!$S$24</c:f>
              <c:strCache>
                <c:ptCount val="1"/>
                <c:pt idx="0">
                  <c:v>잔여 Capacity</c:v>
                </c:pt>
              </c:strCache>
            </c:strRef>
          </c:tx>
          <c:spPr>
            <a:solidFill>
              <a:srgbClr val="00338D"/>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Arial" panose="020B0604020202020204" pitchFamily="34" charset="0"/>
                    <a:ea typeface="+mj-ea"/>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Report!$T$22:$W$22</c:f>
              <c:strCache>
                <c:ptCount val="4"/>
                <c:pt idx="0">
                  <c:v>FY18</c:v>
                </c:pt>
                <c:pt idx="1">
                  <c:v>FY19</c:v>
                </c:pt>
                <c:pt idx="2">
                  <c:v>FY20</c:v>
                </c:pt>
                <c:pt idx="3">
                  <c:v>FY21.3Q</c:v>
                </c:pt>
              </c:strCache>
            </c:strRef>
          </c:cat>
          <c:val>
            <c:numRef>
              <c:f>Report!$T$24:$W$24</c:f>
              <c:numCache>
                <c:formatCode>#,##0_);\(#,##0\);\-_)</c:formatCode>
                <c:ptCount val="4"/>
                <c:pt idx="0">
                  <c:v>16803472</c:v>
                </c:pt>
                <c:pt idx="1">
                  <c:v>17832286</c:v>
                </c:pt>
                <c:pt idx="2">
                  <c:v>14369532</c:v>
                </c:pt>
                <c:pt idx="3">
                  <c:v>1218460</c:v>
                </c:pt>
              </c:numCache>
            </c:numRef>
          </c:val>
          <c:extLst>
            <c:ext xmlns:c16="http://schemas.microsoft.com/office/drawing/2014/chart" uri="{C3380CC4-5D6E-409C-BE32-E72D297353CC}">
              <c16:uniqueId val="{00000001-2216-4CCC-A75C-521D740C2FFD}"/>
            </c:ext>
          </c:extLst>
        </c:ser>
        <c:ser>
          <c:idx val="2"/>
          <c:order val="2"/>
          <c:tx>
            <c:strRef>
              <c:f>Report!$S$25</c:f>
              <c:strCache>
                <c:ptCount val="1"/>
              </c:strCache>
            </c:strRef>
          </c:tx>
          <c:spPr>
            <a:noFill/>
            <a:ln w="12700">
              <a:solidFill>
                <a:srgbClr val="FF0000"/>
              </a:solidFill>
              <a:prstDash val="dash"/>
            </a:ln>
            <a:effectLst/>
          </c:spPr>
          <c:invertIfNegative val="0"/>
          <c:dLbls>
            <c:delete val="1"/>
          </c:dLbls>
          <c:cat>
            <c:strRef>
              <c:f>Report!$T$22:$W$22</c:f>
              <c:strCache>
                <c:ptCount val="4"/>
                <c:pt idx="0">
                  <c:v>FY18</c:v>
                </c:pt>
                <c:pt idx="1">
                  <c:v>FY19</c:v>
                </c:pt>
                <c:pt idx="2">
                  <c:v>FY20</c:v>
                </c:pt>
                <c:pt idx="3">
                  <c:v>FY21.3Q</c:v>
                </c:pt>
              </c:strCache>
            </c:strRef>
          </c:cat>
          <c:val>
            <c:numRef>
              <c:f>Report!$T$25:$W$25</c:f>
              <c:numCache>
                <c:formatCode>General</c:formatCode>
                <c:ptCount val="4"/>
                <c:pt idx="0">
                  <c:v>0</c:v>
                </c:pt>
                <c:pt idx="1">
                  <c:v>0</c:v>
                </c:pt>
                <c:pt idx="2">
                  <c:v>0</c:v>
                </c:pt>
                <c:pt idx="3" formatCode="#,##0_);\(#,##0\);\-_)">
                  <c:v>8400000</c:v>
                </c:pt>
              </c:numCache>
            </c:numRef>
          </c:val>
          <c:extLst>
            <c:ext xmlns:c16="http://schemas.microsoft.com/office/drawing/2014/chart" uri="{C3380CC4-5D6E-409C-BE32-E72D297353CC}">
              <c16:uniqueId val="{00000005-2216-4CCC-A75C-521D740C2FFD}"/>
            </c:ext>
          </c:extLst>
        </c:ser>
        <c:dLbls>
          <c:showLegendKey val="0"/>
          <c:showVal val="1"/>
          <c:showCatName val="0"/>
          <c:showSerName val="0"/>
          <c:showPercent val="0"/>
          <c:showBubbleSize val="0"/>
        </c:dLbls>
        <c:gapWidth val="80"/>
        <c:overlap val="100"/>
        <c:axId val="1095119584"/>
        <c:axId val="1095130816"/>
      </c:barChart>
      <c:lineChart>
        <c:grouping val="standard"/>
        <c:varyColors val="0"/>
        <c:ser>
          <c:idx val="3"/>
          <c:order val="3"/>
          <c:tx>
            <c:strRef>
              <c:f>Report!$S$26</c:f>
              <c:strCache>
                <c:ptCount val="1"/>
              </c:strCache>
            </c:strRef>
          </c:tx>
          <c:spPr>
            <a:ln w="28575" cap="rnd">
              <a:noFill/>
              <a:round/>
            </a:ln>
            <a:effectLst/>
          </c:spPr>
          <c:marker>
            <c:symbol val="none"/>
          </c:marker>
          <c:dLbls>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Report!$T$22:$W$22</c:f>
              <c:strCache>
                <c:ptCount val="4"/>
                <c:pt idx="0">
                  <c:v>FY18</c:v>
                </c:pt>
                <c:pt idx="1">
                  <c:v>FY19</c:v>
                </c:pt>
                <c:pt idx="2">
                  <c:v>FY20</c:v>
                </c:pt>
                <c:pt idx="3">
                  <c:v>FY21.3Q</c:v>
                </c:pt>
              </c:strCache>
            </c:strRef>
          </c:cat>
          <c:val>
            <c:numRef>
              <c:f>Report!$T$26:$W$26</c:f>
              <c:numCache>
                <c:formatCode>#,##0_);\(#,##0\);\-_)</c:formatCode>
                <c:ptCount val="4"/>
                <c:pt idx="0">
                  <c:v>33600000</c:v>
                </c:pt>
                <c:pt idx="1">
                  <c:v>33600000</c:v>
                </c:pt>
                <c:pt idx="2">
                  <c:v>33600000</c:v>
                </c:pt>
                <c:pt idx="3">
                  <c:v>33600000</c:v>
                </c:pt>
              </c:numCache>
            </c:numRef>
          </c:val>
          <c:smooth val="0"/>
          <c:extLst>
            <c:ext xmlns:c16="http://schemas.microsoft.com/office/drawing/2014/chart" uri="{C3380CC4-5D6E-409C-BE32-E72D297353CC}">
              <c16:uniqueId val="{00000006-2216-4CCC-A75C-521D740C2FFD}"/>
            </c:ext>
          </c:extLst>
        </c:ser>
        <c:dLbls>
          <c:showLegendKey val="0"/>
          <c:showVal val="1"/>
          <c:showCatName val="0"/>
          <c:showSerName val="0"/>
          <c:showPercent val="0"/>
          <c:showBubbleSize val="0"/>
        </c:dLbls>
        <c:marker val="1"/>
        <c:smooth val="0"/>
        <c:axId val="1095119584"/>
        <c:axId val="1095130816"/>
      </c:lineChart>
      <c:catAx>
        <c:axId val="1095119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crossAx val="1095130816"/>
        <c:crosses val="autoZero"/>
        <c:auto val="1"/>
        <c:lblAlgn val="ctr"/>
        <c:lblOffset val="100"/>
        <c:noMultiLvlLbl val="0"/>
      </c:catAx>
      <c:valAx>
        <c:axId val="1095130816"/>
        <c:scaling>
          <c:orientation val="minMax"/>
        </c:scaling>
        <c:delete val="1"/>
        <c:axPos val="l"/>
        <c:numFmt formatCode="#,##0_);\(#,##0\);\-_)" sourceLinked="1"/>
        <c:majorTickMark val="none"/>
        <c:minorTickMark val="none"/>
        <c:tickLblPos val="nextTo"/>
        <c:crossAx val="1095119584"/>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Arial" panose="020B0604020202020204" pitchFamily="34" charset="0"/>
              <a:ea typeface="+mj-ea"/>
              <a:cs typeface="Arial" panose="020B0604020202020204" pitchFamily="34" charset="0"/>
            </a:defRPr>
          </a:pPr>
          <a:endParaRPr lang="ko-KR"/>
        </a:p>
      </c:txPr>
    </c:legend>
    <c:plotVisOnly val="1"/>
    <c:dispBlanksAs val="gap"/>
    <c:showDLblsOverMax val="0"/>
  </c:chart>
  <c:spPr>
    <a:noFill/>
    <a:ln>
      <a:noFill/>
    </a:ln>
    <a:effectLst/>
  </c:spPr>
  <c:txPr>
    <a:bodyPr/>
    <a:lstStyle/>
    <a:p>
      <a:pPr>
        <a:defRPr sz="800">
          <a:solidFill>
            <a:sysClr val="windowText" lastClr="000000"/>
          </a:solidFill>
          <a:latin typeface="Arial" panose="020B0604020202020204" pitchFamily="34" charset="0"/>
          <a:ea typeface="+mj-ea"/>
          <a:cs typeface="Arial" panose="020B0604020202020204" pitchFamily="34" charset="0"/>
        </a:defRPr>
      </a:pPr>
      <a:endParaRPr lang="ko-KR"/>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CF!$L$9:$L$25</cx:f>
        <cx:lvl ptCount="17">
          <cx:pt idx="0">Jan-18</cx:pt>
          <cx:pt idx="1">A</cx:pt>
          <cx:pt idx="2">B</cx:pt>
          <cx:pt idx="3">C</cx:pt>
          <cx:pt idx="4">D</cx:pt>
          <cx:pt idx="5">E</cx:pt>
          <cx:pt idx="6">F</cx:pt>
          <cx:pt idx="7">CAO</cx:pt>
          <cx:pt idx="8">G</cx:pt>
          <cx:pt idx="9">H</cx:pt>
          <cx:pt idx="10">I</cx:pt>
          <cx:pt idx="11">J</cx:pt>
          <cx:pt idx="12">K</cx:pt>
          <cx:pt idx="13">CAOI</cx:pt>
          <cx:pt idx="14">L</cx:pt>
          <cx:pt idx="15">M</cx:pt>
          <cx:pt idx="16">Sep-21</cx:pt>
        </cx:lvl>
      </cx:strDim>
      <cx:numDim type="val">
        <cx:f>CF!$M$9:$M$25</cx:f>
        <cx:lvl ptCount="17" formatCode="#,##0;[빨강]!(#,##0!);!-">
          <cx:pt idx="0">656.00611200000003</cx:pt>
          <cx:pt idx="1">96834.925482999999</cx:pt>
          <cx:pt idx="2">-55448.721997000001</cx:pt>
          <cx:pt idx="3">-11473.215528000001</cx:pt>
          <cx:pt idx="4">-13899.235915999998</cx:pt>
          <cx:pt idx="5">-1964.9148499999999</cx:pt>
          <cx:pt idx="6">-2827.0972610000044</cx:pt>
          <cx:pt idx="7">11877.746042999999</cx:pt>
          <cx:pt idx="8">129.11362999999994</cx:pt>
          <cx:pt idx="9">-4523.8749779999998</cx:pt>
          <cx:pt idx="10">77.900000000000006</cx:pt>
          <cx:pt idx="11">-34.349209999999999</cx:pt>
          <cx:pt idx="12">-107.0222</cx:pt>
          <cx:pt idx="13">7419.5132849999982</cx:pt>
          <cx:pt idx="14">-1689.8000000000002</cx:pt>
          <cx:pt idx="15">-1100</cx:pt>
          <cx:pt idx="16">4629.713284999998</cx:pt>
        </cx:lvl>
      </cx:numDim>
    </cx:data>
  </cx:chartData>
  <cx:chart>
    <cx:plotArea>
      <cx:plotAreaRegion>
        <cx:series layoutId="waterfall" uniqueId="{F39E038B-A1CE-489C-9BCB-3705F4CFC08D}">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idx val="7"/>
              <cx:idx val="13"/>
              <cx:idx val="16"/>
            </cx:subtotals>
          </cx:layoutPr>
        </cx:series>
      </cx:plotAreaRegion>
      <cx:axis id="0">
        <cx:catScaling gapWidth="0.5"/>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noFill/>
    <a:ln>
      <a:noFill/>
    </a:ln>
  </cx:spPr>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Revenue!$E$87:$E$96</cx:f>
        <cx:lvl ptCount="10">
          <cx:pt idx="0">FY18</cx:pt>
          <cx:pt idx="1">임가공매출</cx:pt>
          <cx:pt idx="2">제품매출</cx:pt>
          <cx:pt idx="3">FY19</cx:pt>
          <cx:pt idx="4">임가공매출</cx:pt>
          <cx:pt idx="5">제품매출</cx:pt>
          <cx:pt idx="6">FY20</cx:pt>
          <cx:pt idx="7">임가공매출</cx:pt>
          <cx:pt idx="8">제품매출</cx:pt>
          <cx:pt idx="9">FY21(E)</cx:pt>
        </cx:lvl>
      </cx:strDim>
      <cx:numDim type="val">
        <cx:f>Revenue!$F$87:$F$96</cx:f>
        <cx:lvl ptCount="10" formatCode="#,##0_);!(#,##0!);!-_)">
          <cx:pt idx="0">21886.306902000004</cx:pt>
          <cx:pt idx="1">-1075.5711247311174</cx:pt>
          <cx:pt idx="2">1630.2018377311142</cx:pt>
          <cx:pt idx="3">22440.937614999999</cx:pt>
          <cx:pt idx="4">2289.7704672743366</cx:pt>
          <cx:pt idx="5">8011.8618797256677</cx:pt>
          <cx:pt idx="6">32742.569962000001</cx:pt>
          <cx:pt idx="7">7962.5971516058817</cx:pt>
          <cx:pt idx="8">12903.91612106078</cx:pt>
          <cx:pt idx="9">53609.083234666672</cx:pt>
        </cx:lvl>
      </cx:numDim>
    </cx:data>
  </cx:chartData>
  <cx:chart>
    <cx:plotArea>
      <cx:plotAreaRegion>
        <cx:series layoutId="waterfall" uniqueId="{F6A5C3D0-1DB8-432E-B2C8-801E715F3B6A}">
          <cx:dataPt idx="0">
            <cx:spPr>
              <a:solidFill>
                <a:srgbClr val="00338D"/>
              </a:solidFill>
            </cx:spPr>
          </cx:dataPt>
          <cx:dataPt idx="3">
            <cx:spPr>
              <a:solidFill>
                <a:srgbClr val="00338D"/>
              </a:solidFill>
            </cx:spPr>
          </cx:dataPt>
          <cx:dataPt idx="6">
            <cx:spPr>
              <a:solidFill>
                <a:srgbClr val="00338D"/>
              </a:solidFill>
            </cx:spPr>
          </cx:dataPt>
          <cx:dataPt idx="9">
            <cx:spPr>
              <a:solidFill>
                <a:srgbClr val="00338D"/>
              </a:solidFill>
            </cx:spPr>
          </cx:dataPt>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idx val="3"/>
              <cx:idx val="6"/>
              <cx:idx val="9"/>
            </cx:subtotals>
          </cx:layoutPr>
        </cx:series>
      </cx:plotAreaRegion>
      <cx:axis id="0">
        <cx:catScaling gapWidth="0.100000001"/>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fmtOvrs>
    <cx:fmtOvr idx="0">
      <cx:spPr>
        <a:solidFill>
          <a:srgbClr val="005EB8"/>
        </a:solidFill>
      </cx:spPr>
    </cx:fmtOvr>
    <cx:fmtOvr idx="1">
      <cx:spPr>
        <a:solidFill>
          <a:srgbClr val="BC204B"/>
        </a:solidFill>
      </cx:spPr>
    </cx:fmtOvr>
  </cx:fmtOvrs>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Revenue!$O$200:$O$201</cx:f>
        <cx:lvl ptCount="2">
          <cx:pt idx="0">ASP</cx:pt>
          <cx:pt idx="1">Q</cx:pt>
        </cx:lvl>
      </cx:strDim>
      <cx:numDim type="val">
        <cx:f>Revenue!$P$200:$P$201</cx:f>
        <cx:lvl ptCount="2" formatCode="#,##0_);!(#,##0!);!-_)">
          <cx:pt idx="0">1.3684137346629528</cx:pt>
          <cx:pt idx="1">-1124.9395384657789</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1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Revenue!$E$87:$E$96</cx:f>
        <cx:lvl ptCount="10">
          <cx:pt idx="0">FY18</cx:pt>
          <cx:pt idx="1">임가공매출</cx:pt>
          <cx:pt idx="2">제품매출</cx:pt>
          <cx:pt idx="3">FY19</cx:pt>
          <cx:pt idx="4">임가공매출</cx:pt>
          <cx:pt idx="5">제품매출</cx:pt>
          <cx:pt idx="6">FY20</cx:pt>
          <cx:pt idx="7">임가공매출</cx:pt>
          <cx:pt idx="8">제품매출</cx:pt>
          <cx:pt idx="9">FY21(E)</cx:pt>
        </cx:lvl>
      </cx:strDim>
      <cx:numDim type="val">
        <cx:f>Revenue!$F$87:$F$96</cx:f>
        <cx:lvl ptCount="10" formatCode="#,##0_);!(#,##0!);!-_)">
          <cx:pt idx="0">21886.306902000004</cx:pt>
          <cx:pt idx="1">-1075.5711247311174</cx:pt>
          <cx:pt idx="2">1630.2018377311142</cx:pt>
          <cx:pt idx="3">22440.937614999999</cx:pt>
          <cx:pt idx="4">2289.7704672743366</cx:pt>
          <cx:pt idx="5">8011.8618797256677</cx:pt>
          <cx:pt idx="6">32742.569962000001</cx:pt>
          <cx:pt idx="7">7962.5971516058817</cx:pt>
          <cx:pt idx="8">12903.91612106078</cx:pt>
          <cx:pt idx="9">53609.083234666672</cx:pt>
        </cx:lvl>
      </cx:numDim>
    </cx:data>
  </cx:chartData>
  <cx:chart>
    <cx:plotArea>
      <cx:plotAreaRegion>
        <cx:series layoutId="waterfall" uniqueId="{F6A5C3D0-1DB8-432E-B2C8-801E715F3B6A}">
          <cx:dataPt idx="0">
            <cx:spPr>
              <a:solidFill>
                <a:srgbClr val="00338D"/>
              </a:solidFill>
            </cx:spPr>
          </cx:dataPt>
          <cx:dataPt idx="3">
            <cx:spPr>
              <a:solidFill>
                <a:srgbClr val="00338D"/>
              </a:solidFill>
            </cx:spPr>
          </cx:dataPt>
          <cx:dataPt idx="6">
            <cx:spPr>
              <a:solidFill>
                <a:srgbClr val="00338D"/>
              </a:solidFill>
            </cx:spPr>
          </cx:dataPt>
          <cx:dataPt idx="9">
            <cx:spPr>
              <a:solidFill>
                <a:srgbClr val="00338D"/>
              </a:solidFill>
            </cx:spPr>
          </cx:dataPt>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idx val="3"/>
              <cx:idx val="6"/>
              <cx:idx val="9"/>
            </cx:subtotals>
          </cx:layoutPr>
        </cx:series>
      </cx:plotAreaRegion>
      <cx:axis id="0">
        <cx:catScaling gapWidth="0.100000001"/>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fmtOvrs>
    <cx:fmtOvr idx="0">
      <cx:spPr>
        <a:solidFill>
          <a:srgbClr val="005EB8"/>
        </a:solidFill>
      </cx:spPr>
    </cx:fmtOvr>
    <cx:fmtOvr idx="1">
      <cx:spPr>
        <a:solidFill>
          <a:srgbClr val="BC204B"/>
        </a:solidFill>
      </cx:spPr>
    </cx:fmtOvr>
  </cx:fmtOvrs>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Revenue!$E$167:$E$170</cx:f>
        <cx:lvl ptCount="4">
          <cx:pt idx="0">e</cx:pt>
          <cx:pt idx="1">f</cx:pt>
          <cx:pt idx="2">g</cx:pt>
          <cx:pt idx="3">h</cx:pt>
        </cx:lvl>
      </cx:strDim>
      <cx:numDim type="val">
        <cx:f>Revenue!$F$167:$F$170</cx:f>
        <cx:lvl ptCount="4" formatCode="#,##0_);!(#,##0!);!-_)">
          <cx:pt idx="0">2401.6307129999987</cx:pt>
          <cx:pt idx="1">0</cx:pt>
          <cx:pt idx="2">-1047</cx:pt>
          <cx:pt idx="3">275.57112473111499</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fmtOvrs>
    <cx:fmtOvr idx="0">
      <cx:spPr>
        <a:solidFill>
          <a:srgbClr val="005EB8"/>
        </a:solidFill>
      </cx:spPr>
    </cx:fmtOvr>
    <cx:fmtOvr idx="1">
      <cx:spPr>
        <a:solidFill>
          <a:srgbClr val="BC204B"/>
        </a:solidFill>
      </cx:spPr>
    </cx:fmtOvr>
  </cx:fmtOvrs>
</cx:chartSpace>
</file>

<file path=ppt/charts/chartEx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Revenue!$E$172:$E$175</cx:f>
        <cx:lvl ptCount="4">
          <cx:pt idx="0">e</cx:pt>
          <cx:pt idx="1">f</cx:pt>
          <cx:pt idx="2">g</cx:pt>
          <cx:pt idx="3">h</cx:pt>
        </cx:lvl>
      </cx:strDim>
      <cx:numDim type="val">
        <cx:f>Revenue!$F$172:$F$175</cx:f>
        <cx:lvl ptCount="4" formatCode="#,##0_);!(#,##0!);!-_)">
          <cx:pt idx="0">4570.2826682076829</cx:pt>
          <cx:pt idx="1">4121.3496787923195</cx:pt>
          <cx:pt idx="2">-499</cx:pt>
          <cx:pt idx="3">-180.77046727433503</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fmtOvrs>
    <cx:fmtOvr idx="0">
      <cx:spPr>
        <a:solidFill>
          <a:srgbClr val="005EB8"/>
        </a:solidFill>
      </cx:spPr>
    </cx:fmtOvr>
    <cx:fmtOvr idx="1">
      <cx:spPr>
        <a:solidFill>
          <a:srgbClr val="BC204B"/>
        </a:solidFill>
      </cx:spPr>
    </cx:fmtOvr>
  </cx:fmtOvrs>
</cx:chartSpace>
</file>

<file path=ppt/charts/chartEx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Revenue!$E$177:$E$180</cx:f>
        <cx:lvl ptCount="4">
          <cx:pt idx="0">e</cx:pt>
          <cx:pt idx="1">f</cx:pt>
          <cx:pt idx="2">g</cx:pt>
          <cx:pt idx="3">h</cx:pt>
        </cx:lvl>
      </cx:strDim>
      <cx:numDim type="val">
        <cx:f>Revenue!$F$177:$F$180</cx:f>
        <cx:lvl ptCount="4" formatCode="#,##0_);!(#,##0!);!-_)">
          <cx:pt idx="0">3295.1078934088819</cx:pt>
          <cx:pt idx="1">9959.662539224797</cx:pt>
          <cx:pt idx="2">-346.79380000000037</cx:pt>
          <cx:pt idx="3">-4.0605115728928922</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fmtOvrs>
    <cx:fmtOvr idx="0">
      <cx:spPr>
        <a:solidFill>
          <a:srgbClr val="005EB8"/>
        </a:solidFill>
      </cx:spPr>
    </cx:fmtOvr>
    <cx:fmtOvr idx="1">
      <cx:spPr>
        <a:solidFill>
          <a:srgbClr val="BC204B"/>
        </a:solidFill>
      </cx:spPr>
    </cx:fmtOvr>
  </cx:fmtOvrs>
</cx:chartSpace>
</file>

<file path=ppt/charts/chartEx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Revenue!$O$170:$O$171</cx:f>
        <cx:lvl ptCount="2">
          <cx:pt idx="0">ASP</cx:pt>
          <cx:pt idx="1">Q</cx:pt>
        </cx:lvl>
      </cx:strDim>
      <cx:numDim type="val">
        <cx:f>Revenue!$P$170:$P$171</cx:f>
        <cx:lvl ptCount="2" formatCode="#,##0_);!(#,##0!);!-_)">
          <cx:pt idx="0">244.73270692206449</cx:pt>
          <cx:pt idx="1">2156.898006077934</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245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Revenue!$O$173:$O$174</cx:f>
        <cx:lvl ptCount="2">
          <cx:pt idx="0">ASP</cx:pt>
          <cx:pt idx="1">Q</cx:pt>
        </cx:lvl>
      </cx:strDim>
      <cx:numDim type="val">
        <cx:f>Revenue!$P$173:$P$174</cx:f>
        <cx:lvl ptCount="2" formatCode="#,##0_);!(#,##0!);!-_)">
          <cx:pt idx="0">71.973098090610733</cx:pt>
          <cx:pt idx="1">4498.3095701170723</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72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Revenue!$O$176:$O$177</cx:f>
        <cx:lvl ptCount="2">
          <cx:pt idx="0">ASP</cx:pt>
          <cx:pt idx="1">Q</cx:pt>
        </cx:lvl>
      </cx:strDim>
      <cx:numDim type="val">
        <cx:f>Revenue!$P$176:$P$177</cx:f>
        <cx:lvl ptCount="2" formatCode="#,##0_);!(#,##0!);!-_)">
          <cx:pt idx="0">-0.80058756326607494</cx:pt>
          <cx:pt idx="1">3295.9084809721476</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(1)</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Revenue!$O$195:$O$196</cx:f>
        <cx:lvl ptCount="2">
          <cx:pt idx="0">ASP</cx:pt>
          <cx:pt idx="1">Q</cx:pt>
        </cx:lvl>
      </cx:strDim>
      <cx:numDim type="val">
        <cx:f>Revenue!$P$195:$P$196</cx:f>
        <cx:lvl ptCount="2" formatCode="#,##0_);!(#,##0!);!-_)">
          <cx:pt idx="0">700.20984595493621</cx:pt>
          <cx:pt idx="1">-1747.2098459549361</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Revenue!$O$134:$O$135</cx:f>
        <cx:lvl ptCount="2">
          <cx:pt idx="0">ASP</cx:pt>
          <cx:pt idx="1">Q</cx:pt>
        </cx:lvl>
      </cx:strDim>
      <cx:numDim type="val">
        <cx:f>Revenue!$P$134:$P$135</cx:f>
        <cx:lvl ptCount="2" formatCode="#,##0_);!(#,##0!);!-_)">
          <cx:pt idx="0">161.28474616609986</cx:pt>
          <cx:pt idx="1">-341.28474616609913</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Revenue!$O$198:$O$199</cx:f>
        <cx:lvl ptCount="2">
          <cx:pt idx="0">ASP</cx:pt>
          <cx:pt idx="1">Q</cx:pt>
        </cx:lvl>
      </cx:strDim>
      <cx:numDim type="val">
        <cx:f>Revenue!$P$198:$P$199</cx:f>
        <cx:lvl ptCount="2" formatCode="#,##0_);!(#,##0!);!-_)">
          <cx:pt idx="0">70.161738056681344</cx:pt>
          <cx:pt idx="1">-569.16173805668132</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70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Revenue!$O$188:$O$189</cx:f>
        <cx:lvl ptCount="2">
          <cx:pt idx="0">ASP</cx:pt>
          <cx:pt idx="1">Q</cx:pt>
        </cx:lvl>
      </cx:strDim>
      <cx:numDim type="val">
        <cx:f>Revenue!$P$188:$P$189</cx:f>
        <cx:lvl ptCount="2" formatCode="#,##0_);!(#,##0!);!-_)">
          <cx:pt idx="0">-83.199801026200902</cx:pt>
          <cx:pt idx="1">10042.862340250997</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(83)</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Margin_Movement!$G$168:$G$186</cx:f>
        <cx:lvl ptCount="19">
          <cx:pt idx="0">FY18</cx:pt>
          <cx:pt idx="1">a</cx:pt>
          <cx:pt idx="2">b</cx:pt>
          <cx:pt idx="3">c</cx:pt>
          <cx:pt idx="4">d</cx:pt>
          <cx:pt idx="5">e</cx:pt>
          <cx:pt idx="6">FY19</cx:pt>
          <cx:pt idx="7">a</cx:pt>
          <cx:pt idx="8">b</cx:pt>
          <cx:pt idx="9">c</cx:pt>
          <cx:pt idx="10">d</cx:pt>
          <cx:pt idx="11">e</cx:pt>
          <cx:pt idx="12">FY20</cx:pt>
          <cx:pt idx="13">a</cx:pt>
          <cx:pt idx="14">b</cx:pt>
          <cx:pt idx="15">c</cx:pt>
          <cx:pt idx="16">d</cx:pt>
          <cx:pt idx="17">e</cx:pt>
          <cx:pt idx="18">FY21.3Q</cx:pt>
        </cx:lvl>
      </cx:strDim>
      <cx:numDim type="val">
        <cx:f>Margin_Movement!$H$168:$H$186</cx:f>
        <cx:lvl ptCount="19" formatCode="0.0%_);!(0.0!)%_);!-_)">
          <cx:pt idx="0">0.1772058273380096</cx:pt>
          <cx:pt idx="1">-0.044513562675593421</cx:pt>
          <cx:pt idx="2">0.027476757108808092</cx:pt>
          <cx:pt idx="3">-0.031469807491546126</cx:pt>
          <cx:pt idx="4">-0.013206272101187064</cx:pt>
          <cx:pt idx="5">0.040531399549482303</cx:pt>
          <cx:pt idx="6">0.15602434172797339</cx:pt>
          <cx:pt idx="7">-0.002659736978130961</cx:pt>
          <cx:pt idx="8">-0.0064881950165550928</cx:pt>
          <cx:pt idx="9">-0.0073537354303805924</cx:pt>
          <cx:pt idx="10">0.026351589121993951</cx:pt>
          <cx:pt idx="11">-0.027237263525437788</cx:pt>
          <cx:pt idx="12">0.1386369998994629</cx:pt>
          <cx:pt idx="13">-0.018662566648138992</cx:pt>
          <cx:pt idx="14">-0.013164722918882682</cx:pt>
          <cx:pt idx="15">0.034006195563064875</cx:pt>
          <cx:pt idx="16">0.059418029929298344</cx:pt>
          <cx:pt idx="17">-0.019930199219802436</cx:pt>
          <cx:pt idx="18">0.18030373660500201</cx:pt>
        </cx:lvl>
      </cx:numDim>
    </cx:data>
  </cx:chartData>
  <cx:chart>
    <cx:plotArea>
      <cx:plotAreaRegion>
        <cx:series layoutId="waterfall" uniqueId="{58A9E0F3-6989-4BDB-9CB1-630181A8DC50}">
          <cx:dataPt idx="0">
            <cx:spPr>
              <a:solidFill>
                <a:srgbClr val="00338D"/>
              </a:solidFill>
            </cx:spPr>
          </cx:dataPt>
          <cx:dataPt idx="6">
            <cx:spPr>
              <a:solidFill>
                <a:srgbClr val="00338D"/>
              </a:solidFill>
            </cx:spPr>
          </cx:dataPt>
          <cx:dataPt idx="12">
            <cx:spPr>
              <a:solidFill>
                <a:srgbClr val="00338D"/>
              </a:solidFill>
            </cx:spPr>
          </cx:dataPt>
          <cx:dataPt idx="18">
            <cx:spPr>
              <a:solidFill>
                <a:srgbClr val="00338D"/>
              </a:solidFill>
            </cx:spPr>
          </cx:dataPt>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subtotals>
              <cx:idx val="6"/>
              <cx:idx val="12"/>
              <cx:idx val="18"/>
            </cx:subtotals>
          </cx:layoutPr>
        </cx:series>
      </cx:plotAreaRegion>
      <cx:axis id="0">
        <cx:catScaling gapWidth="0.5"/>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max="0.22000000000000003"/>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fmtOvrs>
    <cx:fmtOvr idx="0">
      <cx:spPr>
        <a:solidFill>
          <a:srgbClr val="005EB8"/>
        </a:solidFill>
      </cx:spPr>
    </cx:fmtOvr>
    <cx:fmtOvr idx="1">
      <cx:spPr>
        <a:solidFill>
          <a:srgbClr val="BC204B"/>
        </a:solidFill>
      </cx:spPr>
    </cx:fmtOvr>
  </cx:fmtOvrs>
</cx:chartSpace>
</file>

<file path=ppt/charts/chartEx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Margin_Movement!$G$168:$G$186</cx:f>
        <cx:lvl ptCount="19">
          <cx:pt idx="0">FY18</cx:pt>
          <cx:pt idx="1">a</cx:pt>
          <cx:pt idx="2">b</cx:pt>
          <cx:pt idx="3">c</cx:pt>
          <cx:pt idx="4">d</cx:pt>
          <cx:pt idx="5">e</cx:pt>
          <cx:pt idx="6">FY19</cx:pt>
          <cx:pt idx="7">a</cx:pt>
          <cx:pt idx="8">b</cx:pt>
          <cx:pt idx="9">c</cx:pt>
          <cx:pt idx="10">d</cx:pt>
          <cx:pt idx="11">e</cx:pt>
          <cx:pt idx="12">FY20</cx:pt>
          <cx:pt idx="13">a</cx:pt>
          <cx:pt idx="14">b</cx:pt>
          <cx:pt idx="15">c</cx:pt>
          <cx:pt idx="16">d</cx:pt>
          <cx:pt idx="17">e</cx:pt>
          <cx:pt idx="18">FY21.3Q</cx:pt>
        </cx:lvl>
      </cx:strDim>
      <cx:numDim type="val">
        <cx:f>Margin_Movement!$H$168:$H$186</cx:f>
        <cx:lvl ptCount="19" formatCode="0.0%_);!(0.0!)%_);!-_)">
          <cx:pt idx="0">0.1772058273380096</cx:pt>
          <cx:pt idx="1">-0.044513562675593421</cx:pt>
          <cx:pt idx="2">0.027476757108808092</cx:pt>
          <cx:pt idx="3">-0.031469807491546126</cx:pt>
          <cx:pt idx="4">-0.013206272101187064</cx:pt>
          <cx:pt idx="5">0.040531399549482303</cx:pt>
          <cx:pt idx="6">0.15602434172797339</cx:pt>
          <cx:pt idx="7">-0.002659736978130961</cx:pt>
          <cx:pt idx="8">-0.0064881950165550928</cx:pt>
          <cx:pt idx="9">-0.0073537354303805924</cx:pt>
          <cx:pt idx="10">0.026351589121993951</cx:pt>
          <cx:pt idx="11">-0.027237263525437788</cx:pt>
          <cx:pt idx="12">0.1386369998994629</cx:pt>
          <cx:pt idx="13">-0.018662566648138992</cx:pt>
          <cx:pt idx="14">-0.013164722918882682</cx:pt>
          <cx:pt idx="15">0.034006195563064875</cx:pt>
          <cx:pt idx="16">0.059418029929298344</cx:pt>
          <cx:pt idx="17">-0.019930199219802436</cx:pt>
          <cx:pt idx="18">0.18030373660500201</cx:pt>
        </cx:lvl>
      </cx:numDim>
    </cx:data>
  </cx:chartData>
  <cx:chart>
    <cx:plotArea>
      <cx:plotAreaRegion>
        <cx:series layoutId="waterfall" uniqueId="{58A9E0F3-6989-4BDB-9CB1-630181A8DC50}">
          <cx:dataPt idx="0">
            <cx:spPr>
              <a:solidFill>
                <a:srgbClr val="00338D"/>
              </a:solidFill>
            </cx:spPr>
          </cx:dataPt>
          <cx:dataPt idx="6">
            <cx:spPr>
              <a:solidFill>
                <a:srgbClr val="00338D"/>
              </a:solidFill>
            </cx:spPr>
          </cx:dataPt>
          <cx:dataPt idx="12">
            <cx:spPr>
              <a:solidFill>
                <a:srgbClr val="00338D"/>
              </a:solidFill>
            </cx:spPr>
          </cx:dataPt>
          <cx:dataPt idx="18">
            <cx:spPr>
              <a:solidFill>
                <a:srgbClr val="00338D"/>
              </a:solidFill>
            </cx:spPr>
          </cx:dataPt>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subtotals>
              <cx:idx val="6"/>
              <cx:idx val="12"/>
              <cx:idx val="18"/>
            </cx:subtotals>
          </cx:layoutPr>
        </cx:series>
      </cx:plotAreaRegion>
      <cx:axis id="0">
        <cx:catScaling gapWidth="0.5"/>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max="0.22000000000000003"/>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fmtOvrs>
    <cx:fmtOvr idx="0">
      <cx:spPr>
        <a:solidFill>
          <a:srgbClr val="005EB8"/>
        </a:solidFill>
      </cx:spPr>
    </cx:fmtOvr>
    <cx:fmtOvr idx="1">
      <cx:spPr>
        <a:solidFill>
          <a:srgbClr val="BC204B"/>
        </a:solidFill>
      </cx:spPr>
    </cx:fmtOvr>
  </cx:fmtOvrs>
</cx:chartSpace>
</file>

<file path=ppt/charts/chartEx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Revenue!$O$134:$O$135</cx:f>
        <cx:lvl ptCount="2">
          <cx:pt idx="0">ASP</cx:pt>
          <cx:pt idx="1">Q</cx:pt>
        </cx:lvl>
      </cx:strDim>
      <cx:numDim type="val">
        <cx:f>Revenue!$P$134:$P$135</cx:f>
        <cx:lvl ptCount="2" formatCode="#,##0_);!(#,##0!);!-_)">
          <cx:pt idx="0">161.28474616609986</cx:pt>
          <cx:pt idx="1">-341.28474616609913</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Revenue!$O$149:$O$150</cx:f>
        <cx:lvl ptCount="2">
          <cx:pt idx="0">ASP</cx:pt>
          <cx:pt idx="1">Q</cx:pt>
        </cx:lvl>
      </cx:strDim>
      <cx:numDim type="val">
        <cx:f>Revenue!$P$149:$P$150</cx:f>
        <cx:lvl ptCount="2" formatCode="#,##0_);!(#,##0!);!-_)">
          <cx:pt idx="0">212.74797834192614</cx:pt>
          <cx:pt idx="1">351.25202165807389</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Revenue!$O$161:$O$162</cx:f>
        <cx:lvl ptCount="2">
          <cx:pt idx="0">ASP</cx:pt>
          <cx:pt idx="1">Q</cx:pt>
        </cx:lvl>
      </cx:strDim>
      <cx:numDim type="val">
        <cx:f>Revenue!$P$161:$P$162</cx:f>
        <cx:lvl ptCount="2" formatCode="#,##0_);!(#,##0!);!-_)">
          <cx:pt idx="0">54.782996027173162</cx:pt>
          <cx:pt idx="1">1443.2170039728269</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55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Revenue!$O$140:$O$141</cx:f>
        <cx:lvl ptCount="2">
          <cx:pt idx="0">ASP</cx:pt>
          <cx:pt idx="1">Q</cx:pt>
        </cx:lvl>
      </cx:strDim>
      <cx:numDim type="val">
        <cx:f>Revenue!$P$140:$P$141</cx:f>
        <cx:lvl ptCount="2" formatCode="#,##0_);!(#,##0!);!-_)">
          <cx:pt idx="0">-1138.8856829792219</cx:pt>
          <cx:pt idx="1">4386.3030410728197</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Revenue!$O$164:$O$165</cx:f>
        <cx:lvl ptCount="2">
          <cx:pt idx="0">ASP</cx:pt>
          <cx:pt idx="1">Q</cx:pt>
        </cx:lvl>
      </cx:strDim>
      <cx:numDim type="val">
        <cx:f>Revenue!$P$164:$P$165</cx:f>
        <cx:lvl ptCount="2" formatCode="#,##0_);!(#,##0!);!-_)">
          <cx:pt idx="0">123.23510946157083</cx:pt>
          <cx:pt idx="1">2588.1242692050973</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123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Revenue!$E$115:$E$118</cx:f>
        <cx:lvl ptCount="4">
          <cx:pt idx="0">a</cx:pt>
          <cx:pt idx="1">b</cx:pt>
          <cx:pt idx="2">c</cx:pt>
          <cx:pt idx="3">d</cx:pt>
        </cx:lvl>
      </cx:strDim>
      <cx:numDim type="val">
        <cx:f>Revenue!$F$115:$F$118</cx:f>
        <cx:lvl ptCount="4" formatCode="#,##0_);!(#,##0!);!-_)">
          <cx:pt idx="0">-180</cx:pt>
          <cx:pt idx="1">166</cx:pt>
          <cx:pt idx="2">62</cx:pt>
          <cx:pt idx="3">-1123.5711247311156</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clrMapOvr bg1="lt1" tx1="dk1" bg2="lt2" tx2="dk2" accent1="accent1" accent2="accent2" accent3="accent3" accent4="accent4" accent5="accent5" accent6="accent6" hlink="hlink" folHlink="folHlink"/>
  <cx:fmtOvrs>
    <cx:fmtOvr idx="0">
      <cx:spPr>
        <a:solidFill>
          <a:srgbClr val="005EB8"/>
        </a:solidFill>
      </cx:spPr>
    </cx:fmtOvr>
    <cx:fmtOvr idx="1">
      <cx:spPr>
        <a:solidFill>
          <a:srgbClr val="BC204B"/>
        </a:solidFill>
      </cx:spPr>
    </cx:fmtOvr>
  </cx:fmtOvrs>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Revenue!$O$149:$O$150</cx:f>
        <cx:lvl ptCount="2">
          <cx:pt idx="0">ASP</cx:pt>
          <cx:pt idx="1">Q</cx:pt>
        </cx:lvl>
      </cx:strDim>
      <cx:numDim type="val">
        <cx:f>Revenue!$P$149:$P$150</cx:f>
        <cx:lvl ptCount="2" formatCode="#,##0_);!(#,##0!);!-_)">
          <cx:pt idx="0">212.74797834192614</cx:pt>
          <cx:pt idx="1">351.25202165807389</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Revenue!$E$120:$E$123</cx:f>
        <cx:lvl ptCount="4">
          <cx:pt idx="0">a</cx:pt>
          <cx:pt idx="1">b</cx:pt>
          <cx:pt idx="2">c</cx:pt>
          <cx:pt idx="3">d</cx:pt>
        </cx:lvl>
      </cx:strDim>
      <cx:numDim type="val">
        <cx:f>Revenue!$F$120:$F$123</cx:f>
        <cx:lvl ptCount="4" formatCode="#,##0_);!(#,##0!);!-_)">
          <cx:pt idx="0">420</cx:pt>
          <cx:pt idx="1">564</cx:pt>
          <cx:pt idx="2">1498</cx:pt>
          <cx:pt idx="3">-192.22953272566428</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fmtOvrs>
    <cx:fmtOvr idx="0">
      <cx:spPr>
        <a:solidFill>
          <a:srgbClr val="005EB8"/>
        </a:solidFill>
      </cx:spPr>
    </cx:fmtOvr>
    <cx:fmtOvr idx="1">
      <cx:spPr>
        <a:solidFill>
          <a:srgbClr val="BC204B"/>
        </a:solidFill>
      </cx:spPr>
    </cx:fmtOvr>
  </cx:fmtOvrs>
</cx:chartSpace>
</file>

<file path=ppt/charts/chartEx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Revenue!$E$125:$E$128</cx:f>
        <cx:lvl ptCount="4">
          <cx:pt idx="0">a</cx:pt>
          <cx:pt idx="1">b</cx:pt>
          <cx:pt idx="2">c</cx:pt>
          <cx:pt idx="3">d</cx:pt>
        </cx:lvl>
      </cx:strDim>
      <cx:numDim type="val">
        <cx:f>Revenue!$F$125:$F$128</cx:f>
        <cx:lvl ptCount="4" formatCode="#,##0_);!(#,##0!);!-_)">
          <cx:pt idx="0">3247.4173580935967</cx:pt>
          <cx:pt idx="1">1573.9459670303027</cx:pt>
          <cx:pt idx="2">2711.359378666667</cx:pt>
          <cx:pt idx="3">429.87444781531849</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fmtOvrs>
    <cx:fmtOvr idx="0">
      <cx:spPr>
        <a:solidFill>
          <a:srgbClr val="005EB8"/>
        </a:solidFill>
      </cx:spPr>
    </cx:fmtOvr>
    <cx:fmtOvr idx="1">
      <cx:spPr>
        <a:solidFill>
          <a:srgbClr val="BC204B"/>
        </a:solidFill>
      </cx:spPr>
    </cx:fmtOvr>
  </cx:fmtOvrs>
</cx:chartSpace>
</file>

<file path=ppt/charts/chartEx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Revenue!$E$87:$E$96</cx:f>
        <cx:lvl ptCount="10">
          <cx:pt idx="0">FY18</cx:pt>
          <cx:pt idx="1">임가공매출</cx:pt>
          <cx:pt idx="2">제품매출</cx:pt>
          <cx:pt idx="3">FY19</cx:pt>
          <cx:pt idx="4">임가공매출</cx:pt>
          <cx:pt idx="5">제품매출</cx:pt>
          <cx:pt idx="6">FY20</cx:pt>
          <cx:pt idx="7">임가공매출</cx:pt>
          <cx:pt idx="8">제품매출</cx:pt>
          <cx:pt idx="9">FY21(E)</cx:pt>
        </cx:lvl>
      </cx:strDim>
      <cx:numDim type="val">
        <cx:f>Revenue!$F$87:$F$96</cx:f>
        <cx:lvl ptCount="10" formatCode="#,##0_);!(#,##0!);!-_)">
          <cx:pt idx="0">21886.306902000004</cx:pt>
          <cx:pt idx="1">-1075.5711247311174</cx:pt>
          <cx:pt idx="2">1630.2018377311142</cx:pt>
          <cx:pt idx="3">22440.937614999999</cx:pt>
          <cx:pt idx="4">2289.7704672743366</cx:pt>
          <cx:pt idx="5">8011.8618797256677</cx:pt>
          <cx:pt idx="6">32742.569962000001</cx:pt>
          <cx:pt idx="7">7962.5971516058817</cx:pt>
          <cx:pt idx="8">12903.91612106078</cx:pt>
          <cx:pt idx="9">53609.083234666672</cx:pt>
        </cx:lvl>
      </cx:numDim>
    </cx:data>
  </cx:chartData>
  <cx:chart>
    <cx:plotArea>
      <cx:plotAreaRegion>
        <cx:series layoutId="waterfall" uniqueId="{F6A5C3D0-1DB8-432E-B2C8-801E715F3B6A}">
          <cx:dataPt idx="0">
            <cx:spPr>
              <a:solidFill>
                <a:srgbClr val="00338D"/>
              </a:solidFill>
            </cx:spPr>
          </cx:dataPt>
          <cx:dataPt idx="3">
            <cx:spPr>
              <a:solidFill>
                <a:srgbClr val="00338D"/>
              </a:solidFill>
            </cx:spPr>
          </cx:dataPt>
          <cx:dataPt idx="6">
            <cx:spPr>
              <a:solidFill>
                <a:srgbClr val="00338D"/>
              </a:solidFill>
            </cx:spPr>
          </cx:dataPt>
          <cx:dataPt idx="9">
            <cx:spPr>
              <a:solidFill>
                <a:srgbClr val="00338D"/>
              </a:solidFill>
            </cx:spPr>
          </cx:dataPt>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idx val="3"/>
              <cx:idx val="6"/>
              <cx:idx val="9"/>
            </cx:subtotals>
          </cx:layoutPr>
        </cx:series>
      </cx:plotAreaRegion>
      <cx:axis id="0">
        <cx:catScaling gapWidth="0.100000001"/>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fmtOvrs>
    <cx:fmtOvr idx="0">
      <cx:spPr>
        <a:solidFill>
          <a:srgbClr val="005EB8"/>
        </a:solidFill>
      </cx:spPr>
    </cx:fmtOvr>
    <cx:fmtOvr idx="1">
      <cx:spPr>
        <a:solidFill>
          <a:srgbClr val="BC204B"/>
        </a:solidFill>
      </cx:spPr>
    </cx:fmtOvr>
  </cx:fmtOvrs>
</cx:chartSpace>
</file>

<file path=ppt/charts/chartEx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Revenue!$O$200:$O$201</cx:f>
        <cx:lvl ptCount="2">
          <cx:pt idx="0">ASP</cx:pt>
          <cx:pt idx="1">Q</cx:pt>
        </cx:lvl>
      </cx:strDim>
      <cx:numDim type="val">
        <cx:f>Revenue!$P$200:$P$201</cx:f>
        <cx:lvl ptCount="2" formatCode="#,##0_);!(#,##0!);!-_)">
          <cx:pt idx="0">1.3684137346629528</cx:pt>
          <cx:pt idx="1">-1124.9395384657789</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1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Revenue!$E$87:$E$96</cx:f>
        <cx:lvl ptCount="10">
          <cx:pt idx="0">FY18</cx:pt>
          <cx:pt idx="1">임가공매출</cx:pt>
          <cx:pt idx="2">제품매출</cx:pt>
          <cx:pt idx="3">FY19</cx:pt>
          <cx:pt idx="4">임가공매출</cx:pt>
          <cx:pt idx="5">제품매출</cx:pt>
          <cx:pt idx="6">FY20</cx:pt>
          <cx:pt idx="7">임가공매출</cx:pt>
          <cx:pt idx="8">제품매출</cx:pt>
          <cx:pt idx="9">FY21(E)</cx:pt>
        </cx:lvl>
      </cx:strDim>
      <cx:numDim type="val">
        <cx:f>Revenue!$F$87:$F$96</cx:f>
        <cx:lvl ptCount="10" formatCode="#,##0_);!(#,##0!);!-_)">
          <cx:pt idx="0">21886.306902000004</cx:pt>
          <cx:pt idx="1">-1075.5711247311174</cx:pt>
          <cx:pt idx="2">1630.2018377311142</cx:pt>
          <cx:pt idx="3">22440.937614999999</cx:pt>
          <cx:pt idx="4">2289.7704672743366</cx:pt>
          <cx:pt idx="5">8011.8618797256677</cx:pt>
          <cx:pt idx="6">32742.569962000001</cx:pt>
          <cx:pt idx="7">7962.5971516058817</cx:pt>
          <cx:pt idx="8">12903.91612106078</cx:pt>
          <cx:pt idx="9">53609.083234666672</cx:pt>
        </cx:lvl>
      </cx:numDim>
    </cx:data>
  </cx:chartData>
  <cx:chart>
    <cx:plotArea>
      <cx:plotAreaRegion>
        <cx:series layoutId="waterfall" uniqueId="{F6A5C3D0-1DB8-432E-B2C8-801E715F3B6A}">
          <cx:dataPt idx="0">
            <cx:spPr>
              <a:solidFill>
                <a:srgbClr val="00338D"/>
              </a:solidFill>
            </cx:spPr>
          </cx:dataPt>
          <cx:dataPt idx="3">
            <cx:spPr>
              <a:solidFill>
                <a:srgbClr val="00338D"/>
              </a:solidFill>
            </cx:spPr>
          </cx:dataPt>
          <cx:dataPt idx="6">
            <cx:spPr>
              <a:solidFill>
                <a:srgbClr val="00338D"/>
              </a:solidFill>
            </cx:spPr>
          </cx:dataPt>
          <cx:dataPt idx="9">
            <cx:spPr>
              <a:solidFill>
                <a:srgbClr val="00338D"/>
              </a:solidFill>
            </cx:spPr>
          </cx:dataPt>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visibility connectorLines="0"/>
            <cx:subtotals>
              <cx:idx val="3"/>
              <cx:idx val="6"/>
              <cx:idx val="9"/>
            </cx:subtotals>
          </cx:layoutPr>
        </cx:series>
      </cx:plotAreaRegion>
      <cx:axis id="0">
        <cx:catScaling gapWidth="0.100000001"/>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fmtOvrs>
    <cx:fmtOvr idx="0">
      <cx:spPr>
        <a:solidFill>
          <a:srgbClr val="005EB8"/>
        </a:solidFill>
      </cx:spPr>
    </cx:fmtOvr>
    <cx:fmtOvr idx="1">
      <cx:spPr>
        <a:solidFill>
          <a:srgbClr val="BC204B"/>
        </a:solidFill>
      </cx:spPr>
    </cx:fmtOvr>
  </cx:fmtOvrs>
</cx:chartSpace>
</file>

<file path=ppt/charts/chartEx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Revenue!$E$167:$E$170</cx:f>
        <cx:lvl ptCount="4">
          <cx:pt idx="0">e</cx:pt>
          <cx:pt idx="1">f</cx:pt>
          <cx:pt idx="2">g</cx:pt>
          <cx:pt idx="3">h</cx:pt>
        </cx:lvl>
      </cx:strDim>
      <cx:numDim type="val">
        <cx:f>Revenue!$F$167:$F$170</cx:f>
        <cx:lvl ptCount="4" formatCode="#,##0_);!(#,##0!);!-_)">
          <cx:pt idx="0">2401.6307129999987</cx:pt>
          <cx:pt idx="1">0</cx:pt>
          <cx:pt idx="2">-1047</cx:pt>
          <cx:pt idx="3">275.57112473111499</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fmtOvrs>
    <cx:fmtOvr idx="0">
      <cx:spPr>
        <a:solidFill>
          <a:srgbClr val="005EB8"/>
        </a:solidFill>
      </cx:spPr>
    </cx:fmtOvr>
    <cx:fmtOvr idx="1">
      <cx:spPr>
        <a:solidFill>
          <a:srgbClr val="BC204B"/>
        </a:solidFill>
      </cx:spPr>
    </cx:fmtOvr>
  </cx:fmtOvrs>
</cx:chartSpace>
</file>

<file path=ppt/charts/chartEx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Revenue!$E$172:$E$175</cx:f>
        <cx:lvl ptCount="4">
          <cx:pt idx="0">e</cx:pt>
          <cx:pt idx="1">f</cx:pt>
          <cx:pt idx="2">g</cx:pt>
          <cx:pt idx="3">h</cx:pt>
        </cx:lvl>
      </cx:strDim>
      <cx:numDim type="val">
        <cx:f>Revenue!$F$172:$F$175</cx:f>
        <cx:lvl ptCount="4" formatCode="#,##0_);!(#,##0!);!-_)">
          <cx:pt idx="0">4570.2826682076829</cx:pt>
          <cx:pt idx="1">4121.3496787923195</cx:pt>
          <cx:pt idx="2">-499</cx:pt>
          <cx:pt idx="3">-180.77046727433503</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fmtOvrs>
    <cx:fmtOvr idx="0">
      <cx:spPr>
        <a:solidFill>
          <a:srgbClr val="005EB8"/>
        </a:solidFill>
      </cx:spPr>
    </cx:fmtOvr>
    <cx:fmtOvr idx="1">
      <cx:spPr>
        <a:solidFill>
          <a:srgbClr val="BC204B"/>
        </a:solidFill>
      </cx:spPr>
    </cx:fmtOvr>
  </cx:fmtOvrs>
</cx:chartSpace>
</file>

<file path=ppt/charts/chartEx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Revenue!$E$177:$E$180</cx:f>
        <cx:lvl ptCount="4">
          <cx:pt idx="0">e</cx:pt>
          <cx:pt idx="1">f</cx:pt>
          <cx:pt idx="2">g</cx:pt>
          <cx:pt idx="3">h</cx:pt>
        </cx:lvl>
      </cx:strDim>
      <cx:numDim type="val">
        <cx:f>Revenue!$F$177:$F$180</cx:f>
        <cx:lvl ptCount="4" formatCode="#,##0_);!(#,##0!);!-_)">
          <cx:pt idx="0">3295.1078934088819</cx:pt>
          <cx:pt idx="1">9959.662539224797</cx:pt>
          <cx:pt idx="2">-346.79380000000037</cx:pt>
          <cx:pt idx="3">-4.0605115728928922</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tx1"/>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fmtOvrs>
    <cx:fmtOvr idx="0">
      <cx:spPr>
        <a:solidFill>
          <a:srgbClr val="005EB8"/>
        </a:solidFill>
      </cx:spPr>
    </cx:fmtOvr>
    <cx:fmtOvr idx="1">
      <cx:spPr>
        <a:solidFill>
          <a:srgbClr val="BC204B"/>
        </a:solidFill>
      </cx:spPr>
    </cx:fmtOvr>
  </cx:fmtOvrs>
</cx:chartSpace>
</file>

<file path=ppt/charts/chartEx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Revenue!$O$170:$O$171</cx:f>
        <cx:lvl ptCount="2">
          <cx:pt idx="0">ASP</cx:pt>
          <cx:pt idx="1">Q</cx:pt>
        </cx:lvl>
      </cx:strDim>
      <cx:numDim type="val">
        <cx:f>Revenue!$P$170:$P$171</cx:f>
        <cx:lvl ptCount="2" formatCode="#,##0_);!(#,##0!);!-_)">
          <cx:pt idx="0">244.73270692206449</cx:pt>
          <cx:pt idx="1">2156.898006077934</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245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Revenue!$O$173:$O$174</cx:f>
        <cx:lvl ptCount="2">
          <cx:pt idx="0">ASP</cx:pt>
          <cx:pt idx="1">Q</cx:pt>
        </cx:lvl>
      </cx:strDim>
      <cx:numDim type="val">
        <cx:f>Revenue!$P$173:$P$174</cx:f>
        <cx:lvl ptCount="2" formatCode="#,##0_);!(#,##0!);!-_)">
          <cx:pt idx="0">71.973098090610733</cx:pt>
          <cx:pt idx="1">4498.3095701170723</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72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Revenue!$O$161:$O$162</cx:f>
        <cx:lvl ptCount="2">
          <cx:pt idx="0">ASP</cx:pt>
          <cx:pt idx="1">Q</cx:pt>
        </cx:lvl>
      </cx:strDim>
      <cx:numDim type="val">
        <cx:f>Revenue!$P$161:$P$162</cx:f>
        <cx:lvl ptCount="2" formatCode="#,##0_);!(#,##0!);!-_)">
          <cx:pt idx="0">54.782996027173162</cx:pt>
          <cx:pt idx="1">1443.2170039728269</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55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Revenue!$O$176:$O$177</cx:f>
        <cx:lvl ptCount="2">
          <cx:pt idx="0">ASP</cx:pt>
          <cx:pt idx="1">Q</cx:pt>
        </cx:lvl>
      </cx:strDim>
      <cx:numDim type="val">
        <cx:f>Revenue!$P$176:$P$177</cx:f>
        <cx:lvl ptCount="2" formatCode="#,##0_);!(#,##0!);!-_)">
          <cx:pt idx="0">-0.80058756326607494</cx:pt>
          <cx:pt idx="1">3295.9084809721476</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(1)</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Revenue!$O$195:$O$196</cx:f>
        <cx:lvl ptCount="2">
          <cx:pt idx="0">ASP</cx:pt>
          <cx:pt idx="1">Q</cx:pt>
        </cx:lvl>
      </cx:strDim>
      <cx:numDim type="val">
        <cx:f>Revenue!$P$195:$P$196</cx:f>
        <cx:lvl ptCount="2" formatCode="#,##0_);!(#,##0!);!-_)">
          <cx:pt idx="0">700.20984595493621</cx:pt>
          <cx:pt idx="1">-1747.2098459549361</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Revenue!$O$198:$O$199</cx:f>
        <cx:lvl ptCount="2">
          <cx:pt idx="0">ASP</cx:pt>
          <cx:pt idx="1">Q</cx:pt>
        </cx:lvl>
      </cx:strDim>
      <cx:numDim type="val">
        <cx:f>Revenue!$P$198:$P$199</cx:f>
        <cx:lvl ptCount="2" formatCode="#,##0_);!(#,##0!);!-_)">
          <cx:pt idx="0">70.161738056681344</cx:pt>
          <cx:pt idx="1">-569.16173805668132</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70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Revenue!$O$188:$O$189</cx:f>
        <cx:lvl ptCount="2">
          <cx:pt idx="0">ASP</cx:pt>
          <cx:pt idx="1">Q</cx:pt>
        </cx:lvl>
      </cx:strDim>
      <cx:numDim type="val">
        <cx:f>Revenue!$P$188:$P$189</cx:f>
        <cx:lvl ptCount="2" formatCode="#,##0_);!(#,##0!);!-_)">
          <cx:pt idx="0">-83.199801026200902</cx:pt>
          <cx:pt idx="1">10042.862340250997</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(83)</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Margin_Movement!$G$168:$G$186</cx:f>
        <cx:lvl ptCount="19">
          <cx:pt idx="0">FY18</cx:pt>
          <cx:pt idx="1">a</cx:pt>
          <cx:pt idx="2">b</cx:pt>
          <cx:pt idx="3">c</cx:pt>
          <cx:pt idx="4">d</cx:pt>
          <cx:pt idx="5">e</cx:pt>
          <cx:pt idx="6">FY19</cx:pt>
          <cx:pt idx="7">a</cx:pt>
          <cx:pt idx="8">b</cx:pt>
          <cx:pt idx="9">c</cx:pt>
          <cx:pt idx="10">d</cx:pt>
          <cx:pt idx="11">e</cx:pt>
          <cx:pt idx="12">FY20</cx:pt>
          <cx:pt idx="13">a</cx:pt>
          <cx:pt idx="14">b</cx:pt>
          <cx:pt idx="15">c</cx:pt>
          <cx:pt idx="16">d</cx:pt>
          <cx:pt idx="17">e</cx:pt>
          <cx:pt idx="18">FY21.3Q</cx:pt>
        </cx:lvl>
      </cx:strDim>
      <cx:numDim type="val">
        <cx:f>Margin_Movement!$H$168:$H$186</cx:f>
        <cx:lvl ptCount="19" formatCode="0.0%_);!(0.0!)%_);!-_)">
          <cx:pt idx="0">0.1772058273380096</cx:pt>
          <cx:pt idx="1">-0.044513562675593421</cx:pt>
          <cx:pt idx="2">0.027476757108808092</cx:pt>
          <cx:pt idx="3">-0.031469807491546126</cx:pt>
          <cx:pt idx="4">-0.013206272101187064</cx:pt>
          <cx:pt idx="5">0.040531399549482303</cx:pt>
          <cx:pt idx="6">0.15602434172797339</cx:pt>
          <cx:pt idx="7">-0.002659736978130961</cx:pt>
          <cx:pt idx="8">-0.0064881950165550928</cx:pt>
          <cx:pt idx="9">-0.0073537354303805924</cx:pt>
          <cx:pt idx="10">0.026351589121993951</cx:pt>
          <cx:pt idx="11">-0.027237263525437788</cx:pt>
          <cx:pt idx="12">0.1386369998994629</cx:pt>
          <cx:pt idx="13">-0.018662566648138992</cx:pt>
          <cx:pt idx="14">-0.013164722918882682</cx:pt>
          <cx:pt idx="15">0.034006195563064875</cx:pt>
          <cx:pt idx="16">0.059418029929298344</cx:pt>
          <cx:pt idx="17">-0.019930199219802436</cx:pt>
          <cx:pt idx="18">0.18030373660500201</cx:pt>
        </cx:lvl>
      </cx:numDim>
    </cx:data>
  </cx:chartData>
  <cx:chart>
    <cx:plotArea>
      <cx:plotAreaRegion>
        <cx:series layoutId="waterfall" uniqueId="{58A9E0F3-6989-4BDB-9CB1-630181A8DC50}">
          <cx:dataPt idx="0">
            <cx:spPr>
              <a:solidFill>
                <a:srgbClr val="00338D"/>
              </a:solidFill>
            </cx:spPr>
          </cx:dataPt>
          <cx:dataPt idx="6">
            <cx:spPr>
              <a:solidFill>
                <a:srgbClr val="00338D"/>
              </a:solidFill>
            </cx:spPr>
          </cx:dataPt>
          <cx:dataPt idx="12">
            <cx:spPr>
              <a:solidFill>
                <a:srgbClr val="00338D"/>
              </a:solidFill>
            </cx:spPr>
          </cx:dataPt>
          <cx:dataPt idx="18">
            <cx:spPr>
              <a:solidFill>
                <a:srgbClr val="00338D"/>
              </a:solidFill>
            </cx:spPr>
          </cx:dataPt>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subtotals>
              <cx:idx val="6"/>
              <cx:idx val="12"/>
              <cx:idx val="18"/>
            </cx:subtotals>
          </cx:layoutPr>
        </cx:series>
      </cx:plotAreaRegion>
      <cx:axis id="0">
        <cx:catScaling gapWidth="0.5"/>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max="0.22000000000000003"/>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fmtOvrs>
    <cx:fmtOvr idx="0">
      <cx:spPr>
        <a:solidFill>
          <a:srgbClr val="005EB8"/>
        </a:solidFill>
      </cx:spPr>
    </cx:fmtOvr>
    <cx:fmtOvr idx="1">
      <cx:spPr>
        <a:solidFill>
          <a:srgbClr val="BC204B"/>
        </a:solidFill>
      </cx:spPr>
    </cx:fmtOvr>
  </cx:fmtOvrs>
</cx:chartSpace>
</file>

<file path=ppt/charts/chartEx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Margin_Movement!$G$168:$G$186</cx:f>
        <cx:lvl ptCount="19">
          <cx:pt idx="0">FY18</cx:pt>
          <cx:pt idx="1">a</cx:pt>
          <cx:pt idx="2">b</cx:pt>
          <cx:pt idx="3">c</cx:pt>
          <cx:pt idx="4">d</cx:pt>
          <cx:pt idx="5">e</cx:pt>
          <cx:pt idx="6">FY19</cx:pt>
          <cx:pt idx="7">a</cx:pt>
          <cx:pt idx="8">b</cx:pt>
          <cx:pt idx="9">c</cx:pt>
          <cx:pt idx="10">d</cx:pt>
          <cx:pt idx="11">e</cx:pt>
          <cx:pt idx="12">FY20</cx:pt>
          <cx:pt idx="13">a</cx:pt>
          <cx:pt idx="14">b</cx:pt>
          <cx:pt idx="15">c</cx:pt>
          <cx:pt idx="16">d</cx:pt>
          <cx:pt idx="17">e</cx:pt>
          <cx:pt idx="18">FY21.3Q</cx:pt>
        </cx:lvl>
      </cx:strDim>
      <cx:numDim type="val">
        <cx:f>Margin_Movement!$H$168:$H$186</cx:f>
        <cx:lvl ptCount="19" formatCode="0.0%_);!(0.0!)%_);!-_)">
          <cx:pt idx="0">0.1772058273380096</cx:pt>
          <cx:pt idx="1">-0.044513562675593421</cx:pt>
          <cx:pt idx="2">0.027476757108808092</cx:pt>
          <cx:pt idx="3">-0.031469807491546126</cx:pt>
          <cx:pt idx="4">-0.013206272101187064</cx:pt>
          <cx:pt idx="5">0.040531399549482303</cx:pt>
          <cx:pt idx="6">0.15602434172797339</cx:pt>
          <cx:pt idx="7">-0.002659736978130961</cx:pt>
          <cx:pt idx="8">-0.0064881950165550928</cx:pt>
          <cx:pt idx="9">-0.0073537354303805924</cx:pt>
          <cx:pt idx="10">0.026351589121993951</cx:pt>
          <cx:pt idx="11">-0.027237263525437788</cx:pt>
          <cx:pt idx="12">0.1386369998994629</cx:pt>
          <cx:pt idx="13">-0.018662566648138992</cx:pt>
          <cx:pt idx="14">-0.013164722918882682</cx:pt>
          <cx:pt idx="15">0.034006195563064875</cx:pt>
          <cx:pt idx="16">0.059418029929298344</cx:pt>
          <cx:pt idx="17">-0.019930199219802436</cx:pt>
          <cx:pt idx="18">0.18030373660500201</cx:pt>
        </cx:lvl>
      </cx:numDim>
    </cx:data>
  </cx:chartData>
  <cx:chart>
    <cx:plotArea>
      <cx:plotAreaRegion>
        <cx:series layoutId="waterfall" uniqueId="{58A9E0F3-6989-4BDB-9CB1-630181A8DC50}">
          <cx:dataPt idx="0">
            <cx:spPr>
              <a:solidFill>
                <a:srgbClr val="00338D"/>
              </a:solidFill>
            </cx:spPr>
          </cx:dataPt>
          <cx:dataPt idx="6">
            <cx:spPr>
              <a:solidFill>
                <a:srgbClr val="00338D"/>
              </a:solidFill>
            </cx:spPr>
          </cx:dataPt>
          <cx:dataPt idx="12">
            <cx:spPr>
              <a:solidFill>
                <a:srgbClr val="00338D"/>
              </a:solidFill>
            </cx:spPr>
          </cx:dataPt>
          <cx:dataPt idx="18">
            <cx:spPr>
              <a:solidFill>
                <a:srgbClr val="00338D"/>
              </a:solidFill>
            </cx:spPr>
          </cx:dataPt>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subtotals>
              <cx:idx val="6"/>
              <cx:idx val="12"/>
              <cx:idx val="18"/>
            </cx:subtotals>
          </cx:layoutPr>
        </cx:series>
      </cx:plotAreaRegion>
      <cx:axis id="0">
        <cx:catScaling gapWidth="0.5"/>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max="0.22000000000000003"/>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fmtOvrs>
    <cx:fmtOvr idx="0">
      <cx:spPr>
        <a:solidFill>
          <a:srgbClr val="005EB8"/>
        </a:solidFill>
      </cx:spPr>
    </cx:fmtOvr>
    <cx:fmtOvr idx="1">
      <cx:spPr>
        <a:solidFill>
          <a:srgbClr val="BC204B"/>
        </a:solidFill>
      </cx:spPr>
    </cx:fmtOvr>
  </cx:fmtOvrs>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Revenue!$O$140:$O$141</cx:f>
        <cx:lvl ptCount="2">
          <cx:pt idx="0">ASP</cx:pt>
          <cx:pt idx="1">Q</cx:pt>
        </cx:lvl>
      </cx:strDim>
      <cx:numDim type="val">
        <cx:f>Revenue!$P$140:$P$141</cx:f>
        <cx:lvl ptCount="2" formatCode="#,##0_);!(#,##0!);!-_)">
          <cx:pt idx="0">-1138.8856829792219</cx:pt>
          <cx:pt idx="1">4386.3030410728197</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Revenue!$O$164:$O$165</cx:f>
        <cx:lvl ptCount="2">
          <cx:pt idx="0">ASP</cx:pt>
          <cx:pt idx="1">Q</cx:pt>
        </cx:lvl>
      </cx:strDim>
      <cx:numDim type="val">
        <cx:f>Revenue!$P$164:$P$165</cx:f>
        <cx:lvl ptCount="2" formatCode="#,##0_);!(#,##0!);!-_)">
          <cx:pt idx="0">123.23510946157083</cx:pt>
          <cx:pt idx="1">2588.1242692050973</cx:pt>
        </cx:lvl>
      </cx:numDim>
    </cx:data>
  </cx:chartData>
  <cx:chart>
    <cx:plotArea>
      <cx:plotAreaRegion>
        <cx:series layoutId="waterfall" uniqueId="{33ADFC45-ACA9-4AB4-A64E-0D7C8DE93809}">
          <cx:dataLabels pos="ctr">
            <cx:txPr>
              <a:bodyPr vertOverflow="overflow" horzOverflow="overflow" wrap="square" lIns="0" tIns="0" rIns="0" bIns="0"/>
              <a:lstStyle/>
              <a:p>
                <a:pPr algn="ctr" rtl="0">
                  <a:defRPr sz="8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chemeClr val="bg1"/>
                  </a:solidFill>
                  <a:latin typeface="Arial" panose="020B0604020202020204" pitchFamily="34" charset="0"/>
                  <a:cs typeface="Arial" panose="020B0604020202020204" pitchFamily="34" charset="0"/>
                </a:endParaRPr>
              </a:p>
            </cx:txPr>
            <cx:visibility seriesName="0" categoryName="0" value="1"/>
            <cx:separator>, </cx:separator>
            <cx:dataLabel idx="0">
              <cx:txPr>
                <a:bodyPr vertOverflow="overflow" horzOverflow="overflow" wrap="square" lIns="0" tIns="0" rIns="0" bIns="0"/>
                <a:lstStyle/>
                <a:p>
                  <a:pPr algn="ctr" rtl="0">
                    <a:defRPr>
                      <a:solidFill>
                        <a:schemeClr val="tx1"/>
                      </a:solidFill>
                    </a:defRPr>
                  </a:pPr>
                  <a:r>
                    <a:rPr lang="ko-KR" altLang="en-US" sz="800">
                      <a:solidFill>
                        <a:schemeClr val="tx1"/>
                      </a:solidFill>
                      <a:latin typeface="Arial" panose="020B0604020202020204" pitchFamily="34" charset="0"/>
                      <a:cs typeface="Arial" panose="020B0604020202020204" pitchFamily="34" charset="0"/>
                    </a:rPr>
                    <a:t>123 </a:t>
                  </a:r>
                </a:p>
              </cx:txPr>
            </cx:dataLabel>
          </cx:dataLabels>
          <cx:dataId val="0"/>
          <cx:layoutPr>
            <cx:subtotals/>
          </cx:layoutPr>
        </cx:series>
      </cx:plotAreaRegion>
      <cx:axis id="0">
        <cx:catScaling gapWidth="0.300000012"/>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338D"/>
      </a:solidFill>
      <a:prstDash val="lgDash"/>
    </a:ln>
  </cx:spPr>
  <cx:fmtOvrs>
    <cx:fmtOvr idx="0">
      <cx:spPr>
        <a:solidFill>
          <a:srgbClr val="005EB8"/>
        </a:solidFill>
      </cx:spPr>
    </cx:fmtOvr>
    <cx:fmtOvr idx="1">
      <cx:spPr>
        <a:solidFill>
          <a:srgbClr val="BC204B"/>
        </a:solidFill>
      </cx:spPr>
    </cx:fmtOvr>
  </cx:fmtOvrs>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Revenue!$E$115:$E$118</cx:f>
        <cx:lvl ptCount="4">
          <cx:pt idx="0">a</cx:pt>
          <cx:pt idx="1">b</cx:pt>
          <cx:pt idx="2">c</cx:pt>
          <cx:pt idx="3">d</cx:pt>
        </cx:lvl>
      </cx:strDim>
      <cx:numDim type="val">
        <cx:f>Revenue!$F$115:$F$118</cx:f>
        <cx:lvl ptCount="4" formatCode="#,##0_);!(#,##0!);!-_)">
          <cx:pt idx="0">-180</cx:pt>
          <cx:pt idx="1">166</cx:pt>
          <cx:pt idx="2">62</cx:pt>
          <cx:pt idx="3">-1123.5711247311156</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clrMapOvr bg1="lt1" tx1="dk1" bg2="lt2" tx2="dk2" accent1="accent1" accent2="accent2" accent3="accent3" accent4="accent4" accent5="accent5" accent6="accent6" hlink="hlink" folHlink="folHlink"/>
  <cx:fmtOvrs>
    <cx:fmtOvr idx="0">
      <cx:spPr>
        <a:solidFill>
          <a:srgbClr val="005EB8"/>
        </a:solidFill>
      </cx:spPr>
    </cx:fmtOvr>
    <cx:fmtOvr idx="1">
      <cx:spPr>
        <a:solidFill>
          <a:srgbClr val="BC204B"/>
        </a:solidFill>
      </cx:spPr>
    </cx:fmtOvr>
  </cx:fmtOvrs>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Revenue!$E$120:$E$123</cx:f>
        <cx:lvl ptCount="4">
          <cx:pt idx="0">a</cx:pt>
          <cx:pt idx="1">b</cx:pt>
          <cx:pt idx="2">c</cx:pt>
          <cx:pt idx="3">d</cx:pt>
        </cx:lvl>
      </cx:strDim>
      <cx:numDim type="val">
        <cx:f>Revenue!$F$120:$F$123</cx:f>
        <cx:lvl ptCount="4" formatCode="#,##0_);!(#,##0!);!-_)">
          <cx:pt idx="0">420</cx:pt>
          <cx:pt idx="1">564</cx:pt>
          <cx:pt idx="2">1498</cx:pt>
          <cx:pt idx="3">-192.22953272566428</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fmtOvrs>
    <cx:fmtOvr idx="0">
      <cx:spPr>
        <a:solidFill>
          <a:srgbClr val="005EB8"/>
        </a:solidFill>
      </cx:spPr>
    </cx:fmtOvr>
    <cx:fmtOvr idx="1">
      <cx:spPr>
        <a:solidFill>
          <a:srgbClr val="BC204B"/>
        </a:solidFill>
      </cx:spPr>
    </cx:fmtOvr>
  </cx:fmtOvrs>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Revenue!$E$125:$E$128</cx:f>
        <cx:lvl ptCount="4">
          <cx:pt idx="0">a</cx:pt>
          <cx:pt idx="1">b</cx:pt>
          <cx:pt idx="2">c</cx:pt>
          <cx:pt idx="3">d</cx:pt>
        </cx:lvl>
      </cx:strDim>
      <cx:numDim type="val">
        <cx:f>Revenue!$F$125:$F$128</cx:f>
        <cx:lvl ptCount="4" formatCode="#,##0_);!(#,##0!);!-_)">
          <cx:pt idx="0">3247.4173580935967</cx:pt>
          <cx:pt idx="1">1573.9459670303027</cx:pt>
          <cx:pt idx="2">2711.359378666667</cx:pt>
          <cx:pt idx="3">429.87444781531849</cx:pt>
        </cx:lvl>
      </cx:numDim>
    </cx:data>
  </cx:chartData>
  <cx:chart>
    <cx:plotArea>
      <cx:plotAreaRegion>
        <cx:series layoutId="waterfall" uniqueId="{07521F56-3169-4468-B876-EBB22E1F66FE}">
          <cx:dataLabels pos="outEnd">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visibility seriesName="0" categoryName="0" value="1"/>
          </cx:dataLabels>
          <cx:dataId val="0"/>
          <cx:layoutPr>
            <cx:subtotals/>
          </cx:layoutPr>
        </cx:series>
      </cx:plotAreaRegion>
      <cx:axis id="0">
        <cx:catScaling gapWidth="0.5"/>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axis id="1" hidden="1">
        <cx:valScaling/>
        <cx:tickLabels/>
        <cx:txPr>
          <a:bodyPr vertOverflow="overflow" horzOverflow="overflow" wrap="square" lIns="0" tIns="0" rIns="0" bIns="0"/>
          <a:lstStyle/>
          <a:p>
            <a:pPr algn="ctr" rtl="0">
              <a:defRPr sz="800" b="0" i="0">
                <a:solidFill>
                  <a:sysClr val="windowText" lastClr="000000"/>
                </a:solidFill>
                <a:latin typeface="Arial" panose="020B0604020202020204" pitchFamily="34" charset="0"/>
                <a:ea typeface="Arial" panose="020B0604020202020204" pitchFamily="34" charset="0"/>
                <a:cs typeface="Arial" panose="020B0604020202020204" pitchFamily="34" charset="0"/>
              </a:defRPr>
            </a:pPr>
            <a:endParaRPr lang="ko-KR" altLang="en-US" sz="800">
              <a:solidFill>
                <a:sysClr val="windowText" lastClr="000000"/>
              </a:solidFill>
              <a:latin typeface="Arial" panose="020B0604020202020204" pitchFamily="34" charset="0"/>
              <a:cs typeface="Arial" panose="020B0604020202020204" pitchFamily="34" charset="0"/>
            </a:endParaRPr>
          </a:p>
        </cx:txPr>
      </cx:axis>
    </cx:plotArea>
  </cx:chart>
  <cx:spPr>
    <a:ln w="12700">
      <a:solidFill>
        <a:srgbClr val="00A3A1"/>
      </a:solidFill>
      <a:prstDash val="lgDash"/>
    </a:ln>
  </cx:spPr>
  <cx:fmtOvrs>
    <cx:fmtOvr idx="0">
      <cx:spPr>
        <a:solidFill>
          <a:srgbClr val="005EB8"/>
        </a:solidFill>
      </cx:spPr>
    </cx:fmtOvr>
    <cx:fmtOvr idx="1">
      <cx:spPr>
        <a:solidFill>
          <a:srgbClr val="BC204B"/>
        </a:solidFill>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2"/>
            <a:ext cx="2945862" cy="494629"/>
          </a:xfrm>
          <a:prstGeom prst="rect">
            <a:avLst/>
          </a:prstGeom>
        </p:spPr>
        <p:txBody>
          <a:bodyPr vert="horz" lIns="87925" tIns="43963" rIns="87925" bIns="43963" rtlCol="0"/>
          <a:lstStyle>
            <a:lvl1pPr algn="l">
              <a:defRPr sz="1200"/>
            </a:lvl1pPr>
          </a:lstStyle>
          <a:p>
            <a:endParaRPr lang="ko-KR" altLang="en-US" dirty="0"/>
          </a:p>
        </p:txBody>
      </p:sp>
      <p:sp>
        <p:nvSpPr>
          <p:cNvPr id="3" name="날짜 개체 틀 2"/>
          <p:cNvSpPr>
            <a:spLocks noGrp="1"/>
          </p:cNvSpPr>
          <p:nvPr>
            <p:ph type="dt" sz="quarter" idx="1"/>
          </p:nvPr>
        </p:nvSpPr>
        <p:spPr>
          <a:xfrm>
            <a:off x="3850294" y="2"/>
            <a:ext cx="2945862" cy="494629"/>
          </a:xfrm>
          <a:prstGeom prst="rect">
            <a:avLst/>
          </a:prstGeom>
        </p:spPr>
        <p:txBody>
          <a:bodyPr vert="horz" lIns="87925" tIns="43963" rIns="87925" bIns="43963" rtlCol="0"/>
          <a:lstStyle>
            <a:lvl1pPr algn="r">
              <a:defRPr sz="1200"/>
            </a:lvl1pPr>
          </a:lstStyle>
          <a:p>
            <a:fld id="{A0F1D5AC-83C2-4A17-B4DE-C038E8D26EA9}" type="datetimeFigureOut">
              <a:rPr lang="ko-KR" altLang="en-US" smtClean="0"/>
              <a:t>2022-02-17</a:t>
            </a:fld>
            <a:endParaRPr lang="ko-KR" altLang="en-US" dirty="0"/>
          </a:p>
        </p:txBody>
      </p:sp>
      <p:sp>
        <p:nvSpPr>
          <p:cNvPr id="4" name="바닥글 개체 틀 3"/>
          <p:cNvSpPr>
            <a:spLocks noGrp="1"/>
          </p:cNvSpPr>
          <p:nvPr>
            <p:ph type="ftr" sz="quarter" idx="2"/>
          </p:nvPr>
        </p:nvSpPr>
        <p:spPr>
          <a:xfrm>
            <a:off x="0" y="9378036"/>
            <a:ext cx="2945862" cy="494629"/>
          </a:xfrm>
          <a:prstGeom prst="rect">
            <a:avLst/>
          </a:prstGeom>
        </p:spPr>
        <p:txBody>
          <a:bodyPr vert="horz" lIns="87925" tIns="43963" rIns="87925" bIns="43963"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3850294" y="9378036"/>
            <a:ext cx="2945862" cy="494629"/>
          </a:xfrm>
          <a:prstGeom prst="rect">
            <a:avLst/>
          </a:prstGeom>
        </p:spPr>
        <p:txBody>
          <a:bodyPr vert="horz" lIns="87925" tIns="43963" rIns="87925" bIns="43963" rtlCol="0" anchor="b"/>
          <a:lstStyle>
            <a:lvl1pPr algn="r">
              <a:defRPr sz="1200"/>
            </a:lvl1pPr>
          </a:lstStyle>
          <a:p>
            <a:fld id="{C5AC3C2A-5616-465C-ADC7-5C0936745AC6}" type="slidenum">
              <a:rPr lang="ko-KR" altLang="en-US" smtClean="0"/>
              <a:t>‹#›</a:t>
            </a:fld>
            <a:endParaRPr lang="ko-KR" altLang="en-US" dirty="0"/>
          </a:p>
        </p:txBody>
      </p:sp>
    </p:spTree>
    <p:extLst>
      <p:ext uri="{BB962C8B-B14F-4D97-AF65-F5344CB8AC3E}">
        <p14:creationId xmlns:p14="http://schemas.microsoft.com/office/powerpoint/2010/main" val="2379924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4"/>
            <a:ext cx="2946400" cy="495685"/>
          </a:xfrm>
          <a:prstGeom prst="rect">
            <a:avLst/>
          </a:prstGeom>
        </p:spPr>
        <p:txBody>
          <a:bodyPr vert="horz" lIns="91103" tIns="45551" rIns="91103" bIns="45551" rtlCol="0"/>
          <a:lstStyle>
            <a:lvl1pPr algn="l">
              <a:defRPr sz="1200"/>
            </a:lvl1pPr>
          </a:lstStyle>
          <a:p>
            <a:endParaRPr lang="ko-KR" altLang="en-US" dirty="0"/>
          </a:p>
        </p:txBody>
      </p:sp>
      <p:sp>
        <p:nvSpPr>
          <p:cNvPr id="3" name="날짜 개체 틀 2"/>
          <p:cNvSpPr>
            <a:spLocks noGrp="1"/>
          </p:cNvSpPr>
          <p:nvPr>
            <p:ph type="dt" idx="1"/>
          </p:nvPr>
        </p:nvSpPr>
        <p:spPr>
          <a:xfrm>
            <a:off x="3849691" y="4"/>
            <a:ext cx="2946400" cy="495685"/>
          </a:xfrm>
          <a:prstGeom prst="rect">
            <a:avLst/>
          </a:prstGeom>
        </p:spPr>
        <p:txBody>
          <a:bodyPr vert="horz" lIns="91103" tIns="45551" rIns="91103" bIns="45551" rtlCol="0"/>
          <a:lstStyle>
            <a:lvl1pPr algn="r">
              <a:defRPr sz="1200"/>
            </a:lvl1pPr>
          </a:lstStyle>
          <a:p>
            <a:fld id="{302BBF34-5FAE-45DE-9BB4-C75EEFBA211F}" type="datetimeFigureOut">
              <a:rPr lang="ko-KR" altLang="en-US" smtClean="0"/>
              <a:t>2022-02-17</a:t>
            </a:fld>
            <a:endParaRPr lang="ko-KR" altLang="en-US" dirty="0"/>
          </a:p>
        </p:txBody>
      </p:sp>
      <p:sp>
        <p:nvSpPr>
          <p:cNvPr id="4" name="슬라이드 이미지 개체 틀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03" tIns="45551" rIns="91103" bIns="45551" rtlCol="0" anchor="ctr"/>
          <a:lstStyle/>
          <a:p>
            <a:endParaRPr lang="ko-KR" altLang="en-US" dirty="0"/>
          </a:p>
        </p:txBody>
      </p:sp>
      <p:sp>
        <p:nvSpPr>
          <p:cNvPr id="5" name="슬라이드 노트 개체 틀 4"/>
          <p:cNvSpPr>
            <a:spLocks noGrp="1"/>
          </p:cNvSpPr>
          <p:nvPr>
            <p:ph type="body" sz="quarter" idx="3"/>
          </p:nvPr>
        </p:nvSpPr>
        <p:spPr>
          <a:xfrm>
            <a:off x="679450" y="4751634"/>
            <a:ext cx="5438775" cy="3886552"/>
          </a:xfrm>
          <a:prstGeom prst="rect">
            <a:avLst/>
          </a:prstGeom>
        </p:spPr>
        <p:txBody>
          <a:bodyPr vert="horz" lIns="91103" tIns="45551" rIns="91103" bIns="45551"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376979"/>
            <a:ext cx="2946400" cy="495685"/>
          </a:xfrm>
          <a:prstGeom prst="rect">
            <a:avLst/>
          </a:prstGeom>
        </p:spPr>
        <p:txBody>
          <a:bodyPr vert="horz" lIns="91103" tIns="45551" rIns="91103" bIns="45551"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49691" y="9376979"/>
            <a:ext cx="2946400" cy="495685"/>
          </a:xfrm>
          <a:prstGeom prst="rect">
            <a:avLst/>
          </a:prstGeom>
        </p:spPr>
        <p:txBody>
          <a:bodyPr vert="horz" lIns="91103" tIns="45551" rIns="91103" bIns="45551" rtlCol="0" anchor="b"/>
          <a:lstStyle>
            <a:lvl1pPr algn="r">
              <a:defRPr sz="1200"/>
            </a:lvl1pPr>
          </a:lstStyle>
          <a:p>
            <a:fld id="{2D191434-8AB6-44B3-8C0F-27FE76ED9774}" type="slidenum">
              <a:rPr lang="ko-KR" altLang="en-US" smtClean="0"/>
              <a:t>‹#›</a:t>
            </a:fld>
            <a:endParaRPr lang="ko-KR" altLang="en-US" dirty="0"/>
          </a:p>
        </p:txBody>
      </p:sp>
    </p:spTree>
    <p:extLst>
      <p:ext uri="{BB962C8B-B14F-4D97-AF65-F5344CB8AC3E}">
        <p14:creationId xmlns:p14="http://schemas.microsoft.com/office/powerpoint/2010/main" val="31297587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9B920B-F090-4FDF-85CA-54056585F66E}" type="slidenum">
              <a:rPr lang="ko-KR" altLang="en-US" smtClean="0"/>
              <a:t>1</a:t>
            </a:fld>
            <a:endParaRPr lang="ko-KR" altLang="en-US" dirty="0"/>
          </a:p>
        </p:txBody>
      </p:sp>
    </p:spTree>
    <p:extLst>
      <p:ext uri="{BB962C8B-B14F-4D97-AF65-F5344CB8AC3E}">
        <p14:creationId xmlns:p14="http://schemas.microsoft.com/office/powerpoint/2010/main" val="1755361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46495">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46495">
                <a:defRPr/>
              </a:pPr>
              <a:t>11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521987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12</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970035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13</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763968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14</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819284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224047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08969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17</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241905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18</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633045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19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573134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150654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2</a:t>
            </a:fld>
            <a:endParaRPr lang="ko-KR" altLang="en-US" dirty="0"/>
          </a:p>
        </p:txBody>
      </p:sp>
    </p:spTree>
    <p:extLst>
      <p:ext uri="{BB962C8B-B14F-4D97-AF65-F5344CB8AC3E}">
        <p14:creationId xmlns:p14="http://schemas.microsoft.com/office/powerpoint/2010/main" val="3483291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067863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22</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491121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23</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6572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24</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827566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417274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99006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27</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281367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28</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203903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29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038804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79010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4</a:t>
            </a:fld>
            <a:endParaRPr lang="ko-KR" altLang="en-US" dirty="0"/>
          </a:p>
        </p:txBody>
      </p:sp>
    </p:spTree>
    <p:extLst>
      <p:ext uri="{BB962C8B-B14F-4D97-AF65-F5344CB8AC3E}">
        <p14:creationId xmlns:p14="http://schemas.microsoft.com/office/powerpoint/2010/main" val="3402305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636080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32</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904970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33</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344741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34</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192113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626265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194875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37</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099623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38</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678759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39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827890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40</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820500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5</a:t>
            </a:fld>
            <a:endParaRPr lang="ko-KR" altLang="en-US" dirty="0"/>
          </a:p>
        </p:txBody>
      </p:sp>
    </p:spTree>
    <p:extLst>
      <p:ext uri="{BB962C8B-B14F-4D97-AF65-F5344CB8AC3E}">
        <p14:creationId xmlns:p14="http://schemas.microsoft.com/office/powerpoint/2010/main" val="1115713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41</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4839575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42</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6244457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43</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821427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44</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912816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45</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941088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46</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9897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47</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903192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48</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5902547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0200">
              <a:defRPr/>
            </a:pPr>
            <a:fld id="{2D191434-8AB6-44B3-8C0F-27FE76ED9774}" type="slidenum">
              <a:rPr lang="ko-KR" altLang="en-US">
                <a:solidFill>
                  <a:prstClr val="black"/>
                </a:solidFill>
                <a:latin typeface="맑은 고딕" panose="020F0502020204030204"/>
                <a:ea typeface="맑은 고딕" panose="020B0503020000020004" pitchFamily="50" charset="-127"/>
              </a:rPr>
              <a:pPr defTabSz="910200">
                <a:defRPr/>
              </a:pPr>
              <a:t>49</a:t>
            </a:fld>
            <a:endParaRPr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993512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50</a:t>
            </a:fld>
            <a:endParaRPr lang="ko-KR" altLang="en-US" dirty="0"/>
          </a:p>
        </p:txBody>
      </p:sp>
    </p:spTree>
    <p:extLst>
      <p:ext uri="{BB962C8B-B14F-4D97-AF65-F5344CB8AC3E}">
        <p14:creationId xmlns:p14="http://schemas.microsoft.com/office/powerpoint/2010/main" val="551666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6</a:t>
            </a:fld>
            <a:endParaRPr lang="ko-KR" altLang="en-US" dirty="0"/>
          </a:p>
        </p:txBody>
      </p:sp>
    </p:spTree>
    <p:extLst>
      <p:ext uri="{BB962C8B-B14F-4D97-AF65-F5344CB8AC3E}">
        <p14:creationId xmlns:p14="http://schemas.microsoft.com/office/powerpoint/2010/main" val="1437662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51</a:t>
            </a:fld>
            <a:endParaRPr lang="ko-KR" altLang="en-US" dirty="0"/>
          </a:p>
        </p:txBody>
      </p:sp>
    </p:spTree>
    <p:extLst>
      <p:ext uri="{BB962C8B-B14F-4D97-AF65-F5344CB8AC3E}">
        <p14:creationId xmlns:p14="http://schemas.microsoft.com/office/powerpoint/2010/main" val="4107415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52</a:t>
            </a:fld>
            <a:endParaRPr lang="ko-KR" altLang="en-US" dirty="0"/>
          </a:p>
        </p:txBody>
      </p:sp>
    </p:spTree>
    <p:extLst>
      <p:ext uri="{BB962C8B-B14F-4D97-AF65-F5344CB8AC3E}">
        <p14:creationId xmlns:p14="http://schemas.microsoft.com/office/powerpoint/2010/main" val="2427657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53</a:t>
            </a:fld>
            <a:endParaRPr lang="ko-KR" altLang="en-US" dirty="0"/>
          </a:p>
        </p:txBody>
      </p:sp>
    </p:spTree>
    <p:extLst>
      <p:ext uri="{BB962C8B-B14F-4D97-AF65-F5344CB8AC3E}">
        <p14:creationId xmlns:p14="http://schemas.microsoft.com/office/powerpoint/2010/main" val="24872237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54</a:t>
            </a:fld>
            <a:endParaRPr lang="ko-KR" altLang="en-US" dirty="0"/>
          </a:p>
        </p:txBody>
      </p:sp>
    </p:spTree>
    <p:extLst>
      <p:ext uri="{BB962C8B-B14F-4D97-AF65-F5344CB8AC3E}">
        <p14:creationId xmlns:p14="http://schemas.microsoft.com/office/powerpoint/2010/main" val="3358114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55</a:t>
            </a:fld>
            <a:endParaRPr lang="ko-KR" altLang="en-US" dirty="0"/>
          </a:p>
        </p:txBody>
      </p:sp>
    </p:spTree>
    <p:extLst>
      <p:ext uri="{BB962C8B-B14F-4D97-AF65-F5344CB8AC3E}">
        <p14:creationId xmlns:p14="http://schemas.microsoft.com/office/powerpoint/2010/main" val="3854401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56</a:t>
            </a:fld>
            <a:endParaRPr lang="ko-KR" altLang="en-US" dirty="0"/>
          </a:p>
        </p:txBody>
      </p:sp>
    </p:spTree>
    <p:extLst>
      <p:ext uri="{BB962C8B-B14F-4D97-AF65-F5344CB8AC3E}">
        <p14:creationId xmlns:p14="http://schemas.microsoft.com/office/powerpoint/2010/main" val="9894937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57</a:t>
            </a:fld>
            <a:endParaRPr lang="ko-KR" altLang="en-US" dirty="0"/>
          </a:p>
        </p:txBody>
      </p:sp>
    </p:spTree>
    <p:extLst>
      <p:ext uri="{BB962C8B-B14F-4D97-AF65-F5344CB8AC3E}">
        <p14:creationId xmlns:p14="http://schemas.microsoft.com/office/powerpoint/2010/main" val="36030941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58</a:t>
            </a:fld>
            <a:endParaRPr lang="ko-KR" altLang="en-US" dirty="0"/>
          </a:p>
        </p:txBody>
      </p:sp>
    </p:spTree>
    <p:extLst>
      <p:ext uri="{BB962C8B-B14F-4D97-AF65-F5344CB8AC3E}">
        <p14:creationId xmlns:p14="http://schemas.microsoft.com/office/powerpoint/2010/main" val="7557844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59</a:t>
            </a:fld>
            <a:endParaRPr lang="ko-KR" altLang="en-US" dirty="0"/>
          </a:p>
        </p:txBody>
      </p:sp>
    </p:spTree>
    <p:extLst>
      <p:ext uri="{BB962C8B-B14F-4D97-AF65-F5344CB8AC3E}">
        <p14:creationId xmlns:p14="http://schemas.microsoft.com/office/powerpoint/2010/main" val="8430114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60</a:t>
            </a:fld>
            <a:endParaRPr lang="ko-KR" altLang="en-US" dirty="0"/>
          </a:p>
        </p:txBody>
      </p:sp>
    </p:spTree>
    <p:extLst>
      <p:ext uri="{BB962C8B-B14F-4D97-AF65-F5344CB8AC3E}">
        <p14:creationId xmlns:p14="http://schemas.microsoft.com/office/powerpoint/2010/main" val="142175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7</a:t>
            </a:fld>
            <a:endParaRPr lang="ko-KR" altLang="en-US" dirty="0"/>
          </a:p>
        </p:txBody>
      </p:sp>
    </p:spTree>
    <p:extLst>
      <p:ext uri="{BB962C8B-B14F-4D97-AF65-F5344CB8AC3E}">
        <p14:creationId xmlns:p14="http://schemas.microsoft.com/office/powerpoint/2010/main" val="25032320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61</a:t>
            </a:fld>
            <a:endParaRPr lang="ko-KR" altLang="en-US" dirty="0"/>
          </a:p>
        </p:txBody>
      </p:sp>
    </p:spTree>
    <p:extLst>
      <p:ext uri="{BB962C8B-B14F-4D97-AF65-F5344CB8AC3E}">
        <p14:creationId xmlns:p14="http://schemas.microsoft.com/office/powerpoint/2010/main" val="801299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62</a:t>
            </a:fld>
            <a:endParaRPr lang="ko-KR" altLang="en-US" dirty="0"/>
          </a:p>
        </p:txBody>
      </p:sp>
    </p:spTree>
    <p:extLst>
      <p:ext uri="{BB962C8B-B14F-4D97-AF65-F5344CB8AC3E}">
        <p14:creationId xmlns:p14="http://schemas.microsoft.com/office/powerpoint/2010/main" val="4222102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63</a:t>
            </a:fld>
            <a:endParaRPr lang="ko-KR" altLang="en-US" dirty="0"/>
          </a:p>
        </p:txBody>
      </p:sp>
    </p:spTree>
    <p:extLst>
      <p:ext uri="{BB962C8B-B14F-4D97-AF65-F5344CB8AC3E}">
        <p14:creationId xmlns:p14="http://schemas.microsoft.com/office/powerpoint/2010/main" val="11899160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64</a:t>
            </a:fld>
            <a:endParaRPr lang="ko-KR" altLang="en-US" dirty="0"/>
          </a:p>
        </p:txBody>
      </p:sp>
    </p:spTree>
    <p:extLst>
      <p:ext uri="{BB962C8B-B14F-4D97-AF65-F5344CB8AC3E}">
        <p14:creationId xmlns:p14="http://schemas.microsoft.com/office/powerpoint/2010/main" val="8237996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65</a:t>
            </a:fld>
            <a:endParaRPr lang="ko-KR" altLang="en-US" dirty="0"/>
          </a:p>
        </p:txBody>
      </p:sp>
    </p:spTree>
    <p:extLst>
      <p:ext uri="{BB962C8B-B14F-4D97-AF65-F5344CB8AC3E}">
        <p14:creationId xmlns:p14="http://schemas.microsoft.com/office/powerpoint/2010/main" val="31793215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66</a:t>
            </a:fld>
            <a:endParaRPr lang="ko-KR" altLang="en-US" dirty="0"/>
          </a:p>
        </p:txBody>
      </p:sp>
    </p:spTree>
    <p:extLst>
      <p:ext uri="{BB962C8B-B14F-4D97-AF65-F5344CB8AC3E}">
        <p14:creationId xmlns:p14="http://schemas.microsoft.com/office/powerpoint/2010/main" val="36956918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67</a:t>
            </a:fld>
            <a:endParaRPr lang="ko-KR" altLang="en-US" dirty="0"/>
          </a:p>
        </p:txBody>
      </p:sp>
    </p:spTree>
    <p:extLst>
      <p:ext uri="{BB962C8B-B14F-4D97-AF65-F5344CB8AC3E}">
        <p14:creationId xmlns:p14="http://schemas.microsoft.com/office/powerpoint/2010/main" val="28598655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68</a:t>
            </a:fld>
            <a:endParaRPr lang="ko-KR" altLang="en-US" dirty="0"/>
          </a:p>
        </p:txBody>
      </p:sp>
    </p:spTree>
    <p:extLst>
      <p:ext uri="{BB962C8B-B14F-4D97-AF65-F5344CB8AC3E}">
        <p14:creationId xmlns:p14="http://schemas.microsoft.com/office/powerpoint/2010/main" val="4131239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69</a:t>
            </a:fld>
            <a:endParaRPr lang="ko-KR" altLang="en-US" dirty="0"/>
          </a:p>
        </p:txBody>
      </p:sp>
    </p:spTree>
    <p:extLst>
      <p:ext uri="{BB962C8B-B14F-4D97-AF65-F5344CB8AC3E}">
        <p14:creationId xmlns:p14="http://schemas.microsoft.com/office/powerpoint/2010/main" val="5747463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70</a:t>
            </a:fld>
            <a:endParaRPr lang="ko-KR" altLang="en-US" dirty="0"/>
          </a:p>
        </p:txBody>
      </p:sp>
    </p:spTree>
    <p:extLst>
      <p:ext uri="{BB962C8B-B14F-4D97-AF65-F5344CB8AC3E}">
        <p14:creationId xmlns:p14="http://schemas.microsoft.com/office/powerpoint/2010/main" val="1480330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8</a:t>
            </a:fld>
            <a:endParaRPr lang="ko-KR" altLang="en-US" dirty="0"/>
          </a:p>
        </p:txBody>
      </p:sp>
    </p:spTree>
    <p:extLst>
      <p:ext uri="{BB962C8B-B14F-4D97-AF65-F5344CB8AC3E}">
        <p14:creationId xmlns:p14="http://schemas.microsoft.com/office/powerpoint/2010/main" val="17848403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71</a:t>
            </a:fld>
            <a:endParaRPr lang="ko-KR" altLang="en-US" dirty="0"/>
          </a:p>
        </p:txBody>
      </p:sp>
    </p:spTree>
    <p:extLst>
      <p:ext uri="{BB962C8B-B14F-4D97-AF65-F5344CB8AC3E}">
        <p14:creationId xmlns:p14="http://schemas.microsoft.com/office/powerpoint/2010/main" val="14105916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72</a:t>
            </a:fld>
            <a:endParaRPr lang="ko-KR" altLang="en-US" dirty="0"/>
          </a:p>
        </p:txBody>
      </p:sp>
    </p:spTree>
    <p:extLst>
      <p:ext uri="{BB962C8B-B14F-4D97-AF65-F5344CB8AC3E}">
        <p14:creationId xmlns:p14="http://schemas.microsoft.com/office/powerpoint/2010/main" val="29858627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73</a:t>
            </a:fld>
            <a:endParaRPr lang="ko-KR" altLang="en-US" dirty="0"/>
          </a:p>
        </p:txBody>
      </p:sp>
    </p:spTree>
    <p:extLst>
      <p:ext uri="{BB962C8B-B14F-4D97-AF65-F5344CB8AC3E}">
        <p14:creationId xmlns:p14="http://schemas.microsoft.com/office/powerpoint/2010/main" val="34851504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74</a:t>
            </a:fld>
            <a:endParaRPr lang="ko-KR" altLang="en-US" dirty="0"/>
          </a:p>
        </p:txBody>
      </p:sp>
    </p:spTree>
    <p:extLst>
      <p:ext uri="{BB962C8B-B14F-4D97-AF65-F5344CB8AC3E}">
        <p14:creationId xmlns:p14="http://schemas.microsoft.com/office/powerpoint/2010/main" val="15725620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75</a:t>
            </a:fld>
            <a:endParaRPr lang="ko-KR" altLang="en-US" dirty="0"/>
          </a:p>
        </p:txBody>
      </p:sp>
    </p:spTree>
    <p:extLst>
      <p:ext uri="{BB962C8B-B14F-4D97-AF65-F5344CB8AC3E}">
        <p14:creationId xmlns:p14="http://schemas.microsoft.com/office/powerpoint/2010/main" val="32370112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76</a:t>
            </a:fld>
            <a:endParaRPr lang="ko-KR" altLang="en-US" dirty="0"/>
          </a:p>
        </p:txBody>
      </p:sp>
    </p:spTree>
    <p:extLst>
      <p:ext uri="{BB962C8B-B14F-4D97-AF65-F5344CB8AC3E}">
        <p14:creationId xmlns:p14="http://schemas.microsoft.com/office/powerpoint/2010/main" val="24714290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77</a:t>
            </a:fld>
            <a:endParaRPr lang="ko-KR" altLang="en-US" dirty="0"/>
          </a:p>
        </p:txBody>
      </p:sp>
    </p:spTree>
    <p:extLst>
      <p:ext uri="{BB962C8B-B14F-4D97-AF65-F5344CB8AC3E}">
        <p14:creationId xmlns:p14="http://schemas.microsoft.com/office/powerpoint/2010/main" val="23740270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78</a:t>
            </a:fld>
            <a:endParaRPr lang="ko-KR" altLang="en-US" dirty="0"/>
          </a:p>
        </p:txBody>
      </p:sp>
    </p:spTree>
    <p:extLst>
      <p:ext uri="{BB962C8B-B14F-4D97-AF65-F5344CB8AC3E}">
        <p14:creationId xmlns:p14="http://schemas.microsoft.com/office/powerpoint/2010/main" val="21035452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79</a:t>
            </a:fld>
            <a:endParaRPr lang="ko-KR" altLang="en-US" dirty="0"/>
          </a:p>
        </p:txBody>
      </p:sp>
    </p:spTree>
    <p:extLst>
      <p:ext uri="{BB962C8B-B14F-4D97-AF65-F5344CB8AC3E}">
        <p14:creationId xmlns:p14="http://schemas.microsoft.com/office/powerpoint/2010/main" val="40281899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80</a:t>
            </a:fld>
            <a:endParaRPr lang="ko-KR" altLang="en-US" dirty="0"/>
          </a:p>
        </p:txBody>
      </p:sp>
    </p:spTree>
    <p:extLst>
      <p:ext uri="{BB962C8B-B14F-4D97-AF65-F5344CB8AC3E}">
        <p14:creationId xmlns:p14="http://schemas.microsoft.com/office/powerpoint/2010/main" val="3872314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D191434-8AB6-44B3-8C0F-27FE76ED9774}" type="slidenum">
              <a:rPr lang="ko-KR" altLang="en-US" smtClean="0"/>
              <a:t>9</a:t>
            </a:fld>
            <a:endParaRPr lang="ko-KR" altLang="en-US" dirty="0"/>
          </a:p>
        </p:txBody>
      </p:sp>
    </p:spTree>
    <p:extLst>
      <p:ext uri="{BB962C8B-B14F-4D97-AF65-F5344CB8AC3E}">
        <p14:creationId xmlns:p14="http://schemas.microsoft.com/office/powerpoint/2010/main" val="9847581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81</a:t>
            </a:fld>
            <a:endParaRPr lang="ko-KR" altLang="en-US" dirty="0"/>
          </a:p>
        </p:txBody>
      </p:sp>
    </p:spTree>
    <p:extLst>
      <p:ext uri="{BB962C8B-B14F-4D97-AF65-F5344CB8AC3E}">
        <p14:creationId xmlns:p14="http://schemas.microsoft.com/office/powerpoint/2010/main" val="30179057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82</a:t>
            </a:fld>
            <a:endParaRPr lang="ko-KR" altLang="en-US" dirty="0"/>
          </a:p>
        </p:txBody>
      </p:sp>
    </p:spTree>
    <p:extLst>
      <p:ext uri="{BB962C8B-B14F-4D97-AF65-F5344CB8AC3E}">
        <p14:creationId xmlns:p14="http://schemas.microsoft.com/office/powerpoint/2010/main" val="253861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83</a:t>
            </a:fld>
            <a:endParaRPr lang="ko-KR" altLang="en-US" dirty="0"/>
          </a:p>
        </p:txBody>
      </p:sp>
    </p:spTree>
    <p:extLst>
      <p:ext uri="{BB962C8B-B14F-4D97-AF65-F5344CB8AC3E}">
        <p14:creationId xmlns:p14="http://schemas.microsoft.com/office/powerpoint/2010/main" val="31283519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84</a:t>
            </a:fld>
            <a:endParaRPr lang="ko-KR" altLang="en-US" dirty="0"/>
          </a:p>
        </p:txBody>
      </p:sp>
    </p:spTree>
    <p:extLst>
      <p:ext uri="{BB962C8B-B14F-4D97-AF65-F5344CB8AC3E}">
        <p14:creationId xmlns:p14="http://schemas.microsoft.com/office/powerpoint/2010/main" val="8005954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85</a:t>
            </a:fld>
            <a:endParaRPr lang="ko-KR" altLang="en-US" dirty="0"/>
          </a:p>
        </p:txBody>
      </p:sp>
    </p:spTree>
    <p:extLst>
      <p:ext uri="{BB962C8B-B14F-4D97-AF65-F5344CB8AC3E}">
        <p14:creationId xmlns:p14="http://schemas.microsoft.com/office/powerpoint/2010/main" val="3637403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86</a:t>
            </a:fld>
            <a:endParaRPr lang="ko-KR" altLang="en-US" dirty="0"/>
          </a:p>
        </p:txBody>
      </p:sp>
    </p:spTree>
    <p:extLst>
      <p:ext uri="{BB962C8B-B14F-4D97-AF65-F5344CB8AC3E}">
        <p14:creationId xmlns:p14="http://schemas.microsoft.com/office/powerpoint/2010/main" val="4314560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87</a:t>
            </a:fld>
            <a:endParaRPr lang="ko-KR" altLang="en-US" dirty="0"/>
          </a:p>
        </p:txBody>
      </p:sp>
    </p:spTree>
    <p:extLst>
      <p:ext uri="{BB962C8B-B14F-4D97-AF65-F5344CB8AC3E}">
        <p14:creationId xmlns:p14="http://schemas.microsoft.com/office/powerpoint/2010/main" val="13596836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88</a:t>
            </a:fld>
            <a:endParaRPr lang="ko-KR" altLang="en-US" dirty="0"/>
          </a:p>
        </p:txBody>
      </p:sp>
    </p:spTree>
    <p:extLst>
      <p:ext uri="{BB962C8B-B14F-4D97-AF65-F5344CB8AC3E}">
        <p14:creationId xmlns:p14="http://schemas.microsoft.com/office/powerpoint/2010/main" val="1096639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89</a:t>
            </a:fld>
            <a:endParaRPr lang="ko-KR" altLang="en-US" dirty="0"/>
          </a:p>
        </p:txBody>
      </p:sp>
    </p:spTree>
    <p:extLst>
      <p:ext uri="{BB962C8B-B14F-4D97-AF65-F5344CB8AC3E}">
        <p14:creationId xmlns:p14="http://schemas.microsoft.com/office/powerpoint/2010/main" val="29477422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90</a:t>
            </a:fld>
            <a:endParaRPr lang="ko-KR" altLang="en-US" dirty="0"/>
          </a:p>
        </p:txBody>
      </p:sp>
    </p:spTree>
    <p:extLst>
      <p:ext uri="{BB962C8B-B14F-4D97-AF65-F5344CB8AC3E}">
        <p14:creationId xmlns:p14="http://schemas.microsoft.com/office/powerpoint/2010/main" val="380906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10</a:t>
            </a:fld>
            <a:endParaRPr lang="ko-KR" altLang="en-US" dirty="0"/>
          </a:p>
        </p:txBody>
      </p:sp>
    </p:spTree>
    <p:extLst>
      <p:ext uri="{BB962C8B-B14F-4D97-AF65-F5344CB8AC3E}">
        <p14:creationId xmlns:p14="http://schemas.microsoft.com/office/powerpoint/2010/main" val="42643814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D191434-8AB6-44B3-8C0F-27FE76ED9774}" type="slidenum">
              <a:rPr lang="ko-KR" altLang="en-US" smtClean="0"/>
              <a:t>91</a:t>
            </a:fld>
            <a:endParaRPr lang="ko-KR" altLang="en-US" dirty="0"/>
          </a:p>
        </p:txBody>
      </p:sp>
    </p:spTree>
    <p:extLst>
      <p:ext uri="{BB962C8B-B14F-4D97-AF65-F5344CB8AC3E}">
        <p14:creationId xmlns:p14="http://schemas.microsoft.com/office/powerpoint/2010/main" val="2376825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pPr/>
              <a:t>92</a:t>
            </a:fld>
            <a:endParaRPr lang="en-US" dirty="0"/>
          </a:p>
        </p:txBody>
      </p:sp>
    </p:spTree>
    <p:extLst>
      <p:ext uri="{BB962C8B-B14F-4D97-AF65-F5344CB8AC3E}">
        <p14:creationId xmlns:p14="http://schemas.microsoft.com/office/powerpoint/2010/main" val="2929621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41D1FA47-6BC0-4700-A7ED-C006A5DCBCBB}"/>
              </a:ext>
            </a:extLst>
          </p:cNvPr>
          <p:cNvPicPr>
            <a:picLocks noChangeAspect="1"/>
          </p:cNvPicPr>
          <p:nvPr userDrawn="1"/>
        </p:nvPicPr>
        <p:blipFill rotWithShape="1">
          <a:blip r:embed="rId2"/>
          <a:srcRect r="3704"/>
          <a:stretch/>
        </p:blipFill>
        <p:spPr>
          <a:xfrm>
            <a:off x="0" y="0"/>
            <a:ext cx="9906000"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a:t>Title slide 6</a:t>
            </a:r>
            <a:br>
              <a:rPr lang="en-GB" dirty="0"/>
            </a:br>
            <a:r>
              <a:rPr lang="en-GB" dirty="0"/>
              <a:t>no image</a:t>
            </a:r>
            <a:endParaRPr lang="en-US"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편집합니다</a:t>
            </a:r>
          </a:p>
        </p:txBody>
      </p:sp>
      <p:sp>
        <p:nvSpPr>
          <p:cNvPr id="10" name="직사각형 9">
            <a:extLst>
              <a:ext uri="{FF2B5EF4-FFF2-40B4-BE49-F238E27FC236}">
                <a16:creationId xmlns:a16="http://schemas.microsoft.com/office/drawing/2014/main" id="{C1FD252E-3F75-42C6-916A-5F7458C90E82}"/>
              </a:ext>
            </a:extLst>
          </p:cNvPr>
          <p:cNvSpPr/>
          <p:nvPr userDrawn="1"/>
        </p:nvSpPr>
        <p:spPr>
          <a:xfrm>
            <a:off x="-7558" y="0"/>
            <a:ext cx="4413303" cy="6858000"/>
          </a:xfrm>
          <a:prstGeom prst="rect">
            <a:avLst/>
          </a:prstGeom>
          <a:solidFill>
            <a:srgbClr val="00338D">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pic>
        <p:nvPicPr>
          <p:cNvPr id="8" name="Picture 4">
            <a:extLst>
              <a:ext uri="{FF2B5EF4-FFF2-40B4-BE49-F238E27FC236}">
                <a16:creationId xmlns:a16="http://schemas.microsoft.com/office/drawing/2014/main" id="{0B472DB6-79E2-4FE1-8A93-77BC8A02C2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7172" y="5823584"/>
            <a:ext cx="2468880" cy="829803"/>
          </a:xfrm>
          <a:prstGeom prst="rect">
            <a:avLst/>
          </a:prstGeom>
        </p:spPr>
      </p:pic>
      <p:sp>
        <p:nvSpPr>
          <p:cNvPr id="9" name="Text Box 30">
            <a:extLst>
              <a:ext uri="{FF2B5EF4-FFF2-40B4-BE49-F238E27FC236}">
                <a16:creationId xmlns:a16="http://schemas.microsoft.com/office/drawing/2014/main" id="{71A00037-7C5A-4EBF-9192-C43A24C8C62D}"/>
              </a:ext>
            </a:extLst>
          </p:cNvPr>
          <p:cNvSpPr txBox="1">
            <a:spLocks noChangeArrowheads="1"/>
          </p:cNvSpPr>
          <p:nvPr userDrawn="1"/>
        </p:nvSpPr>
        <p:spPr bwMode="auto">
          <a:xfrm>
            <a:off x="7607441" y="-12310"/>
            <a:ext cx="2289174" cy="255915"/>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dirty="0">
                <a:solidFill>
                  <a:srgbClr val="FF0000"/>
                </a:solidFill>
                <a:latin typeface="+mj-ea"/>
                <a:ea typeface="+mj-ea"/>
              </a:rPr>
              <a:t>Strictly Private &amp; Confidential</a:t>
            </a:r>
          </a:p>
        </p:txBody>
      </p:sp>
    </p:spTree>
    <p:extLst>
      <p:ext uri="{BB962C8B-B14F-4D97-AF65-F5344CB8AC3E}">
        <p14:creationId xmlns:p14="http://schemas.microsoft.com/office/powerpoint/2010/main" val="44872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빈 화면">
    <p:bg>
      <p:bgPr>
        <a:solidFill>
          <a:schemeClr val="bg1"/>
        </a:solid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7D9B13C-88DF-4476-93ED-59BB7A9A0D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634" y="6328676"/>
            <a:ext cx="811795" cy="198595"/>
          </a:xfrm>
          <a:prstGeom prst="rect">
            <a:avLst/>
          </a:prstGeom>
        </p:spPr>
      </p:pic>
      <p:sp>
        <p:nvSpPr>
          <p:cNvPr id="3" name="Shape 36">
            <a:extLst>
              <a:ext uri="{FF2B5EF4-FFF2-40B4-BE49-F238E27FC236}">
                <a16:creationId xmlns:a16="http://schemas.microsoft.com/office/drawing/2014/main" id="{A4498558-75D2-49A3-B7C6-9538D5154787}"/>
              </a:ext>
            </a:extLst>
          </p:cNvPr>
          <p:cNvSpPr/>
          <p:nvPr userDrawn="1"/>
        </p:nvSpPr>
        <p:spPr>
          <a:xfrm>
            <a:off x="1793137" y="6326686"/>
            <a:ext cx="5973232" cy="457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914400">
              <a:defRPr sz="800">
                <a:solidFill>
                  <a:srgbClr val="004C97"/>
                </a:solidFill>
                <a:latin typeface="Univers for KPMG"/>
                <a:ea typeface="Univers for KPMG"/>
                <a:cs typeface="Univers for KPMG"/>
                <a:sym typeface="Univers for KPMG"/>
              </a:defRPr>
            </a:lvl1p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2022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Tree>
    <p:extLst>
      <p:ext uri="{BB962C8B-B14F-4D97-AF65-F5344CB8AC3E}">
        <p14:creationId xmlns:p14="http://schemas.microsoft.com/office/powerpoint/2010/main" val="86656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787102EE-E436-4E3C-BDB4-4B691710519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
            <a:ext cx="9906000" cy="6857665"/>
          </a:xfrm>
          <a:prstGeom prst="rect">
            <a:avLst/>
          </a:prstGeom>
        </p:spPr>
      </p:pic>
      <p:sp>
        <p:nvSpPr>
          <p:cNvPr id="3" name="직사각형 2">
            <a:extLst>
              <a:ext uri="{FF2B5EF4-FFF2-40B4-BE49-F238E27FC236}">
                <a16:creationId xmlns:a16="http://schemas.microsoft.com/office/drawing/2014/main" id="{8E6A7F7D-BEED-4001-B7DC-A6686CDDB3D9}"/>
              </a:ext>
            </a:extLst>
          </p:cNvPr>
          <p:cNvSpPr/>
          <p:nvPr userDrawn="1"/>
        </p:nvSpPr>
        <p:spPr>
          <a:xfrm>
            <a:off x="0" y="-335"/>
            <a:ext cx="9906000" cy="6858000"/>
          </a:xfrm>
          <a:prstGeom prst="rect">
            <a:avLst/>
          </a:prstGeom>
          <a:solidFill>
            <a:srgbClr val="00338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ko-KR" altLang="en-US" sz="831" dirty="0" err="1">
              <a:solidFill>
                <a:schemeClr val="bg1"/>
              </a:solidFill>
            </a:endParaRPr>
          </a:p>
        </p:txBody>
      </p:sp>
      <p:sp>
        <p:nvSpPr>
          <p:cNvPr id="4" name="Title 21">
            <a:extLst>
              <a:ext uri="{FF2B5EF4-FFF2-40B4-BE49-F238E27FC236}">
                <a16:creationId xmlns:a16="http://schemas.microsoft.com/office/drawing/2014/main" id="{32E34795-2937-470F-B9AD-0A34080F9DBE}"/>
              </a:ext>
            </a:extLst>
          </p:cNvPr>
          <p:cNvSpPr>
            <a:spLocks noGrp="1"/>
          </p:cNvSpPr>
          <p:nvPr>
            <p:ph type="title" hasCustomPrompt="1"/>
          </p:nvPr>
        </p:nvSpPr>
        <p:spPr>
          <a:xfrm>
            <a:off x="1027914" y="2103751"/>
            <a:ext cx="4727783" cy="2419264"/>
          </a:xfrm>
          <a:prstGeom prst="rect">
            <a:avLst/>
          </a:prstGeom>
        </p:spPr>
        <p:txBody>
          <a:bodyPr lIns="0" tIns="0" rIns="0" bIns="0" anchor="t" anchorCtr="0">
            <a:noAutofit/>
          </a:bodyPr>
          <a:lstStyle>
            <a:lvl1pPr algn="r">
              <a:lnSpc>
                <a:spcPts val="8493"/>
              </a:lnSpc>
              <a:spcBef>
                <a:spcPts val="923"/>
              </a:spcBef>
              <a:defRPr sz="8123" baseline="0">
                <a:solidFill>
                  <a:schemeClr val="bg1"/>
                </a:solidFill>
                <a:latin typeface="KPMG Extralight"/>
                <a:cs typeface="KPMG Extralight"/>
              </a:defRPr>
            </a:lvl1pPr>
          </a:lstStyle>
          <a:p>
            <a:r>
              <a:rPr lang="en-US" dirty="0"/>
              <a:t>Section divider one title style</a:t>
            </a:r>
          </a:p>
        </p:txBody>
      </p:sp>
      <p:sp>
        <p:nvSpPr>
          <p:cNvPr id="5" name="Rectangle 3">
            <a:extLst>
              <a:ext uri="{FF2B5EF4-FFF2-40B4-BE49-F238E27FC236}">
                <a16:creationId xmlns:a16="http://schemas.microsoft.com/office/drawing/2014/main" id="{CCC2EEBE-147F-4A40-9EAD-05C4291742FF}"/>
              </a:ext>
            </a:extLst>
          </p:cNvPr>
          <p:cNvSpPr>
            <a:spLocks/>
          </p:cNvSpPr>
          <p:nvPr userDrawn="1"/>
        </p:nvSpPr>
        <p:spPr bwMode="auto">
          <a:xfrm>
            <a:off x="0" y="2367840"/>
            <a:ext cx="1136452" cy="1231156"/>
          </a:xfrm>
          <a:prstGeom prst="rect">
            <a:avLst/>
          </a:prstGeom>
          <a:solidFill>
            <a:schemeClr val="bg1"/>
          </a:solidFill>
          <a:ln>
            <a:noFill/>
          </a:ln>
        </p:spPr>
        <p:txBody>
          <a:bodyPr lIns="19050" tIns="19050" rIns="19050" bIns="19050" anchor="ctr"/>
          <a:lstStyle>
            <a:lvl1pPr>
              <a:defRPr sz="2200" baseline="55000">
                <a:solidFill>
                  <a:srgbClr val="7B7B7B"/>
                </a:solidFill>
                <a:latin typeface="Open Sans" charset="0"/>
                <a:ea typeface="Open Sans" charset="0"/>
                <a:cs typeface="Open Sans" charset="0"/>
                <a:sym typeface="Open Sans" charset="0"/>
              </a:defRPr>
            </a:lvl1pPr>
            <a:lvl2pPr marL="742950" indent="-285750">
              <a:defRPr sz="2200" baseline="55000">
                <a:solidFill>
                  <a:srgbClr val="7B7B7B"/>
                </a:solidFill>
                <a:latin typeface="Open Sans" charset="0"/>
                <a:ea typeface="Open Sans" charset="0"/>
                <a:cs typeface="Open Sans" charset="0"/>
                <a:sym typeface="Open Sans" charset="0"/>
              </a:defRPr>
            </a:lvl2pPr>
            <a:lvl3pPr marL="1143000" indent="-228600">
              <a:defRPr sz="2200" baseline="55000">
                <a:solidFill>
                  <a:srgbClr val="7B7B7B"/>
                </a:solidFill>
                <a:latin typeface="Open Sans" charset="0"/>
                <a:ea typeface="Open Sans" charset="0"/>
                <a:cs typeface="Open Sans" charset="0"/>
                <a:sym typeface="Open Sans" charset="0"/>
              </a:defRPr>
            </a:lvl3pPr>
            <a:lvl4pPr marL="1600200" indent="-228600">
              <a:defRPr sz="2200" baseline="55000">
                <a:solidFill>
                  <a:srgbClr val="7B7B7B"/>
                </a:solidFill>
                <a:latin typeface="Open Sans" charset="0"/>
                <a:ea typeface="Open Sans" charset="0"/>
                <a:cs typeface="Open Sans" charset="0"/>
                <a:sym typeface="Open Sans" charset="0"/>
              </a:defRPr>
            </a:lvl4pPr>
            <a:lvl5pPr marL="2057400" indent="-228600">
              <a:defRPr sz="2200" baseline="55000">
                <a:solidFill>
                  <a:srgbClr val="7B7B7B"/>
                </a:solidFill>
                <a:latin typeface="Open Sans" charset="0"/>
                <a:ea typeface="Open Sans" charset="0"/>
                <a:cs typeface="Open Sans" charset="0"/>
                <a:sym typeface="Open Sans" charset="0"/>
              </a:defRPr>
            </a:lvl5pPr>
            <a:lvl6pPr marL="25146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6pPr>
            <a:lvl7pPr marL="29718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7pPr>
            <a:lvl8pPr marL="34290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8pPr>
            <a:lvl9pPr marL="3886200" indent="-228600" defTabSz="825500" eaLnBrk="0" fontAlgn="base" hangingPunct="0">
              <a:spcBef>
                <a:spcPct val="0"/>
              </a:spcBef>
              <a:spcAft>
                <a:spcPct val="0"/>
              </a:spcAft>
              <a:defRPr sz="2200" baseline="55000">
                <a:solidFill>
                  <a:srgbClr val="7B7B7B"/>
                </a:solidFill>
                <a:latin typeface="Open Sans" charset="0"/>
                <a:ea typeface="Open Sans" charset="0"/>
                <a:cs typeface="Open Sans" charset="0"/>
                <a:sym typeface="Open Sans" charset="0"/>
              </a:defRPr>
            </a:lvl9pPr>
          </a:lstStyle>
          <a:p>
            <a:pPr algn="ctr" fontAlgn="auto">
              <a:spcBef>
                <a:spcPts val="0"/>
              </a:spcBef>
              <a:spcAft>
                <a:spcPts val="0"/>
              </a:spcAft>
            </a:pPr>
            <a:endParaRPr lang="en-US" altLang="en-US" sz="1200" baseline="0">
              <a:solidFill>
                <a:srgbClr val="FFFFFF"/>
              </a:solidFill>
              <a:latin typeface="Helvetica Light" charset="0"/>
              <a:ea typeface="Helvetica Light" charset="0"/>
              <a:cs typeface="Helvetica Light" charset="0"/>
              <a:sym typeface="Helvetica Light" charset="0"/>
            </a:endParaRPr>
          </a:p>
        </p:txBody>
      </p:sp>
      <p:sp>
        <p:nvSpPr>
          <p:cNvPr id="6" name="Line 2">
            <a:extLst>
              <a:ext uri="{FF2B5EF4-FFF2-40B4-BE49-F238E27FC236}">
                <a16:creationId xmlns:a16="http://schemas.microsoft.com/office/drawing/2014/main" id="{73CBED81-5CFD-44FB-92C5-6DC67EA85A83}"/>
              </a:ext>
            </a:extLst>
          </p:cNvPr>
          <p:cNvSpPr>
            <a:spLocks noChangeShapeType="1"/>
          </p:cNvSpPr>
          <p:nvPr userDrawn="1"/>
        </p:nvSpPr>
        <p:spPr bwMode="auto">
          <a:xfrm flipH="1">
            <a:off x="5864334" y="2378642"/>
            <a:ext cx="0" cy="4487044"/>
          </a:xfrm>
          <a:prstGeom prst="line">
            <a:avLst/>
          </a:pr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fontAlgn="auto">
              <a:spcBef>
                <a:spcPts val="0"/>
              </a:spcBef>
              <a:spcAft>
                <a:spcPts val="0"/>
              </a:spcAft>
              <a:defRPr/>
            </a:pPr>
            <a:endParaRPr lang="en-US" altLang="en-US" sz="1200">
              <a:solidFill>
                <a:srgbClr val="000000"/>
              </a:solidFill>
              <a:latin typeface="Helvetica Light" charset="0"/>
              <a:ea typeface="Helvetica Light" charset="0"/>
              <a:cs typeface="Helvetica Light" charset="0"/>
              <a:sym typeface="Helvetica Light" charset="0"/>
            </a:endParaRPr>
          </a:p>
        </p:txBody>
      </p:sp>
      <p:pic>
        <p:nvPicPr>
          <p:cNvPr id="8" name="Picture 4">
            <a:extLst>
              <a:ext uri="{FF2B5EF4-FFF2-40B4-BE49-F238E27FC236}">
                <a16:creationId xmlns:a16="http://schemas.microsoft.com/office/drawing/2014/main" id="{1A38AC34-480F-4916-AEC3-C61DF26F4EC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7172" y="5823584"/>
            <a:ext cx="2468880" cy="829803"/>
          </a:xfrm>
          <a:prstGeom prst="rect">
            <a:avLst/>
          </a:prstGeom>
        </p:spPr>
      </p:pic>
      <p:sp>
        <p:nvSpPr>
          <p:cNvPr id="9" name="Text Box 30">
            <a:extLst>
              <a:ext uri="{FF2B5EF4-FFF2-40B4-BE49-F238E27FC236}">
                <a16:creationId xmlns:a16="http://schemas.microsoft.com/office/drawing/2014/main" id="{747002EF-8F6B-4BA6-8A80-86A15270EDF7}"/>
              </a:ext>
            </a:extLst>
          </p:cNvPr>
          <p:cNvSpPr txBox="1">
            <a:spLocks noChangeArrowheads="1"/>
          </p:cNvSpPr>
          <p:nvPr userDrawn="1"/>
        </p:nvSpPr>
        <p:spPr bwMode="auto">
          <a:xfrm>
            <a:off x="7607441" y="-12310"/>
            <a:ext cx="2289174" cy="255915"/>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dirty="0">
                <a:solidFill>
                  <a:srgbClr val="FF0000"/>
                </a:solidFill>
                <a:latin typeface="+mj-ea"/>
                <a:ea typeface="+mj-ea"/>
              </a:rPr>
              <a:t>Strictly Private &amp; Confidential</a:t>
            </a:r>
          </a:p>
        </p:txBody>
      </p:sp>
    </p:spTree>
    <p:extLst>
      <p:ext uri="{BB962C8B-B14F-4D97-AF65-F5344CB8AC3E}">
        <p14:creationId xmlns:p14="http://schemas.microsoft.com/office/powerpoint/2010/main" val="333363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84EB2B30-967A-4E66-B845-050ECC9DDB18}"/>
              </a:ext>
            </a:extLst>
          </p:cNvPr>
          <p:cNvSpPr/>
          <p:nvPr userDrawn="1"/>
        </p:nvSpPr>
        <p:spPr>
          <a:xfrm>
            <a:off x="-1" y="0"/>
            <a:ext cx="4405746"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562" dirty="0">
              <a:latin typeface="Univers for KPMG Light" panose="020B0403020202020204" pitchFamily="34" charset="0"/>
            </a:endParaRPr>
          </a:p>
        </p:txBody>
      </p:sp>
      <p:pic>
        <p:nvPicPr>
          <p:cNvPr id="4" name="Picture 4">
            <a:extLst>
              <a:ext uri="{FF2B5EF4-FFF2-40B4-BE49-F238E27FC236}">
                <a16:creationId xmlns:a16="http://schemas.microsoft.com/office/drawing/2014/main" id="{2FAB250E-F7EA-48EB-BC60-513B43C3288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9439" y="5823585"/>
            <a:ext cx="2278966" cy="829803"/>
          </a:xfrm>
          <a:prstGeom prst="rect">
            <a:avLst/>
          </a:prstGeom>
        </p:spPr>
      </p:pic>
      <p:sp>
        <p:nvSpPr>
          <p:cNvPr id="5" name="Text Box 30">
            <a:extLst>
              <a:ext uri="{FF2B5EF4-FFF2-40B4-BE49-F238E27FC236}">
                <a16:creationId xmlns:a16="http://schemas.microsoft.com/office/drawing/2014/main" id="{20A328F9-DCE2-49BA-85BB-8CA352F2A6B9}"/>
              </a:ext>
            </a:extLst>
          </p:cNvPr>
          <p:cNvSpPr txBox="1">
            <a:spLocks noChangeArrowheads="1"/>
          </p:cNvSpPr>
          <p:nvPr userDrawn="1"/>
        </p:nvSpPr>
        <p:spPr bwMode="auto">
          <a:xfrm>
            <a:off x="7607441" y="-12310"/>
            <a:ext cx="2289174" cy="255915"/>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dirty="0">
                <a:solidFill>
                  <a:srgbClr val="FF0000"/>
                </a:solidFill>
                <a:latin typeface="+mj-ea"/>
                <a:ea typeface="+mj-ea"/>
              </a:rPr>
              <a:t>Strictly Private &amp; Confidential</a:t>
            </a:r>
          </a:p>
        </p:txBody>
      </p:sp>
    </p:spTree>
    <p:extLst>
      <p:ext uri="{BB962C8B-B14F-4D97-AF65-F5344CB8AC3E}">
        <p14:creationId xmlns:p14="http://schemas.microsoft.com/office/powerpoint/2010/main" val="78066710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77154AD3-B463-46C3-9385-0E8D7EF57E34}"/>
              </a:ext>
            </a:extLst>
          </p:cNvPr>
          <p:cNvSpPr/>
          <p:nvPr userDrawn="1"/>
        </p:nvSpPr>
        <p:spPr>
          <a:xfrm>
            <a:off x="0" y="0"/>
            <a:ext cx="1572768"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706" dirty="0">
              <a:latin typeface="Univers for KPMG Light" panose="020B0403020202020204" pitchFamily="34" charset="0"/>
            </a:endParaRPr>
          </a:p>
        </p:txBody>
      </p:sp>
      <p:pic>
        <p:nvPicPr>
          <p:cNvPr id="4" name="Picture 15">
            <a:extLst>
              <a:ext uri="{FF2B5EF4-FFF2-40B4-BE49-F238E27FC236}">
                <a16:creationId xmlns:a16="http://schemas.microsoft.com/office/drawing/2014/main" id="{BC76B0D3-4C9E-46F1-94B7-6695CDF134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07295" y="212810"/>
            <a:ext cx="939383" cy="457222"/>
          </a:xfrm>
          <a:prstGeom prst="rect">
            <a:avLst/>
          </a:prstGeom>
        </p:spPr>
      </p:pic>
      <p:sp>
        <p:nvSpPr>
          <p:cNvPr id="5" name="제목 2">
            <a:extLst>
              <a:ext uri="{FF2B5EF4-FFF2-40B4-BE49-F238E27FC236}">
                <a16:creationId xmlns:a16="http://schemas.microsoft.com/office/drawing/2014/main" id="{090817C9-3AC8-4AC2-ADD5-4EEAABAD94F0}"/>
              </a:ext>
            </a:extLst>
          </p:cNvPr>
          <p:cNvSpPr>
            <a:spLocks noGrp="1"/>
          </p:cNvSpPr>
          <p:nvPr>
            <p:ph type="title"/>
          </p:nvPr>
        </p:nvSpPr>
        <p:spPr>
          <a:xfrm>
            <a:off x="2193858" y="1335025"/>
            <a:ext cx="6703200" cy="3697200"/>
          </a:xfrm>
        </p:spPr>
        <p:txBody>
          <a:bodyPr lIns="90000"/>
          <a:lstStyle>
            <a:lvl1pPr marL="0" algn="l" defTabSz="895317" rtl="0" eaLnBrk="1" latinLnBrk="1" hangingPunct="1">
              <a:lnSpc>
                <a:spcPct val="100000"/>
              </a:lnSpc>
              <a:defRPr lang="ko-KR" altLang="en-US" sz="4700" b="0" i="0" kern="0" dirty="0">
                <a:solidFill>
                  <a:schemeClr val="accent1"/>
                </a:solidFill>
                <a:latin typeface="KPMG Extralight"/>
                <a:ea typeface="+mn-ea"/>
                <a:cs typeface="KPMG Extralight"/>
              </a:defRPr>
            </a:lvl1pPr>
          </a:lstStyle>
          <a:p>
            <a:r>
              <a:rPr lang="ko-KR" altLang="en-US" dirty="0"/>
              <a:t>마스터 제목 스타일 편집</a:t>
            </a:r>
          </a:p>
        </p:txBody>
      </p:sp>
    </p:spTree>
    <p:extLst>
      <p:ext uri="{BB962C8B-B14F-4D97-AF65-F5344CB8AC3E}">
        <p14:creationId xmlns:p14="http://schemas.microsoft.com/office/powerpoint/2010/main" val="41167771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5600" y="451575"/>
            <a:ext cx="8254800" cy="723600"/>
          </a:xfrm>
          <a:prstGeom prst="rect">
            <a:avLst/>
          </a:prstGeom>
        </p:spPr>
        <p:txBody>
          <a:bodyPr vert="horz" lIns="0" tIns="0" rIns="0" bIns="0" rtlCol="0" anchor="t" anchorCtr="0">
            <a:noAutofit/>
          </a:bodyPr>
          <a:lstStyle/>
          <a:p>
            <a:r>
              <a:rPr lang="ko-KR" altLang="en-US"/>
              <a:t>마스터 제목 스타일 편집</a:t>
            </a:r>
            <a:endParaRPr lang="en-US" dirty="0"/>
          </a:p>
        </p:txBody>
      </p:sp>
      <p:sp>
        <p:nvSpPr>
          <p:cNvPr id="3" name="Text Placeholder 2"/>
          <p:cNvSpPr>
            <a:spLocks noGrp="1"/>
          </p:cNvSpPr>
          <p:nvPr>
            <p:ph type="body" idx="1"/>
          </p:nvPr>
        </p:nvSpPr>
        <p:spPr>
          <a:xfrm>
            <a:off x="825600" y="1422400"/>
            <a:ext cx="8254800" cy="4604400"/>
          </a:xfrm>
          <a:prstGeom prst="rect">
            <a:avLst/>
          </a:prstGeom>
        </p:spPr>
        <p:txBody>
          <a:bodyPr vert="horz" lIns="0" tIns="0" rIns="0" bIns="0" rtlCol="0" anchor="t" anchorCtr="0">
            <a:no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29" name="Shape 8"/>
          <p:cNvSpPr txBox="1">
            <a:spLocks/>
          </p:cNvSpPr>
          <p:nvPr userDrawn="1"/>
        </p:nvSpPr>
        <p:spPr>
          <a:xfrm>
            <a:off x="8701088"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맑은 고딕" panose="020B0503020000020004" pitchFamily="50" charset="-127"/>
                <a:cs typeface="Arial" panose="020B0604020202020204" pitchFamily="34" charset="0"/>
              </a:rPr>
              <a:pPr algn="r"/>
              <a:t>‹#›</a:t>
            </a:fld>
            <a:endParaRPr lang="en-US" sz="900" dirty="0">
              <a:solidFill>
                <a:schemeClr val="tx2"/>
              </a:solidFill>
              <a:latin typeface="+mn-lt"/>
              <a:ea typeface="맑은 고딕" panose="020B0503020000020004" pitchFamily="50" charset="-127"/>
              <a:cs typeface="Arial" panose="020B0604020202020204" pitchFamily="34" charset="0"/>
            </a:endParaRPr>
          </a:p>
        </p:txBody>
      </p:sp>
      <p:grpSp>
        <p:nvGrpSpPr>
          <p:cNvPr id="10" name="그룹 9">
            <a:extLst>
              <a:ext uri="{FF2B5EF4-FFF2-40B4-BE49-F238E27FC236}">
                <a16:creationId xmlns:a16="http://schemas.microsoft.com/office/drawing/2014/main" id="{452FC808-79BB-4023-A362-1132A01C86CD}"/>
              </a:ext>
            </a:extLst>
          </p:cNvPr>
          <p:cNvGrpSpPr/>
          <p:nvPr userDrawn="1"/>
        </p:nvGrpSpPr>
        <p:grpSpPr>
          <a:xfrm>
            <a:off x="-1119893" y="129406"/>
            <a:ext cx="1003183" cy="6553630"/>
            <a:chOff x="-1119893" y="129406"/>
            <a:chExt cx="1003183" cy="6553630"/>
          </a:xfrm>
        </p:grpSpPr>
        <p:sp>
          <p:nvSpPr>
            <p:cNvPr id="11" name="Rectangle 34">
              <a:extLst>
                <a:ext uri="{FF2B5EF4-FFF2-40B4-BE49-F238E27FC236}">
                  <a16:creationId xmlns:a16="http://schemas.microsoft.com/office/drawing/2014/main" id="{DF0627F6-5773-4EB2-A376-B159880A9DBE}"/>
                </a:ext>
              </a:extLst>
            </p:cNvPr>
            <p:cNvSpPr/>
            <p:nvPr userDrawn="1"/>
          </p:nvSpPr>
          <p:spPr>
            <a:xfrm>
              <a:off x="-1117316" y="129406"/>
              <a:ext cx="1000606" cy="468000"/>
            </a:xfrm>
            <a:prstGeom prst="rect">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KPMG Blue</a:t>
              </a:r>
            </a:p>
            <a:p>
              <a:pPr algn="ctr"/>
              <a:r>
                <a:rPr lang="en-US" sz="800" b="1" dirty="0">
                  <a:latin typeface="맑은 고딕" panose="020B0503020000020004" pitchFamily="50" charset="-127"/>
                  <a:ea typeface="맑은 고딕" panose="020B0503020000020004" pitchFamily="50" charset="-127"/>
                  <a:cs typeface="Univers for KPMG Cond"/>
                </a:rPr>
                <a:t>0 / 51 / 141</a:t>
              </a:r>
            </a:p>
          </p:txBody>
        </p:sp>
        <p:sp>
          <p:nvSpPr>
            <p:cNvPr id="12" name="Rectangle 35">
              <a:extLst>
                <a:ext uri="{FF2B5EF4-FFF2-40B4-BE49-F238E27FC236}">
                  <a16:creationId xmlns:a16="http://schemas.microsoft.com/office/drawing/2014/main" id="{388B2BBA-F267-41C8-92D0-579081E000EF}"/>
                </a:ext>
              </a:extLst>
            </p:cNvPr>
            <p:cNvSpPr/>
            <p:nvPr userDrawn="1"/>
          </p:nvSpPr>
          <p:spPr>
            <a:xfrm>
              <a:off x="-1117316" y="640893"/>
              <a:ext cx="1000606" cy="468000"/>
            </a:xfrm>
            <a:prstGeom prst="rect">
              <a:avLst/>
            </a:prstGeom>
            <a:solidFill>
              <a:srgbClr val="005EB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Medium Blue</a:t>
              </a:r>
            </a:p>
            <a:p>
              <a:pPr algn="ctr"/>
              <a:r>
                <a:rPr lang="en-US" sz="800" b="1" dirty="0">
                  <a:latin typeface="맑은 고딕" panose="020B0503020000020004" pitchFamily="50" charset="-127"/>
                  <a:ea typeface="맑은 고딕" panose="020B0503020000020004" pitchFamily="50" charset="-127"/>
                  <a:cs typeface="Univers for KPMG Cond"/>
                </a:rPr>
                <a:t>0 / 94 / 184</a:t>
              </a:r>
            </a:p>
          </p:txBody>
        </p:sp>
        <p:sp>
          <p:nvSpPr>
            <p:cNvPr id="13" name="Rectangle 36">
              <a:extLst>
                <a:ext uri="{FF2B5EF4-FFF2-40B4-BE49-F238E27FC236}">
                  <a16:creationId xmlns:a16="http://schemas.microsoft.com/office/drawing/2014/main" id="{B9C22D10-9382-4511-8D31-851F3990946C}"/>
                </a:ext>
              </a:extLst>
            </p:cNvPr>
            <p:cNvSpPr/>
            <p:nvPr userDrawn="1"/>
          </p:nvSpPr>
          <p:spPr>
            <a:xfrm>
              <a:off x="-1117316" y="1152380"/>
              <a:ext cx="1000606" cy="468000"/>
            </a:xfrm>
            <a:prstGeom prst="rect">
              <a:avLst/>
            </a:prstGeom>
            <a:solidFill>
              <a:srgbClr val="0091D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Blue</a:t>
              </a:r>
            </a:p>
            <a:p>
              <a:pPr algn="ctr"/>
              <a:r>
                <a:rPr lang="en-US" sz="800" b="1" dirty="0">
                  <a:latin typeface="맑은 고딕" panose="020B0503020000020004" pitchFamily="50" charset="-127"/>
                  <a:ea typeface="맑은 고딕" panose="020B0503020000020004" pitchFamily="50" charset="-127"/>
                  <a:cs typeface="Univers for KPMG Cond"/>
                </a:rPr>
                <a:t>0 / 145 / 218</a:t>
              </a:r>
            </a:p>
          </p:txBody>
        </p:sp>
        <p:sp>
          <p:nvSpPr>
            <p:cNvPr id="14" name="Rectangle 37">
              <a:extLst>
                <a:ext uri="{FF2B5EF4-FFF2-40B4-BE49-F238E27FC236}">
                  <a16:creationId xmlns:a16="http://schemas.microsoft.com/office/drawing/2014/main" id="{6D7065F4-4292-47C8-8A34-FAA8666BED79}"/>
                </a:ext>
              </a:extLst>
            </p:cNvPr>
            <p:cNvSpPr/>
            <p:nvPr userDrawn="1"/>
          </p:nvSpPr>
          <p:spPr>
            <a:xfrm>
              <a:off x="-1117316" y="1663867"/>
              <a:ext cx="1000606" cy="468000"/>
            </a:xfrm>
            <a:prstGeom prst="rect">
              <a:avLst/>
            </a:prstGeom>
            <a:solidFill>
              <a:srgbClr val="48369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Violet</a:t>
              </a:r>
            </a:p>
            <a:p>
              <a:pPr algn="ctr"/>
              <a:r>
                <a:rPr lang="en-US" sz="800" b="1" dirty="0">
                  <a:latin typeface="맑은 고딕" panose="020B0503020000020004" pitchFamily="50" charset="-127"/>
                  <a:ea typeface="맑은 고딕" panose="020B0503020000020004" pitchFamily="50" charset="-127"/>
                  <a:cs typeface="Univers for KPMG Cond"/>
                </a:rPr>
                <a:t>72 / 54 / 152</a:t>
              </a:r>
            </a:p>
          </p:txBody>
        </p:sp>
        <p:sp>
          <p:nvSpPr>
            <p:cNvPr id="15" name="Rectangle 38">
              <a:extLst>
                <a:ext uri="{FF2B5EF4-FFF2-40B4-BE49-F238E27FC236}">
                  <a16:creationId xmlns:a16="http://schemas.microsoft.com/office/drawing/2014/main" id="{C9E8AA1A-0A69-4E89-9508-8D5E7735B30C}"/>
                </a:ext>
              </a:extLst>
            </p:cNvPr>
            <p:cNvSpPr/>
            <p:nvPr userDrawn="1"/>
          </p:nvSpPr>
          <p:spPr>
            <a:xfrm>
              <a:off x="-1119893" y="2169209"/>
              <a:ext cx="1000606" cy="468000"/>
            </a:xfrm>
            <a:prstGeom prst="rect">
              <a:avLst/>
            </a:prstGeom>
            <a:solidFill>
              <a:srgbClr val="470A68"/>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Purple</a:t>
              </a:r>
            </a:p>
            <a:p>
              <a:pPr algn="ctr"/>
              <a:r>
                <a:rPr lang="en-US" sz="800" b="1" dirty="0">
                  <a:latin typeface="맑은 고딕" panose="020B0503020000020004" pitchFamily="50" charset="-127"/>
                  <a:ea typeface="맑은 고딕" panose="020B0503020000020004" pitchFamily="50" charset="-127"/>
                  <a:cs typeface="Univers for KPMG Cond"/>
                </a:rPr>
                <a:t>71 / 10 / 104</a:t>
              </a:r>
            </a:p>
          </p:txBody>
        </p:sp>
        <p:sp>
          <p:nvSpPr>
            <p:cNvPr id="16" name="Rectangle 39">
              <a:extLst>
                <a:ext uri="{FF2B5EF4-FFF2-40B4-BE49-F238E27FC236}">
                  <a16:creationId xmlns:a16="http://schemas.microsoft.com/office/drawing/2014/main" id="{787E8A21-A389-4387-AA56-ECA36ADD51EC}"/>
                </a:ext>
              </a:extLst>
            </p:cNvPr>
            <p:cNvSpPr/>
            <p:nvPr userDrawn="1"/>
          </p:nvSpPr>
          <p:spPr>
            <a:xfrm>
              <a:off x="-1119893" y="2679774"/>
              <a:ext cx="1000606" cy="468000"/>
            </a:xfrm>
            <a:prstGeom prst="rect">
              <a:avLst/>
            </a:prstGeom>
            <a:solidFill>
              <a:srgbClr val="6D2077"/>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Purple</a:t>
              </a:r>
            </a:p>
            <a:p>
              <a:pPr algn="ctr"/>
              <a:r>
                <a:rPr lang="en-US" sz="800" b="1" dirty="0">
                  <a:latin typeface="맑은 고딕" panose="020B0503020000020004" pitchFamily="50" charset="-127"/>
                  <a:ea typeface="맑은 고딕" panose="020B0503020000020004" pitchFamily="50" charset="-127"/>
                  <a:cs typeface="Univers for KPMG Cond"/>
                </a:rPr>
                <a:t>109 / 32 / 119</a:t>
              </a:r>
            </a:p>
          </p:txBody>
        </p:sp>
        <p:sp>
          <p:nvSpPr>
            <p:cNvPr id="17" name="Rectangle 40">
              <a:extLst>
                <a:ext uri="{FF2B5EF4-FFF2-40B4-BE49-F238E27FC236}">
                  <a16:creationId xmlns:a16="http://schemas.microsoft.com/office/drawing/2014/main" id="{620C895F-56D3-4295-BCB1-904D54E4D7C5}"/>
                </a:ext>
              </a:extLst>
            </p:cNvPr>
            <p:cNvSpPr/>
            <p:nvPr userDrawn="1"/>
          </p:nvSpPr>
          <p:spPr>
            <a:xfrm>
              <a:off x="-1119893" y="3186038"/>
              <a:ext cx="1000606" cy="468000"/>
            </a:xfrm>
            <a:prstGeom prst="rect">
              <a:avLst/>
            </a:prstGeom>
            <a:solidFill>
              <a:srgbClr val="00A3A1"/>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Green</a:t>
              </a:r>
            </a:p>
            <a:p>
              <a:pPr algn="ctr"/>
              <a:r>
                <a:rPr lang="en-US" sz="800" b="1" dirty="0">
                  <a:latin typeface="맑은 고딕" panose="020B0503020000020004" pitchFamily="50" charset="-127"/>
                  <a:ea typeface="맑은 고딕" panose="020B0503020000020004" pitchFamily="50" charset="-127"/>
                  <a:cs typeface="Univers for KPMG Cond"/>
                </a:rPr>
                <a:t>0 / 163 / 161</a:t>
              </a:r>
            </a:p>
          </p:txBody>
        </p:sp>
        <p:sp>
          <p:nvSpPr>
            <p:cNvPr id="18" name="Rectangle 41">
              <a:extLst>
                <a:ext uri="{FF2B5EF4-FFF2-40B4-BE49-F238E27FC236}">
                  <a16:creationId xmlns:a16="http://schemas.microsoft.com/office/drawing/2014/main" id="{6E8EA23F-94CE-4ACA-BF18-97E98DC68A03}"/>
                </a:ext>
              </a:extLst>
            </p:cNvPr>
            <p:cNvSpPr/>
            <p:nvPr userDrawn="1"/>
          </p:nvSpPr>
          <p:spPr>
            <a:xfrm>
              <a:off x="-1119893" y="3690607"/>
              <a:ext cx="1000606" cy="468000"/>
            </a:xfrm>
            <a:prstGeom prst="rect">
              <a:avLst/>
            </a:prstGeom>
            <a:solidFill>
              <a:srgbClr val="009A44"/>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Dark Green</a:t>
              </a:r>
            </a:p>
            <a:p>
              <a:pPr algn="ctr"/>
              <a:r>
                <a:rPr lang="en-US" sz="800" b="1" dirty="0">
                  <a:latin typeface="맑은 고딕" panose="020B0503020000020004" pitchFamily="50" charset="-127"/>
                  <a:ea typeface="맑은 고딕" panose="020B0503020000020004" pitchFamily="50" charset="-127"/>
                  <a:cs typeface="Univers for KPMG Cond"/>
                </a:rPr>
                <a:t>0 / 154 / 68</a:t>
              </a:r>
            </a:p>
          </p:txBody>
        </p:sp>
        <p:sp>
          <p:nvSpPr>
            <p:cNvPr id="19" name="Rectangle 42">
              <a:extLst>
                <a:ext uri="{FF2B5EF4-FFF2-40B4-BE49-F238E27FC236}">
                  <a16:creationId xmlns:a16="http://schemas.microsoft.com/office/drawing/2014/main" id="{8F8997B3-2B31-49C3-AE28-6044296CEB72}"/>
                </a:ext>
              </a:extLst>
            </p:cNvPr>
            <p:cNvSpPr/>
            <p:nvPr userDrawn="1"/>
          </p:nvSpPr>
          <p:spPr>
            <a:xfrm>
              <a:off x="-1119893" y="4195949"/>
              <a:ext cx="1000606" cy="468000"/>
            </a:xfrm>
            <a:prstGeom prst="rect">
              <a:avLst/>
            </a:prstGeom>
            <a:solidFill>
              <a:srgbClr val="43B02A"/>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Light Green</a:t>
              </a:r>
            </a:p>
            <a:p>
              <a:pPr algn="ctr"/>
              <a:r>
                <a:rPr lang="en-US" sz="800" b="1" dirty="0">
                  <a:latin typeface="맑은 고딕" panose="020B0503020000020004" pitchFamily="50" charset="-127"/>
                  <a:ea typeface="맑은 고딕" panose="020B0503020000020004" pitchFamily="50" charset="-127"/>
                  <a:cs typeface="Univers for KPMG Cond"/>
                </a:rPr>
                <a:t>67 / 176 / 42</a:t>
              </a:r>
            </a:p>
          </p:txBody>
        </p:sp>
        <p:sp>
          <p:nvSpPr>
            <p:cNvPr id="20" name="Rectangle 43">
              <a:extLst>
                <a:ext uri="{FF2B5EF4-FFF2-40B4-BE49-F238E27FC236}">
                  <a16:creationId xmlns:a16="http://schemas.microsoft.com/office/drawing/2014/main" id="{7F18D1E5-81D0-4091-9CEF-9605E869B2D9}"/>
                </a:ext>
              </a:extLst>
            </p:cNvPr>
            <p:cNvSpPr/>
            <p:nvPr userDrawn="1"/>
          </p:nvSpPr>
          <p:spPr>
            <a:xfrm>
              <a:off x="-1119893" y="4701291"/>
              <a:ext cx="1000606" cy="468000"/>
            </a:xfrm>
            <a:prstGeom prst="rect">
              <a:avLst/>
            </a:prstGeom>
            <a:solidFill>
              <a:srgbClr val="EAAA00"/>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Yellow</a:t>
              </a:r>
            </a:p>
            <a:p>
              <a:pPr algn="ctr"/>
              <a:r>
                <a:rPr lang="en-US" sz="800" b="1" dirty="0">
                  <a:latin typeface="맑은 고딕" panose="020B0503020000020004" pitchFamily="50" charset="-127"/>
                  <a:ea typeface="맑은 고딕" panose="020B0503020000020004" pitchFamily="50" charset="-127"/>
                  <a:cs typeface="Univers for KPMG Cond"/>
                </a:rPr>
                <a:t>234 / 170 / 0</a:t>
              </a:r>
            </a:p>
          </p:txBody>
        </p:sp>
        <p:sp>
          <p:nvSpPr>
            <p:cNvPr id="21" name="Rectangle 44">
              <a:extLst>
                <a:ext uri="{FF2B5EF4-FFF2-40B4-BE49-F238E27FC236}">
                  <a16:creationId xmlns:a16="http://schemas.microsoft.com/office/drawing/2014/main" id="{B471F2CD-9C88-4665-B807-7DE6ECCD3648}"/>
                </a:ext>
              </a:extLst>
            </p:cNvPr>
            <p:cNvSpPr/>
            <p:nvPr userDrawn="1"/>
          </p:nvSpPr>
          <p:spPr>
            <a:xfrm>
              <a:off x="-1119893" y="5200726"/>
              <a:ext cx="1000606" cy="468000"/>
            </a:xfrm>
            <a:prstGeom prst="rect">
              <a:avLst/>
            </a:prstGeom>
            <a:solidFill>
              <a:srgbClr val="F68D2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Orange</a:t>
              </a:r>
            </a:p>
            <a:p>
              <a:pPr algn="ctr"/>
              <a:r>
                <a:rPr lang="en-US" sz="800" b="1" dirty="0">
                  <a:latin typeface="맑은 고딕" panose="020B0503020000020004" pitchFamily="50" charset="-127"/>
                  <a:ea typeface="맑은 고딕" panose="020B0503020000020004" pitchFamily="50" charset="-127"/>
                  <a:cs typeface="Univers for KPMG Cond"/>
                </a:rPr>
                <a:t>246 / 141 / 46</a:t>
              </a:r>
            </a:p>
          </p:txBody>
        </p:sp>
        <p:sp>
          <p:nvSpPr>
            <p:cNvPr id="22" name="Rectangle 45">
              <a:extLst>
                <a:ext uri="{FF2B5EF4-FFF2-40B4-BE49-F238E27FC236}">
                  <a16:creationId xmlns:a16="http://schemas.microsoft.com/office/drawing/2014/main" id="{8B5FAD2F-B9E1-4906-BCE4-2686F552BB13}"/>
                </a:ext>
              </a:extLst>
            </p:cNvPr>
            <p:cNvSpPr/>
            <p:nvPr userDrawn="1"/>
          </p:nvSpPr>
          <p:spPr>
            <a:xfrm>
              <a:off x="-1119893" y="5707881"/>
              <a:ext cx="1000606" cy="468000"/>
            </a:xfrm>
            <a:prstGeom prst="rect">
              <a:avLst/>
            </a:prstGeom>
            <a:solidFill>
              <a:srgbClr val="BC204B"/>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Red</a:t>
              </a:r>
            </a:p>
            <a:p>
              <a:pPr algn="ctr"/>
              <a:r>
                <a:rPr lang="en-US" sz="800" b="1" dirty="0">
                  <a:latin typeface="맑은 고딕" panose="020B0503020000020004" pitchFamily="50" charset="-127"/>
                  <a:ea typeface="맑은 고딕" panose="020B0503020000020004" pitchFamily="50" charset="-127"/>
                  <a:cs typeface="Univers for KPMG Cond"/>
                </a:rPr>
                <a:t>188 / 32 / 75</a:t>
              </a:r>
            </a:p>
          </p:txBody>
        </p:sp>
        <p:sp>
          <p:nvSpPr>
            <p:cNvPr id="23" name="Rectangle 46">
              <a:extLst>
                <a:ext uri="{FF2B5EF4-FFF2-40B4-BE49-F238E27FC236}">
                  <a16:creationId xmlns:a16="http://schemas.microsoft.com/office/drawing/2014/main" id="{FFA1825A-BC2E-45C0-9C15-3A296F1002E9}"/>
                </a:ext>
              </a:extLst>
            </p:cNvPr>
            <p:cNvSpPr/>
            <p:nvPr userDrawn="1"/>
          </p:nvSpPr>
          <p:spPr>
            <a:xfrm>
              <a:off x="-1119893" y="6215036"/>
              <a:ext cx="1000606" cy="468000"/>
            </a:xfrm>
            <a:prstGeom prst="rect">
              <a:avLst/>
            </a:prstGeom>
            <a:solidFill>
              <a:srgbClr val="C6007E"/>
            </a:solidFill>
            <a:ln>
              <a:noFill/>
            </a:ln>
            <a:effectLst/>
          </p:spPr>
          <p:style>
            <a:lnRef idx="1">
              <a:schemeClr val="accent1"/>
            </a:lnRef>
            <a:fillRef idx="3">
              <a:schemeClr val="accent1"/>
            </a:fillRef>
            <a:effectRef idx="2">
              <a:schemeClr val="accent1"/>
            </a:effectRef>
            <a:fontRef idx="minor">
              <a:schemeClr val="lt1"/>
            </a:fontRef>
          </p:style>
          <p:txBody>
            <a:bodyPr lIns="88896" tIns="44448" rIns="88896" bIns="44448" rtlCol="0" anchor="ctr"/>
            <a:lstStyle/>
            <a:p>
              <a:pPr algn="ctr"/>
              <a:r>
                <a:rPr lang="en-US" sz="800" b="1" dirty="0">
                  <a:latin typeface="맑은 고딕" panose="020B0503020000020004" pitchFamily="50" charset="-127"/>
                  <a:ea typeface="맑은 고딕" panose="020B0503020000020004" pitchFamily="50" charset="-127"/>
                  <a:cs typeface="KPMG Extralight"/>
                </a:rPr>
                <a:t>Pink</a:t>
              </a:r>
            </a:p>
            <a:p>
              <a:pPr algn="ctr"/>
              <a:r>
                <a:rPr lang="en-US" sz="800" b="1" dirty="0">
                  <a:latin typeface="맑은 고딕" panose="020B0503020000020004" pitchFamily="50" charset="-127"/>
                  <a:ea typeface="맑은 고딕" panose="020B0503020000020004" pitchFamily="50" charset="-127"/>
                  <a:cs typeface="Univers for KPMG Cond"/>
                </a:rPr>
                <a:t>198 / 0 / 126</a:t>
              </a:r>
            </a:p>
          </p:txBody>
        </p:sp>
      </p:grpSp>
      <p:sp>
        <p:nvSpPr>
          <p:cNvPr id="31" name="TextBox 30">
            <a:extLst>
              <a:ext uri="{FF2B5EF4-FFF2-40B4-BE49-F238E27FC236}">
                <a16:creationId xmlns:a16="http://schemas.microsoft.com/office/drawing/2014/main" id="{146E8057-59D1-4E69-A899-95E71B3ACFD6}"/>
              </a:ext>
            </a:extLst>
          </p:cNvPr>
          <p:cNvSpPr txBox="1"/>
          <p:nvPr userDrawn="1"/>
        </p:nvSpPr>
        <p:spPr>
          <a:xfrm>
            <a:off x="-3612051" y="129406"/>
            <a:ext cx="2380429" cy="1477328"/>
          </a:xfrm>
          <a:prstGeom prst="rect">
            <a:avLst/>
          </a:prstGeom>
          <a:solidFill>
            <a:schemeClr val="bg1"/>
          </a:solidFill>
          <a:ln>
            <a:solidFill>
              <a:schemeClr val="tx2"/>
            </a:solidFill>
          </a:ln>
        </p:spPr>
        <p:txBody>
          <a:bodyPr wrap="square" rtlCol="0">
            <a:spAutoFit/>
          </a:bodyPr>
          <a:lstStyle/>
          <a:p>
            <a:r>
              <a:rPr lang="ko-KR" altLang="en-US" sz="900" dirty="0">
                <a:latin typeface="+mj-ea"/>
                <a:ea typeface="+mj-ea"/>
              </a:rPr>
              <a:t>폰트 </a:t>
            </a:r>
            <a:r>
              <a:rPr lang="en-US" altLang="ko-KR" sz="900" dirty="0">
                <a:latin typeface="+mj-ea"/>
                <a:ea typeface="+mj-ea"/>
              </a:rPr>
              <a:t>: </a:t>
            </a:r>
            <a:r>
              <a:rPr lang="ko-KR" altLang="en-US" sz="900" dirty="0">
                <a:latin typeface="+mj-ea"/>
                <a:ea typeface="+mj-ea"/>
              </a:rPr>
              <a:t>맑은 고딕 </a:t>
            </a:r>
            <a:r>
              <a:rPr lang="en-US" altLang="ko-KR" sz="900" dirty="0">
                <a:latin typeface="+mj-ea"/>
                <a:ea typeface="+mj-ea"/>
              </a:rPr>
              <a:t>(</a:t>
            </a:r>
            <a:r>
              <a:rPr lang="ko-KR" altLang="en-US" sz="900" dirty="0">
                <a:latin typeface="+mj-ea"/>
                <a:ea typeface="+mj-ea"/>
              </a:rPr>
              <a:t>한글</a:t>
            </a:r>
            <a:r>
              <a:rPr lang="en-US" altLang="ko-KR" sz="900" dirty="0">
                <a:latin typeface="+mj-ea"/>
                <a:ea typeface="+mj-ea"/>
              </a:rPr>
              <a:t>), Arial</a:t>
            </a:r>
            <a:r>
              <a:rPr lang="en-US" altLang="ko-KR" sz="900" baseline="0" dirty="0">
                <a:latin typeface="+mj-ea"/>
                <a:ea typeface="+mj-ea"/>
              </a:rPr>
              <a:t> (</a:t>
            </a:r>
            <a:r>
              <a:rPr lang="ko-KR" altLang="en-US" sz="900" baseline="0" dirty="0">
                <a:latin typeface="+mj-ea"/>
                <a:ea typeface="+mj-ea"/>
              </a:rPr>
              <a:t>영어</a:t>
            </a:r>
            <a:r>
              <a:rPr lang="en-US" altLang="ko-KR" sz="900" baseline="0" dirty="0">
                <a:latin typeface="+mj-ea"/>
                <a:ea typeface="+mj-ea"/>
              </a:rPr>
              <a:t>)</a:t>
            </a:r>
          </a:p>
          <a:p>
            <a:endParaRPr lang="en-US" altLang="ko-KR" sz="900" baseline="0" dirty="0">
              <a:latin typeface="+mj-ea"/>
              <a:ea typeface="+mj-ea"/>
            </a:endParaRPr>
          </a:p>
          <a:p>
            <a:r>
              <a:rPr lang="ko-KR" altLang="en-US" sz="900" baseline="0" dirty="0">
                <a:latin typeface="+mj-ea"/>
                <a:ea typeface="+mj-ea"/>
              </a:rPr>
              <a:t>음수 </a:t>
            </a:r>
            <a:r>
              <a:rPr lang="en-US" altLang="ko-KR" sz="900" baseline="0" dirty="0">
                <a:solidFill>
                  <a:schemeClr val="tx1"/>
                </a:solidFill>
                <a:latin typeface="+mj-ea"/>
                <a:ea typeface="+mj-ea"/>
              </a:rPr>
              <a:t>: (XXX), </a:t>
            </a:r>
            <a:r>
              <a:rPr lang="en-US" altLang="ko-KR" sz="900" i="1" baseline="0" dirty="0">
                <a:solidFill>
                  <a:schemeClr val="tx1"/>
                </a:solidFill>
                <a:latin typeface="+mj-ea"/>
                <a:ea typeface="+mj-ea"/>
              </a:rPr>
              <a:t>(X.X)%</a:t>
            </a:r>
          </a:p>
          <a:p>
            <a:r>
              <a:rPr lang="ko-KR" altLang="en-US" sz="900" baseline="0" dirty="0">
                <a:latin typeface="+mj-ea"/>
                <a:ea typeface="+mj-ea"/>
              </a:rPr>
              <a:t>단위</a:t>
            </a:r>
            <a:r>
              <a:rPr lang="en-US" altLang="ko-KR" sz="900" baseline="0" dirty="0">
                <a:latin typeface="+mj-ea"/>
                <a:ea typeface="+mj-ea"/>
              </a:rPr>
              <a:t>: </a:t>
            </a:r>
            <a:r>
              <a:rPr lang="ko-KR" altLang="en-US" sz="900" baseline="0" dirty="0">
                <a:latin typeface="+mj-ea"/>
                <a:ea typeface="+mj-ea"/>
              </a:rPr>
              <a:t>억원</a:t>
            </a:r>
            <a:endParaRPr lang="en-US" altLang="ko-KR" sz="900" baseline="0" dirty="0">
              <a:latin typeface="+mj-ea"/>
              <a:ea typeface="+mj-ea"/>
            </a:endParaRPr>
          </a:p>
          <a:p>
            <a:r>
              <a:rPr lang="ko-KR" altLang="en-US" sz="900" baseline="0" dirty="0">
                <a:latin typeface="+mj-ea"/>
                <a:ea typeface="+mj-ea"/>
              </a:rPr>
              <a:t>모두 출처</a:t>
            </a:r>
            <a:r>
              <a:rPr lang="en-US" altLang="ko-KR" sz="900" baseline="0" dirty="0">
                <a:latin typeface="+mj-ea"/>
                <a:ea typeface="+mj-ea"/>
              </a:rPr>
              <a:t> </a:t>
            </a:r>
            <a:r>
              <a:rPr lang="ko-KR" altLang="en-US" sz="900" baseline="0" dirty="0">
                <a:latin typeface="+mj-ea"/>
                <a:ea typeface="+mj-ea"/>
              </a:rPr>
              <a:t>표기 </a:t>
            </a:r>
            <a:r>
              <a:rPr kumimoji="1" lang="en-US" altLang="ko-KR" sz="900" baseline="0" dirty="0">
                <a:latin typeface="+mj-ea"/>
                <a:ea typeface="+mj-ea"/>
                <a:cs typeface="Arial" pitchFamily="34" charset="0"/>
              </a:rPr>
              <a:t>“ </a:t>
            </a:r>
            <a:r>
              <a:rPr kumimoji="1" lang="en-US" altLang="ko-KR" sz="900" dirty="0">
                <a:latin typeface="+mj-ea"/>
                <a:ea typeface="+mj-ea"/>
                <a:cs typeface="Arial" pitchFamily="34" charset="0"/>
              </a:rPr>
              <a:t>Source: “ , Note </a:t>
            </a:r>
            <a:r>
              <a:rPr kumimoji="1" lang="ko-KR" altLang="en-US" sz="900" dirty="0">
                <a:latin typeface="+mj-ea"/>
                <a:ea typeface="+mj-ea"/>
                <a:cs typeface="Arial" pitchFamily="34" charset="0"/>
              </a:rPr>
              <a:t>표기</a:t>
            </a:r>
            <a:r>
              <a:rPr kumimoji="1" lang="en-US" altLang="ko-KR" sz="900" dirty="0">
                <a:latin typeface="+mj-ea"/>
                <a:ea typeface="+mj-ea"/>
                <a:cs typeface="Arial" pitchFamily="34" charset="0"/>
              </a:rPr>
              <a:t>: “</a:t>
            </a:r>
            <a:r>
              <a:rPr kumimoji="1" lang="ko-KR" altLang="en-US" sz="900" dirty="0">
                <a:latin typeface="+mj-ea"/>
                <a:ea typeface="+mj-ea"/>
                <a:cs typeface="Arial" pitchFamily="34" charset="0"/>
              </a:rPr>
              <a:t> </a:t>
            </a:r>
            <a:r>
              <a:rPr kumimoji="1" lang="en-US" altLang="ko-KR" sz="900" dirty="0">
                <a:latin typeface="+mj-ea"/>
                <a:ea typeface="+mj-ea"/>
                <a:cs typeface="Arial" pitchFamily="34" charset="0"/>
              </a:rPr>
              <a:t>Note</a:t>
            </a:r>
            <a:r>
              <a:rPr kumimoji="1" lang="ko-KR" altLang="en-US" sz="900" dirty="0">
                <a:latin typeface="+mj-ea"/>
                <a:ea typeface="+mj-ea"/>
                <a:cs typeface="Arial" pitchFamily="34" charset="0"/>
              </a:rPr>
              <a:t> </a:t>
            </a:r>
            <a:r>
              <a:rPr kumimoji="1" lang="en-US" altLang="ko-KR" sz="900" dirty="0">
                <a:latin typeface="+mj-ea"/>
                <a:ea typeface="+mj-ea"/>
                <a:cs typeface="Arial" pitchFamily="34" charset="0"/>
              </a:rPr>
              <a:t>“</a:t>
            </a:r>
          </a:p>
          <a:p>
            <a:r>
              <a:rPr kumimoji="1" lang="ko-KR" altLang="en-US" sz="900" dirty="0">
                <a:latin typeface="+mj-ea"/>
                <a:ea typeface="+mj-ea"/>
                <a:cs typeface="Arial" pitchFamily="34" charset="0"/>
              </a:rPr>
              <a:t>연도 표시 </a:t>
            </a:r>
            <a:r>
              <a:rPr kumimoji="1" lang="en-US" altLang="ko-KR" sz="900" dirty="0">
                <a:latin typeface="+mj-ea"/>
                <a:ea typeface="+mj-ea"/>
                <a:cs typeface="Arial" pitchFamily="34" charset="0"/>
              </a:rPr>
              <a:t>Dec-19/</a:t>
            </a:r>
            <a:r>
              <a:rPr kumimoji="1" lang="en-US" altLang="ko-KR" sz="900" baseline="0" dirty="0">
                <a:latin typeface="+mj-ea"/>
                <a:ea typeface="+mj-ea"/>
                <a:cs typeface="Arial" pitchFamily="34" charset="0"/>
              </a:rPr>
              <a:t> FY19</a:t>
            </a:r>
          </a:p>
          <a:p>
            <a:endParaRPr kumimoji="1" lang="en-US" altLang="ko-KR" sz="900" baseline="0" dirty="0">
              <a:latin typeface="+mj-ea"/>
              <a:ea typeface="+mj-ea"/>
              <a:cs typeface="Arial" pitchFamily="34" charset="0"/>
            </a:endParaRPr>
          </a:p>
          <a:p>
            <a:r>
              <a:rPr kumimoji="1" lang="ko-KR" altLang="en-US" sz="900" baseline="0" dirty="0" err="1">
                <a:latin typeface="+mj-ea"/>
                <a:ea typeface="+mj-ea"/>
                <a:cs typeface="Arial" pitchFamily="34" charset="0"/>
              </a:rPr>
              <a:t>안쪽여백</a:t>
            </a:r>
            <a:endParaRPr kumimoji="1" lang="en-US" altLang="ko-KR" sz="900" baseline="0" dirty="0">
              <a:latin typeface="+mj-ea"/>
              <a:ea typeface="+mj-ea"/>
              <a:cs typeface="Arial" pitchFamily="34" charset="0"/>
            </a:endParaRPr>
          </a:p>
          <a:p>
            <a:r>
              <a:rPr kumimoji="1" lang="ko-KR" altLang="en-US" sz="900" baseline="0" dirty="0">
                <a:latin typeface="+mj-ea"/>
                <a:ea typeface="+mj-ea"/>
                <a:cs typeface="Arial" pitchFamily="34" charset="0"/>
              </a:rPr>
              <a:t>왼쪽 </a:t>
            </a:r>
            <a:r>
              <a:rPr kumimoji="1" lang="en-US" altLang="ko-KR" sz="900" baseline="0" dirty="0">
                <a:latin typeface="+mj-ea"/>
                <a:ea typeface="+mj-ea"/>
                <a:cs typeface="Arial" pitchFamily="34" charset="0"/>
              </a:rPr>
              <a:t>0.1 </a:t>
            </a:r>
            <a:r>
              <a:rPr kumimoji="1" lang="ko-KR" altLang="en-US" sz="900" baseline="0" dirty="0">
                <a:latin typeface="+mj-ea"/>
                <a:ea typeface="+mj-ea"/>
                <a:cs typeface="Arial" pitchFamily="34" charset="0"/>
              </a:rPr>
              <a:t>오른쪽 </a:t>
            </a:r>
            <a:r>
              <a:rPr kumimoji="1" lang="en-US" altLang="ko-KR" sz="900" baseline="0" dirty="0">
                <a:latin typeface="+mj-ea"/>
                <a:ea typeface="+mj-ea"/>
                <a:cs typeface="Arial" pitchFamily="34" charset="0"/>
              </a:rPr>
              <a:t>0.1 </a:t>
            </a:r>
            <a:r>
              <a:rPr kumimoji="1" lang="ko-KR" altLang="en-US" sz="900" baseline="0" dirty="0">
                <a:latin typeface="+mj-ea"/>
                <a:ea typeface="+mj-ea"/>
                <a:cs typeface="Arial" pitchFamily="34" charset="0"/>
              </a:rPr>
              <a:t>위 아래 </a:t>
            </a:r>
            <a:r>
              <a:rPr kumimoji="1" lang="en-US" altLang="ko-KR" sz="900" baseline="0" dirty="0">
                <a:latin typeface="+mj-ea"/>
                <a:ea typeface="+mj-ea"/>
                <a:cs typeface="Arial" pitchFamily="34" charset="0"/>
              </a:rPr>
              <a:t>0</a:t>
            </a:r>
          </a:p>
        </p:txBody>
      </p:sp>
      <p:sp>
        <p:nvSpPr>
          <p:cNvPr id="32" name="Text Box 30">
            <a:extLst>
              <a:ext uri="{FF2B5EF4-FFF2-40B4-BE49-F238E27FC236}">
                <a16:creationId xmlns:a16="http://schemas.microsoft.com/office/drawing/2014/main" id="{A8A81C72-9A8F-4CE4-AE49-F6F86063E9FC}"/>
              </a:ext>
            </a:extLst>
          </p:cNvPr>
          <p:cNvSpPr txBox="1">
            <a:spLocks noChangeArrowheads="1"/>
          </p:cNvSpPr>
          <p:nvPr userDrawn="1"/>
        </p:nvSpPr>
        <p:spPr bwMode="auto">
          <a:xfrm>
            <a:off x="7607441" y="-12310"/>
            <a:ext cx="2289174" cy="255915"/>
          </a:xfrm>
          <a:prstGeom prst="rect">
            <a:avLst/>
          </a:prstGeom>
          <a:noFill/>
          <a:ln w="12700" algn="ctr">
            <a:noFill/>
            <a:miter lim="800000"/>
            <a:headEnd/>
            <a:tailEnd/>
          </a:ln>
          <a:effectLst/>
        </p:spPr>
        <p:txBody>
          <a:bodyPr lIns="0" tIns="39600" rIns="39600" bIns="39600" anchor="b">
            <a:spAutoFit/>
          </a:bodyPr>
          <a:lstStyle/>
          <a:p>
            <a:pPr algn="r" fontAlgn="ctr">
              <a:spcBef>
                <a:spcPct val="50000"/>
              </a:spcBef>
              <a:buClr>
                <a:srgbClr val="0C2D83"/>
              </a:buClr>
              <a:defRPr/>
            </a:pPr>
            <a:r>
              <a:rPr lang="en-US" altLang="ko-KR" sz="1100" b="1" dirty="0">
                <a:solidFill>
                  <a:srgbClr val="FF0000"/>
                </a:solidFill>
                <a:latin typeface="+mj-ea"/>
                <a:ea typeface="+mj-ea"/>
              </a:rPr>
              <a:t>Strictly Private &amp; Confidential</a:t>
            </a: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46" r:id="rId3"/>
    <p:sldLayoutId id="2147483737" r:id="rId4"/>
    <p:sldLayoutId id="2147483745" r:id="rId5"/>
  </p:sldLayoutIdLst>
  <p:txStyles>
    <p:titleStyle>
      <a:lvl1pPr algn="l" defTabSz="914400" rtl="0" eaLnBrk="1" latinLnBrk="1"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1000" b="1" kern="1200">
          <a:solidFill>
            <a:schemeClr val="tx2"/>
          </a:solidFill>
          <a:latin typeface="맑은 고딕" panose="020B0503020000020004" pitchFamily="50" charset="-127"/>
          <a:ea typeface="맑은 고딕" panose="020B0503020000020004" pitchFamily="50" charset="-127"/>
          <a:cs typeface="+mn-cs"/>
        </a:defRPr>
      </a:lvl1pPr>
      <a:lvl2pPr marL="0" indent="0" algn="l" defTabSz="914400" rtl="0" eaLnBrk="1" latinLnBrk="1" hangingPunct="1">
        <a:lnSpc>
          <a:spcPct val="100000"/>
        </a:lnSpc>
        <a:spcBef>
          <a:spcPts val="0"/>
        </a:spcBef>
        <a:spcAft>
          <a:spcPts val="600"/>
        </a:spcAft>
        <a:buFontTx/>
        <a:buNone/>
        <a:defRPr sz="1000" kern="1200">
          <a:solidFill>
            <a:schemeClr val="tx2"/>
          </a:solidFill>
          <a:latin typeface="맑은 고딕" panose="020B0503020000020004" pitchFamily="50" charset="-127"/>
          <a:ea typeface="맑은 고딕" panose="020B0503020000020004" pitchFamily="50" charset="-127"/>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맑은 고딕" panose="020B0503020000020004" pitchFamily="50" charset="-127"/>
          <a:ea typeface="맑은 고딕" panose="020B0503020000020004" pitchFamily="50" charset="-127"/>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baseline="0">
          <a:solidFill>
            <a:schemeClr val="tx2"/>
          </a:solidFill>
          <a:latin typeface="맑은 고딕" panose="020B0503020000020004" pitchFamily="50" charset="-127"/>
          <a:ea typeface="맑은 고딕" panose="020B0503020000020004" pitchFamily="50" charset="-127"/>
          <a:cs typeface="+mn-cs"/>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userDrawn="1">
          <p15:clr>
            <a:srgbClr val="F26B43"/>
          </p15:clr>
        </p15:guide>
        <p15:guide id="2" pos="312" userDrawn="1">
          <p15:clr>
            <a:srgbClr val="F26B43"/>
          </p15:clr>
        </p15:guide>
        <p15:guide id="3" pos="5940" userDrawn="1">
          <p15:clr>
            <a:srgbClr val="F26B43"/>
          </p15:clr>
        </p15:guide>
        <p15:guide id="4" orient="horz" pos="742" userDrawn="1">
          <p15:clr>
            <a:srgbClr val="F26B43"/>
          </p15:clr>
        </p15:guide>
        <p15:guide id="6" orient="horz" pos="279" userDrawn="1">
          <p15:clr>
            <a:srgbClr val="F26B43"/>
          </p15:clr>
        </p15:guide>
        <p15:guide id="7" orient="horz" pos="948" userDrawn="1">
          <p15:clr>
            <a:srgbClr val="F26B43"/>
          </p15:clr>
        </p15:guide>
        <p15:guide id="8" pos="3192" userDrawn="1">
          <p15:clr>
            <a:srgbClr val="F26B43"/>
          </p15:clr>
        </p15:guide>
        <p15:guide id="9" pos="30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14/relationships/chartEx" Target="../charts/chartEx6.xml"/><Relationship Id="rId18" Type="http://schemas.openxmlformats.org/officeDocument/2006/relationships/image" Target="../media/image14.png"/><Relationship Id="rId3" Type="http://schemas.microsoft.com/office/2014/relationships/chartEx" Target="../charts/chartEx2.xml"/><Relationship Id="rId21" Type="http://schemas.microsoft.com/office/2014/relationships/chartEx" Target="../charts/chartEx10.xml"/><Relationship Id="rId12" Type="http://schemas.openxmlformats.org/officeDocument/2006/relationships/image" Target="../media/image7.png"/><Relationship Id="rId17" Type="http://schemas.microsoft.com/office/2014/relationships/chartEx" Target="../charts/chartEx8.xml"/><Relationship Id="rId2" Type="http://schemas.openxmlformats.org/officeDocument/2006/relationships/notesSlide" Target="../notesSlides/notesSlide20.xml"/><Relationship Id="rId16" Type="http://schemas.openxmlformats.org/officeDocument/2006/relationships/image" Target="../media/image13.png"/><Relationship Id="rId20" Type="http://schemas.openxmlformats.org/officeDocument/2006/relationships/image" Target="../media/image15.png"/><Relationship Id="rId1" Type="http://schemas.openxmlformats.org/officeDocument/2006/relationships/slideLayout" Target="../slideLayouts/slideLayout2.xml"/><Relationship Id="rId11" Type="http://schemas.microsoft.com/office/2014/relationships/chartEx" Target="../charts/chartEx5.xml"/><Relationship Id="rId24" Type="http://schemas.openxmlformats.org/officeDocument/2006/relationships/image" Target="../media/image17.png"/><Relationship Id="rId5" Type="http://schemas.microsoft.com/office/2014/relationships/chartEx" Target="../charts/chartEx3.xml"/><Relationship Id="rId15" Type="http://schemas.microsoft.com/office/2014/relationships/chartEx" Target="../charts/chartEx7.xml"/><Relationship Id="rId23" Type="http://schemas.microsoft.com/office/2014/relationships/chartEx" Target="../charts/chartEx11.xml"/><Relationship Id="rId10" Type="http://schemas.openxmlformats.org/officeDocument/2006/relationships/image" Target="../media/image10.png"/><Relationship Id="rId19" Type="http://schemas.microsoft.com/office/2014/relationships/chartEx" Target="../charts/chartEx9.xml"/><Relationship Id="rId4" Type="http://schemas.openxmlformats.org/officeDocument/2006/relationships/image" Target="../media/image71.png"/><Relationship Id="rId9" Type="http://schemas.microsoft.com/office/2014/relationships/chartEx" Target="../charts/chartEx4.xml"/><Relationship Id="rId14" Type="http://schemas.openxmlformats.org/officeDocument/2006/relationships/image" Target="../media/image12.png"/><Relationship Id="rId22"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14/relationships/chartEx" Target="../charts/chartEx17.xml"/><Relationship Id="rId18" Type="http://schemas.openxmlformats.org/officeDocument/2006/relationships/image" Target="../media/image23.png"/><Relationship Id="rId3" Type="http://schemas.microsoft.com/office/2014/relationships/chartEx" Target="../charts/chartEx12.xml"/><Relationship Id="rId21" Type="http://schemas.microsoft.com/office/2014/relationships/chartEx" Target="../charts/chartEx21.xml"/><Relationship Id="rId7" Type="http://schemas.microsoft.com/office/2014/relationships/chartEx" Target="../charts/chartEx14.xml"/><Relationship Id="rId12" Type="http://schemas.openxmlformats.org/officeDocument/2006/relationships/image" Target="../media/image20.png"/><Relationship Id="rId17" Type="http://schemas.microsoft.com/office/2014/relationships/chartEx" Target="../charts/chartEx19.xml"/><Relationship Id="rId2" Type="http://schemas.openxmlformats.org/officeDocument/2006/relationships/notesSlide" Target="../notesSlides/notesSlide21.xml"/><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71.png"/><Relationship Id="rId11" Type="http://schemas.microsoft.com/office/2014/relationships/chartEx" Target="../charts/chartEx16.xml"/><Relationship Id="rId5" Type="http://schemas.microsoft.com/office/2014/relationships/chartEx" Target="../charts/chartEx13.xml"/><Relationship Id="rId15" Type="http://schemas.microsoft.com/office/2014/relationships/chartEx" Target="../charts/chartEx18.xml"/><Relationship Id="rId10" Type="http://schemas.openxmlformats.org/officeDocument/2006/relationships/image" Target="../media/image19.png"/><Relationship Id="rId19" Type="http://schemas.microsoft.com/office/2014/relationships/chartEx" Target="../charts/chartEx20.xml"/><Relationship Id="rId4" Type="http://schemas.openxmlformats.org/officeDocument/2006/relationships/image" Target="../media/image16.png"/><Relationship Id="rId9" Type="http://schemas.microsoft.com/office/2014/relationships/chartEx" Target="../charts/chartEx15.xml"/><Relationship Id="rId14" Type="http://schemas.openxmlformats.org/officeDocument/2006/relationships/image" Target="../media/image21.png"/><Relationship Id="rId22"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14/relationships/chartEx" Target="../charts/chartEx22.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microsoft.com/office/2014/relationships/chartEx" Target="../charts/chartEx23.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14/relationships/chartEx" Target="../charts/chartEx29.xml"/><Relationship Id="rId18" Type="http://schemas.openxmlformats.org/officeDocument/2006/relationships/image" Target="../media/image32.png"/><Relationship Id="rId3" Type="http://schemas.microsoft.com/office/2014/relationships/chartEx" Target="../charts/chartEx24.xml"/><Relationship Id="rId21" Type="http://schemas.microsoft.com/office/2014/relationships/chartEx" Target="../charts/chartEx33.xml"/><Relationship Id="rId7" Type="http://schemas.microsoft.com/office/2014/relationships/chartEx" Target="../charts/chartEx26.xml"/><Relationship Id="rId12" Type="http://schemas.openxmlformats.org/officeDocument/2006/relationships/image" Target="../media/image29.png"/><Relationship Id="rId17" Type="http://schemas.microsoft.com/office/2014/relationships/chartEx" Target="../charts/chartEx31.xml"/><Relationship Id="rId2" Type="http://schemas.openxmlformats.org/officeDocument/2006/relationships/notesSlide" Target="../notesSlides/notesSlide52.xml"/><Relationship Id="rId16" Type="http://schemas.openxmlformats.org/officeDocument/2006/relationships/image" Target="../media/image31.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14/relationships/chartEx" Target="../charts/chartEx28.xml"/><Relationship Id="rId5" Type="http://schemas.microsoft.com/office/2014/relationships/chartEx" Target="../charts/chartEx25.xml"/><Relationship Id="rId15" Type="http://schemas.microsoft.com/office/2014/relationships/chartEx" Target="../charts/chartEx30.xml"/><Relationship Id="rId10" Type="http://schemas.openxmlformats.org/officeDocument/2006/relationships/image" Target="../media/image28.png"/><Relationship Id="rId19" Type="http://schemas.microsoft.com/office/2014/relationships/chartEx" Target="../charts/chartEx32.xml"/><Relationship Id="rId4" Type="http://schemas.openxmlformats.org/officeDocument/2006/relationships/image" Target="../media/image80.png"/><Relationship Id="rId9" Type="http://schemas.microsoft.com/office/2014/relationships/chartEx" Target="../charts/chartEx27.xml"/><Relationship Id="rId14" Type="http://schemas.openxmlformats.org/officeDocument/2006/relationships/image" Target="../media/image30.png"/><Relationship Id="rId22" Type="http://schemas.openxmlformats.org/officeDocument/2006/relationships/image" Target="../media/image34.png"/></Relationships>
</file>

<file path=ppt/slides/_rels/slide54.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14/relationships/chartEx" Target="../charts/chartEx39.xml"/><Relationship Id="rId18" Type="http://schemas.openxmlformats.org/officeDocument/2006/relationships/image" Target="../media/image41.png"/><Relationship Id="rId3" Type="http://schemas.microsoft.com/office/2014/relationships/chartEx" Target="../charts/chartEx34.xml"/><Relationship Id="rId21" Type="http://schemas.microsoft.com/office/2014/relationships/chartEx" Target="../charts/chartEx43.xml"/><Relationship Id="rId7" Type="http://schemas.microsoft.com/office/2014/relationships/chartEx" Target="../charts/chartEx36.xml"/><Relationship Id="rId12" Type="http://schemas.openxmlformats.org/officeDocument/2006/relationships/image" Target="../media/image38.png"/><Relationship Id="rId17" Type="http://schemas.microsoft.com/office/2014/relationships/chartEx" Target="../charts/chartEx41.xml"/><Relationship Id="rId2" Type="http://schemas.openxmlformats.org/officeDocument/2006/relationships/notesSlide" Target="../notesSlides/notesSlide53.xml"/><Relationship Id="rId16" Type="http://schemas.openxmlformats.org/officeDocument/2006/relationships/image" Target="../media/image40.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14/relationships/chartEx" Target="../charts/chartEx38.xml"/><Relationship Id="rId5" Type="http://schemas.microsoft.com/office/2014/relationships/chartEx" Target="../charts/chartEx35.xml"/><Relationship Id="rId15" Type="http://schemas.microsoft.com/office/2014/relationships/chartEx" Target="../charts/chartEx40.xml"/><Relationship Id="rId10" Type="http://schemas.openxmlformats.org/officeDocument/2006/relationships/image" Target="../media/image37.png"/><Relationship Id="rId19" Type="http://schemas.microsoft.com/office/2014/relationships/chartEx" Target="../charts/chartEx42.xml"/><Relationship Id="rId4" Type="http://schemas.openxmlformats.org/officeDocument/2006/relationships/image" Target="../media/image33.png"/><Relationship Id="rId9" Type="http://schemas.microsoft.com/office/2014/relationships/chartEx" Target="../charts/chartEx37.xml"/><Relationship Id="rId14" Type="http://schemas.openxmlformats.org/officeDocument/2006/relationships/image" Target="../media/image39.png"/><Relationship Id="rId22"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14/relationships/chartEx" Target="../charts/chartEx44.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6.xml.rels><?xml version="1.0" encoding="UTF-8" standalone="yes"?>
<Relationships xmlns="http://schemas.openxmlformats.org/package/2006/relationships"><Relationship Id="rId3" Type="http://schemas.microsoft.com/office/2014/relationships/chartEx" Target="../charts/chartEx45.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mailto:mseo3@kr.kpmg.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3">
            <a:extLst>
              <a:ext uri="{FF2B5EF4-FFF2-40B4-BE49-F238E27FC236}">
                <a16:creationId xmlns:a16="http://schemas.microsoft.com/office/drawing/2014/main" id="{8C8AA567-85BC-4E57-81E8-02405D18204A}"/>
              </a:ext>
            </a:extLst>
          </p:cNvPr>
          <p:cNvSpPr txBox="1">
            <a:spLocks/>
          </p:cNvSpPr>
          <p:nvPr/>
        </p:nvSpPr>
        <p:spPr>
          <a:xfrm>
            <a:off x="406167" y="1402285"/>
            <a:ext cx="8486346" cy="3480075"/>
          </a:xfrm>
          <a:prstGeom prst="rect">
            <a:avLst/>
          </a:prstGeom>
        </p:spPr>
        <p:txBody>
          <a:bodyPr vert="horz" lIns="0" tIns="0" rIns="0" bIns="0" rtlCol="0" anchor="t" anchorCtr="0">
            <a:noAutofit/>
          </a:bodyPr>
          <a:lstStyle>
            <a:lvl1pPr marL="0" indent="0" algn="l" defTabSz="914400" rtl="0" eaLnBrk="1" latinLnBrk="1" hangingPunct="1">
              <a:lnSpc>
                <a:spcPct val="70000"/>
              </a:lnSpc>
              <a:spcBef>
                <a:spcPts val="0"/>
              </a:spcBef>
              <a:spcAft>
                <a:spcPts val="0"/>
              </a:spcAft>
              <a:buFontTx/>
              <a:buNone/>
              <a:defRPr lang="fr-FR" sz="6531" b="0" kern="1200" dirty="0" smtClean="0">
                <a:solidFill>
                  <a:schemeClr val="bg1"/>
                </a:solidFill>
                <a:latin typeface="KPMG Extralight" panose="020B0303030202040204" pitchFamily="34" charset="0"/>
                <a:ea typeface="맑은 고딕" panose="020B0503020000020004" pitchFamily="50" charset="-127"/>
                <a:cs typeface="KPMG Extralight" panose="020B0303030202040204" pitchFamily="34" charset="0"/>
              </a:defRPr>
            </a:lvl1pPr>
            <a:lvl2pPr marL="0" indent="0" algn="l" defTabSz="914400" rtl="0" eaLnBrk="1" latinLnBrk="1" hangingPunct="1">
              <a:lnSpc>
                <a:spcPct val="100000"/>
              </a:lnSpc>
              <a:spcBef>
                <a:spcPts val="1089"/>
              </a:spcBef>
              <a:spcAft>
                <a:spcPts val="0"/>
              </a:spcAft>
              <a:buFontTx/>
              <a:buNone/>
              <a:defRPr lang="fr-FR" sz="1089" b="1"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2pPr>
            <a:lvl3pPr marL="0" indent="0" algn="l" defTabSz="914400" rtl="0" eaLnBrk="1" latinLnBrk="1" hangingPunct="1">
              <a:lnSpc>
                <a:spcPct val="100000"/>
              </a:lnSpc>
              <a:spcBef>
                <a:spcPts val="0"/>
              </a:spcBef>
              <a:spcAft>
                <a:spcPts val="0"/>
              </a:spcAft>
              <a:buClr>
                <a:schemeClr val="tx2"/>
              </a:buClr>
              <a:buFont typeface="Arial" panose="020B0604020202020204" pitchFamily="34" charset="0"/>
              <a:buNone/>
              <a:defRPr lang="fr-FR" sz="1089" b="0" i="0"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3pPr>
            <a:lvl4pPr marL="360000" indent="-144000" algn="l" defTabSz="914400" rtl="0" eaLnBrk="1" latinLnBrk="1" hangingPunct="1">
              <a:lnSpc>
                <a:spcPct val="100000"/>
              </a:lnSpc>
              <a:spcBef>
                <a:spcPts val="13608"/>
              </a:spcBef>
              <a:spcAft>
                <a:spcPts val="0"/>
              </a:spcAft>
              <a:buClr>
                <a:schemeClr val="tx2"/>
              </a:buClr>
              <a:buFont typeface="Arial" panose="020B0604020202020204" pitchFamily="34" charset="0"/>
              <a:buChar char="-"/>
              <a:defRPr lang="fr-FR" sz="971" b="0" i="0" kern="1200" dirty="0" smtClean="0">
                <a:solidFill>
                  <a:srgbClr val="00338D"/>
                </a:solidFill>
                <a:latin typeface="Univers for KPMG Light"/>
                <a:ea typeface="맑은 고딕" panose="020B0503020000020004" pitchFamily="50" charset="-127"/>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lang="fr-FR" sz="971" b="0" i="0" kern="1200" baseline="0" dirty="0">
                <a:solidFill>
                  <a:srgbClr val="FFFFFF"/>
                </a:solidFill>
                <a:latin typeface="Univers for KPMG Light"/>
                <a:ea typeface="맑은 고딕" panose="020B0503020000020004" pitchFamily="50" charset="-127"/>
                <a:cs typeface="Univers for KPMG Light"/>
              </a:defRPr>
            </a:lvl5pPr>
            <a:lvl6pPr marL="72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6pPr>
            <a:lvl7pPr marL="93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7pPr>
            <a:lvl8pPr marL="108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10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55000"/>
              </a:lnSpc>
            </a:pPr>
            <a:endParaRPr lang="en-US" altLang="ko-KR" sz="9600" dirty="0"/>
          </a:p>
          <a:p>
            <a:pPr>
              <a:lnSpc>
                <a:spcPct val="55000"/>
              </a:lnSpc>
            </a:pPr>
            <a:r>
              <a:rPr lang="en-US" altLang="ko-KR" sz="9600" dirty="0"/>
              <a:t>Project M</a:t>
            </a:r>
            <a:r>
              <a:rPr lang="en-US" altLang="ko-KR" sz="12000" dirty="0"/>
              <a:t> </a:t>
            </a:r>
          </a:p>
          <a:p>
            <a:pPr>
              <a:lnSpc>
                <a:spcPct val="55000"/>
              </a:lnSpc>
            </a:pPr>
            <a:endParaRPr lang="en-US" sz="5000" dirty="0"/>
          </a:p>
          <a:p>
            <a:pPr>
              <a:lnSpc>
                <a:spcPct val="55000"/>
              </a:lnSpc>
            </a:pPr>
            <a:r>
              <a:rPr lang="en-US" sz="5400" dirty="0"/>
              <a:t>Financial Due Diligence </a:t>
            </a:r>
          </a:p>
          <a:p>
            <a:pPr>
              <a:lnSpc>
                <a:spcPct val="55000"/>
              </a:lnSpc>
            </a:pPr>
            <a:endParaRPr lang="en-US" sz="5400" dirty="0"/>
          </a:p>
          <a:p>
            <a:pPr>
              <a:lnSpc>
                <a:spcPct val="55000"/>
              </a:lnSpc>
            </a:pPr>
            <a:r>
              <a:rPr lang="en-US" sz="5400" dirty="0"/>
              <a:t>[Final]</a:t>
            </a:r>
          </a:p>
        </p:txBody>
      </p:sp>
      <p:sp>
        <p:nvSpPr>
          <p:cNvPr id="8" name="Espace réservé du texte 13">
            <a:extLst>
              <a:ext uri="{FF2B5EF4-FFF2-40B4-BE49-F238E27FC236}">
                <a16:creationId xmlns:a16="http://schemas.microsoft.com/office/drawing/2014/main" id="{8EF62634-2465-49EC-98C2-39B26C70259B}"/>
              </a:ext>
            </a:extLst>
          </p:cNvPr>
          <p:cNvSpPr txBox="1">
            <a:spLocks/>
          </p:cNvSpPr>
          <p:nvPr/>
        </p:nvSpPr>
        <p:spPr>
          <a:xfrm>
            <a:off x="347444" y="5260250"/>
            <a:ext cx="8486346" cy="390930"/>
          </a:xfrm>
          <a:prstGeom prst="rect">
            <a:avLst/>
          </a:prstGeom>
        </p:spPr>
        <p:txBody>
          <a:bodyPr vert="horz" lIns="91440" tIns="45720" rIns="91440" bIns="45720" rtlCol="0" anchor="t">
            <a:noAutofit/>
          </a:bodyPr>
          <a:lstStyle>
            <a:lvl1pPr marL="0" indent="0" eaLnBrk="1" hangingPunct="1">
              <a:lnSpc>
                <a:spcPct val="70000"/>
              </a:lnSpc>
              <a:spcAft>
                <a:spcPts val="0"/>
              </a:spcAft>
              <a:buNone/>
              <a:defRPr lang="fr-FR" sz="6531" b="0" i="0" dirty="0" smtClean="0">
                <a:solidFill>
                  <a:schemeClr val="bg1"/>
                </a:solidFill>
                <a:latin typeface="KPMG Extralight" panose="020B0303030202040204" pitchFamily="34" charset="0"/>
                <a:cs typeface="KPMG Extralight" panose="020B0303030202040204" pitchFamily="34" charset="0"/>
              </a:defRPr>
            </a:lvl1pPr>
            <a:lvl2pPr marL="0" indent="0" algn="l" eaLnBrk="1" hangingPunct="1">
              <a:spcBef>
                <a:spcPts val="1089"/>
              </a:spcBef>
              <a:spcAft>
                <a:spcPts val="0"/>
              </a:spcAft>
              <a:buFontTx/>
              <a:buNone/>
              <a:defRPr lang="fr-FR" sz="1089" b="1" i="0" dirty="0" smtClean="0">
                <a:solidFill>
                  <a:schemeClr val="bg1"/>
                </a:solidFill>
                <a:latin typeface="Arial" panose="020B0604020202020204" pitchFamily="34" charset="0"/>
                <a:cs typeface="Arial" panose="020B0604020202020204" pitchFamily="34" charset="0"/>
              </a:defRPr>
            </a:lvl2pPr>
            <a:lvl3pPr marL="0" indent="0" algn="l" eaLnBrk="1" hangingPunct="1">
              <a:spcAft>
                <a:spcPts val="0"/>
              </a:spcAft>
              <a:buClrTx/>
              <a:buFont typeface="Univers for KPMG Light" panose="020B0403020202020204" pitchFamily="34" charset="0"/>
              <a:buNone/>
              <a:defRPr lang="fr-FR" sz="1089" b="0" i="0" dirty="0" smtClean="0">
                <a:solidFill>
                  <a:schemeClr val="bg1"/>
                </a:solidFill>
                <a:latin typeface="Arial" panose="020B0604020202020204" pitchFamily="34" charset="0"/>
                <a:cs typeface="Arial" panose="020B0604020202020204" pitchFamily="34" charset="0"/>
              </a:defRPr>
            </a:lvl3pPr>
            <a:lvl4pPr marL="571500" indent="-248400" algn="l" eaLnBrk="1" hangingPunct="1">
              <a:spcBef>
                <a:spcPts val="13608"/>
              </a:spcBef>
              <a:spcAft>
                <a:spcPts val="0"/>
              </a:spcAft>
              <a:buFont typeface="Univers for KPMG Light" panose="020B0403020202020204" pitchFamily="34" charset="0"/>
              <a:buChar char="-"/>
              <a:defRPr lang="fr-FR" sz="971" b="0" i="0" baseline="0" dirty="0" smtClean="0">
                <a:solidFill>
                  <a:srgbClr val="00338D"/>
                </a:solidFill>
                <a:latin typeface="Univers for KPMG Light"/>
                <a:cs typeface="Univers for KPMG Light"/>
              </a:defRPr>
            </a:lvl4pPr>
            <a:lvl5pPr marL="896938" indent="-309600" algn="l" eaLnBrk="1" hangingPunct="1">
              <a:spcAft>
                <a:spcPts val="600"/>
              </a:spcAft>
              <a:buFont typeface="Univers for KPMG Light" panose="020B0403020202020204" pitchFamily="34" charset="0"/>
              <a:buChar char="—"/>
              <a:defRPr lang="fr-FR" sz="971" b="0" i="0" dirty="0">
                <a:solidFill>
                  <a:srgbClr val="FFFFFF"/>
                </a:solidFill>
                <a:latin typeface="Univers for KPMG Light"/>
                <a:cs typeface="Univers for KPMG Light"/>
              </a:defRPr>
            </a:lvl5pPr>
            <a:lvl6pPr marL="1166813" indent="-247650" algn="l" ea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defTabSz="914395">
              <a:lnSpc>
                <a:spcPct val="55000"/>
              </a:lnSpc>
            </a:pPr>
            <a:r>
              <a:rPr lang="en-US" altLang="ko-KR" sz="2000" kern="0" dirty="0">
                <a:ea typeface="맑은 고딕" panose="020B0503020000020004" pitchFamily="50" charset="-127"/>
              </a:rPr>
              <a:t>February, 2022</a:t>
            </a:r>
          </a:p>
        </p:txBody>
      </p:sp>
    </p:spTree>
    <p:extLst>
      <p:ext uri="{BB962C8B-B14F-4D97-AF65-F5344CB8AC3E}">
        <p14:creationId xmlns:p14="http://schemas.microsoft.com/office/powerpoint/2010/main" val="90314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7">
            <a:extLst>
              <a:ext uri="{FF2B5EF4-FFF2-40B4-BE49-F238E27FC236}">
                <a16:creationId xmlns:a16="http://schemas.microsoft.com/office/drawing/2014/main" id="{E682473A-11B7-42A3-9F32-AE545A7D80FA}"/>
              </a:ext>
            </a:extLst>
          </p:cNvPr>
          <p:cNvGraphicFramePr>
            <a:graphicFrameLocks noGrp="1"/>
          </p:cNvGraphicFramePr>
          <p:nvPr>
            <p:extLst>
              <p:ext uri="{D42A27DB-BD31-4B8C-83A1-F6EECF244321}">
                <p14:modId xmlns:p14="http://schemas.microsoft.com/office/powerpoint/2010/main" val="924882110"/>
              </p:ext>
            </p:extLst>
          </p:nvPr>
        </p:nvGraphicFramePr>
        <p:xfrm>
          <a:off x="4731391" y="2075167"/>
          <a:ext cx="4584059" cy="2707665"/>
        </p:xfrm>
        <a:graphic>
          <a:graphicData uri="http://schemas.openxmlformats.org/drawingml/2006/table">
            <a:tbl>
              <a:tblPr firstRow="1" bandRow="1">
                <a:tableStyleId>{5C22544A-7EE6-4342-B048-85BDC9FD1C3A}</a:tableStyleId>
              </a:tblPr>
              <a:tblGrid>
                <a:gridCol w="511830">
                  <a:extLst>
                    <a:ext uri="{9D8B030D-6E8A-4147-A177-3AD203B41FA5}">
                      <a16:colId xmlns:a16="http://schemas.microsoft.com/office/drawing/2014/main" val="20000"/>
                    </a:ext>
                  </a:extLst>
                </a:gridCol>
                <a:gridCol w="3623034">
                  <a:extLst>
                    <a:ext uri="{9D8B030D-6E8A-4147-A177-3AD203B41FA5}">
                      <a16:colId xmlns:a16="http://schemas.microsoft.com/office/drawing/2014/main" val="20001"/>
                    </a:ext>
                  </a:extLst>
                </a:gridCol>
                <a:gridCol w="449195">
                  <a:extLst>
                    <a:ext uri="{9D8B030D-6E8A-4147-A177-3AD203B41FA5}">
                      <a16:colId xmlns:a16="http://schemas.microsoft.com/office/drawing/2014/main" val="20002"/>
                    </a:ext>
                  </a:extLst>
                </a:gridCol>
              </a:tblGrid>
              <a:tr h="541533">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GB" altLang="ko-KR" sz="2200" b="0" kern="1200" dirty="0">
                          <a:solidFill>
                            <a:srgbClr val="90DAFF"/>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altLang="ko-KR"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1533">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GB" altLang="ko-KR" sz="2200" b="0" kern="1200" dirty="0">
                          <a:solidFill>
                            <a:srgbClr val="5D287A"/>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j-ea"/>
                          <a:cs typeface="Arial" panose="020B0604020202020204" pitchFamily="34" charset="0"/>
                        </a:rPr>
                        <a:t>Executive Summary</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tx1"/>
                          </a:solidFill>
                          <a:latin typeface="Arial" panose="020B0604020202020204" pitchFamily="34" charset="0"/>
                          <a:ea typeface="+mj-ea"/>
                          <a:cs typeface="Arial" panose="020B0604020202020204" pitchFamily="34" charset="0"/>
                        </a:rPr>
                        <a:t>10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4156442"/>
                  </a:ext>
                </a:extLst>
              </a:tr>
              <a:tr h="541533">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GB" altLang="ko-KR" sz="2200" b="0" kern="1200" dirty="0">
                          <a:solidFill>
                            <a:srgbClr val="90DAFF"/>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j-ea"/>
                          <a:cs typeface="Arial" panose="020B0604020202020204" pitchFamily="34" charset="0"/>
                        </a:rPr>
                        <a:t>50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153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GB" sz="2200" b="0" kern="1200" dirty="0">
                        <a:solidFill>
                          <a:srgbClr val="90DAFF"/>
                        </a:solidFill>
                        <a:latin typeface="Arial" panose="020B0604020202020204" pitchFamily="34" charset="0"/>
                        <a:ea typeface="+mj-ea"/>
                        <a:cs typeface="Arial" panose="020B0604020202020204" pitchFamily="34" charset="0"/>
                      </a:endParaRP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endParaRPr lang="en-US" sz="1100" b="0" kern="1200" dirty="0">
                        <a:solidFill>
                          <a:schemeClr val="bg1">
                            <a:lumMod val="65000"/>
                          </a:schemeClr>
                        </a:solidFill>
                        <a:latin typeface="Arial" panose="020B0604020202020204" pitchFamily="34" charset="0"/>
                        <a:ea typeface="+mn-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lang="en-GB" sz="1100" b="0" kern="1200" dirty="0">
                        <a:solidFill>
                          <a:schemeClr val="bg1">
                            <a:lumMod val="65000"/>
                          </a:schemeClr>
                        </a:solidFill>
                        <a:latin typeface="Arial" panose="020B0604020202020204" pitchFamily="34" charset="0"/>
                        <a:ea typeface="+mn-ea"/>
                        <a:cs typeface="Arial" panose="020B0604020202020204" pitchFamily="34" charset="0"/>
                      </a:endParaRP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3217628"/>
                  </a:ext>
                </a:extLst>
              </a:tr>
              <a:tr h="541533">
                <a:tc>
                  <a:txBody>
                    <a:bodyPr/>
                    <a:lstStyle/>
                    <a:p>
                      <a:pPr marL="0" marR="0" indent="0" algn="r" defTabSz="914400" eaLnBrk="1" fontAlgn="auto" latinLnBrk="0" hangingPunct="1">
                        <a:lnSpc>
                          <a:spcPct val="100000"/>
                        </a:lnSpc>
                        <a:spcBef>
                          <a:spcPts val="0"/>
                        </a:spcBef>
                        <a:spcAft>
                          <a:spcPts val="0"/>
                        </a:spcAft>
                        <a:buClrTx/>
                        <a:buSzTx/>
                        <a:buFontTx/>
                        <a:buNone/>
                        <a:tabLst/>
                        <a:defRPr/>
                      </a:pPr>
                      <a:endPar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endParaRP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lang="en-GB" altLang="ko-KR" sz="1100" b="0" kern="1200" dirty="0">
                        <a:solidFill>
                          <a:srgbClr val="A6A6A6"/>
                        </a:solidFill>
                        <a:latin typeface="Arial" panose="020B0604020202020204" pitchFamily="34" charset="0"/>
                        <a:ea typeface="+mj-ea"/>
                        <a:cs typeface="Arial" panose="020B0604020202020204" pitchFamily="34" charset="0"/>
                      </a:endParaRP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1336212"/>
                  </a:ext>
                </a:extLst>
              </a:tr>
            </a:tbl>
          </a:graphicData>
        </a:graphic>
      </p:graphicFrame>
    </p:spTree>
    <p:extLst>
      <p:ext uri="{BB962C8B-B14F-4D97-AF65-F5344CB8AC3E}">
        <p14:creationId xmlns:p14="http://schemas.microsoft.com/office/powerpoint/2010/main" val="181652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304588635"/>
              </p:ext>
            </p:extLst>
          </p:nvPr>
        </p:nvGraphicFramePr>
        <p:xfrm>
          <a:off x="468001" y="1190356"/>
          <a:ext cx="9038334" cy="481251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549711">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Headline</a:t>
                      </a:r>
                      <a:endParaRPr kumimoji="0" lang="en-US" altLang="ko-KR" sz="1000" b="0" i="1"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Arial" panose="020B0604020202020204" pitchFamily="34" charset="0"/>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대표이사 및 특수관계자의 지분이 전체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(100.0%)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차지하는 개인기업으로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친인척 위주의 경영을 해 오고 있으나 주요 경영진인 특수관계자들에 대한 비 정상적인 거래는 없었던 것으로 파악됨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Arial" panose="020B0604020202020204" pitchFamily="34" charset="0"/>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또한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세무조사를 통해 과거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Tax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연구개발비 비용 적정성 등</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대해서 정리가 된 상태로 파악됨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Arial" panose="020B0604020202020204" pitchFamily="34" charset="0"/>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다만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2013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설립 이후 개발 및 </a:t>
                      </a:r>
                      <a:r>
                        <a:rPr lang="ko-KR" altLang="en-US" sz="900" b="0" u="none" baseline="0" dirty="0">
                          <a:solidFill>
                            <a:srgbClr val="000000"/>
                          </a:solidFill>
                          <a:ea typeface="나눔고딕" panose="020D0604000000000000" pitchFamily="50" charset="-127"/>
                        </a:rPr>
                        <a:t>영업에 치중된 경영 정책으로 인하여 회계 및 재무적 관점에서의 내부 관리 기능에 일부 취약점이 존재하는 것으로 판단되고 이에 따라 인수 후 부분적인 개선이 필요할 것으로 보임</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Arial" panose="020B0604020202020204" pitchFamily="34" charset="0"/>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실사 결과</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업종 특성에 따른 고유 위험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유상사급에 따른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true sales,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반품으로 인한 수익인식 지연 등</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은 비교적 낮은 수준인 것으로 판단됨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171450" marR="0" lvl="0" indent="-171450" algn="l" defTabSz="914400" rtl="0" eaLnBrk="1" fontAlgn="auto" latinLnBrk="0" hangingPunct="1">
                        <a:lnSpc>
                          <a:spcPts val="1200"/>
                        </a:lnSpc>
                        <a:spcBef>
                          <a:spcPts val="600"/>
                        </a:spcBef>
                        <a:spcAft>
                          <a:spcPts val="0"/>
                        </a:spcAft>
                        <a:buClr>
                          <a:srgbClr val="00338D"/>
                        </a:buClr>
                        <a:buSzTx/>
                        <a:buFont typeface="Arial" panose="020B0604020202020204" pitchFamily="34" charset="0"/>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일반기업회계기준에 따라 재무제표를 작성하고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’17</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외부감사를 받고 있어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감사 지적사항으로 발견된 항목들에 대한 정책 설정 및 향후의 적용이 필요함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None/>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100"/>
                        </a:spcBef>
                        <a:spcAft>
                          <a:spcPts val="0"/>
                        </a:spcAft>
                        <a:buClr>
                          <a:srgbClr val="00338D"/>
                        </a:buClr>
                        <a:buSzTx/>
                        <a:buFont typeface="Arial" panose="020B0604020202020204" pitchFamily="34" charset="0"/>
                        <a:buChar char="•"/>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1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6" name="제목 2">
            <a:extLst>
              <a:ext uri="{FF2B5EF4-FFF2-40B4-BE49-F238E27FC236}">
                <a16:creationId xmlns:a16="http://schemas.microsoft.com/office/drawing/2014/main" id="{0B9DC3ED-34DA-45D5-81CE-26C67CCB1787}"/>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endParaRPr lang="en-US" altLang="ko-KR" sz="1800" b="1" dirty="0">
              <a:ea typeface="맑은 고딕" panose="020B0503020000020004" pitchFamily="50" charset="-127"/>
            </a:endParaRPr>
          </a:p>
        </p:txBody>
      </p:sp>
      <p:sp>
        <p:nvSpPr>
          <p:cNvPr id="8" name="제목 2">
            <a:extLst>
              <a:ext uri="{FF2B5EF4-FFF2-40B4-BE49-F238E27FC236}">
                <a16:creationId xmlns:a16="http://schemas.microsoft.com/office/drawing/2014/main" id="{E5F8A759-DC9E-4EB5-BBCB-22D5D0AE22FA}"/>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a:defRPr/>
            </a:pPr>
            <a:r>
              <a:rPr lang="en-US" altLang="ko-KR" sz="4400" b="1" dirty="0">
                <a:solidFill>
                  <a:srgbClr val="00338D"/>
                </a:solidFill>
                <a:latin typeface="KPMG Extralight" panose="020B0303030202040204" pitchFamily="34" charset="0"/>
              </a:rPr>
              <a:t>Quality of Accounting (1/2)</a:t>
            </a:r>
          </a:p>
        </p:txBody>
      </p:sp>
      <p:graphicFrame>
        <p:nvGraphicFramePr>
          <p:cNvPr id="9" name="표 8">
            <a:extLst>
              <a:ext uri="{FF2B5EF4-FFF2-40B4-BE49-F238E27FC236}">
                <a16:creationId xmlns:a16="http://schemas.microsoft.com/office/drawing/2014/main" id="{771166A2-391A-4DF2-BEC9-964CCB34FDD4}"/>
              </a:ext>
            </a:extLst>
          </p:cNvPr>
          <p:cNvGraphicFramePr>
            <a:graphicFrameLocks noGrp="1"/>
          </p:cNvGraphicFramePr>
          <p:nvPr>
            <p:extLst>
              <p:ext uri="{D42A27DB-BD31-4B8C-83A1-F6EECF244321}">
                <p14:modId xmlns:p14="http://schemas.microsoft.com/office/powerpoint/2010/main" val="3871998"/>
              </p:ext>
            </p:extLst>
          </p:nvPr>
        </p:nvGraphicFramePr>
        <p:xfrm>
          <a:off x="2146535" y="3110723"/>
          <a:ext cx="7130632" cy="2711622"/>
        </p:xfrm>
        <a:graphic>
          <a:graphicData uri="http://schemas.openxmlformats.org/drawingml/2006/table">
            <a:tbl>
              <a:tblPr/>
              <a:tblGrid>
                <a:gridCol w="1569544">
                  <a:extLst>
                    <a:ext uri="{9D8B030D-6E8A-4147-A177-3AD203B41FA5}">
                      <a16:colId xmlns:a16="http://schemas.microsoft.com/office/drawing/2014/main" val="2104079626"/>
                    </a:ext>
                  </a:extLst>
                </a:gridCol>
                <a:gridCol w="5561088">
                  <a:extLst>
                    <a:ext uri="{9D8B030D-6E8A-4147-A177-3AD203B41FA5}">
                      <a16:colId xmlns:a16="http://schemas.microsoft.com/office/drawing/2014/main" val="1991720269"/>
                    </a:ext>
                  </a:extLst>
                </a:gridCol>
              </a:tblGrid>
              <a:tr h="191622">
                <a:tc>
                  <a:txBody>
                    <a:bodyPr/>
                    <a:lstStyle/>
                    <a:p>
                      <a:pPr algn="ctr" rtl="0" fontAlgn="ctr" latinLnBrk="0"/>
                      <a:r>
                        <a:rPr lang="en-US" sz="900" b="1" i="0" u="none" strike="noStrike" dirty="0">
                          <a:solidFill>
                            <a:srgbClr val="FFFFFF"/>
                          </a:solidFill>
                          <a:effectLst/>
                          <a:latin typeface="Arial" panose="020B0604020202020204" pitchFamily="34" charset="0"/>
                          <a:ea typeface="+mj-ea"/>
                          <a:cs typeface="Arial" panose="020B0604020202020204" pitchFamily="34" charset="0"/>
                        </a:rPr>
                        <a:t>Issue</a:t>
                      </a:r>
                    </a:p>
                  </a:txBody>
                  <a:tcPr marL="36000" marR="36000" marT="0" marB="0" anchor="ctr">
                    <a:lnL w="6350" cap="flat" cmpd="sng" algn="ctr">
                      <a:solidFill>
                        <a:srgbClr val="00338D"/>
                      </a:solidFill>
                      <a:prstDash val="solid"/>
                      <a:round/>
                      <a:headEnd type="none" w="med" len="med"/>
                      <a:tailEnd type="none" w="med" len="med"/>
                    </a:lnL>
                    <a:lnR w="1270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latinLnBrk="0"/>
                      <a:r>
                        <a:rPr lang="en-US" sz="900" b="1" i="0" u="none" strike="noStrike" dirty="0">
                          <a:solidFill>
                            <a:srgbClr val="FFFFFF"/>
                          </a:solidFill>
                          <a:effectLst/>
                          <a:latin typeface="Arial" panose="020B0604020202020204" pitchFamily="34" charset="0"/>
                          <a:ea typeface="+mj-ea"/>
                          <a:cs typeface="Arial" panose="020B0604020202020204" pitchFamily="34" charset="0"/>
                        </a:rPr>
                        <a:t>Description</a:t>
                      </a:r>
                    </a:p>
                  </a:txBody>
                  <a:tcPr marL="36000" marR="36000" marT="0" marB="0" anchor="ctr">
                    <a:lnL w="1270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716321954"/>
                  </a:ext>
                </a:extLst>
              </a:tr>
              <a:tr h="360000">
                <a:tc>
                  <a:txBody>
                    <a:bodyPr/>
                    <a:lstStyle/>
                    <a:p>
                      <a:pPr algn="l" rtl="0" fontAlgn="ctr" latinLnBrk="0"/>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하자보수충당부채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3663" marR="0" lvl="0" indent="-93663"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회사는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년부터 하자보수충당부채를 설정하고 있으나 금액 산정 기준과 논리가 명확하지 않아 구체적인 정책 설정이 필요함</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80989062"/>
                  </a:ext>
                </a:extLst>
              </a:tr>
              <a:tr h="360000">
                <a:tc>
                  <a:txBody>
                    <a:bodyPr/>
                    <a:lstStyle/>
                    <a:p>
                      <a:pPr algn="l" rtl="0" fontAlgn="ctr" latinLnBrk="0"/>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재고자산 평가충당금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3663" marR="0" lvl="0" indent="-93663"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재고자산에 대하여 별도의 평가 정책 및 평가충당금이 존재하지 아니함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결산 기말 현장실사 등을 통하여 재고자산의 실재성 및 장기체화 여부를 확인할 필요성이 있음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65136797"/>
                  </a:ext>
                </a:extLst>
              </a:tr>
              <a:tr h="360000">
                <a:tc>
                  <a:txBody>
                    <a:bodyPr/>
                    <a:lstStyle/>
                    <a:p>
                      <a:pPr algn="l" rtl="0" fontAlgn="ctr" latinLnBrk="0"/>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감가상각비 과소계상</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3663" marR="0" lvl="0" indent="-93663"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 감가상각비를 인식해야 할 금액의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50%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수준으로 인식하였으며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미계상분에</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대해서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추가로 인식하였음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64268299"/>
                  </a:ext>
                </a:extLst>
              </a:tr>
              <a:tr h="540000">
                <a:tc>
                  <a:txBody>
                    <a:bodyPr/>
                    <a:lstStyle/>
                    <a:p>
                      <a:pPr algn="l" rtl="0" fontAlgn="ctr" latinLnBrk="0"/>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매출 총액</a:t>
                      </a: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900" b="0" i="0" u="none" strike="noStrike" dirty="0" err="1">
                          <a:solidFill>
                            <a:srgbClr val="000000"/>
                          </a:solidFill>
                          <a:effectLst/>
                          <a:latin typeface="Arial" panose="020B0604020202020204" pitchFamily="34" charset="0"/>
                          <a:ea typeface="+mj-ea"/>
                          <a:cs typeface="Arial" panose="020B0604020202020204" pitchFamily="34" charset="0"/>
                        </a:rPr>
                        <a:t>순액</a:t>
                      </a: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이슈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3663" marR="0" lvl="0" indent="-93663"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회사는 반제품을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맑은 고딕"/>
                          <a:cs typeface="Arial" panose="020B0604020202020204" pitchFamily="34" charset="0"/>
                        </a:rPr>
                        <a:t>사급하는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경우에는 순액으로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그 외의 경우에는 총액으로 매출액을 인식하고 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다만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맑은 고딕"/>
                          <a:cs typeface="Arial" panose="020B0604020202020204" pitchFamily="34" charset="0"/>
                        </a:rPr>
                        <a:t>사급이</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아니더라도 매입한 원재료를 특정 거래처에만 판매할 수 있는 상황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등 총액</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순액</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판단 여부가 모호한 경우가 존재할 수 있어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 인식 기준에 대한 명확한 기준 정립이 필요함</a:t>
                      </a:r>
                      <a:endPar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783652066"/>
                  </a:ext>
                </a:extLst>
              </a:tr>
              <a:tr h="360000">
                <a:tc>
                  <a:txBody>
                    <a:bodyPr/>
                    <a:lstStyle/>
                    <a:p>
                      <a:pPr algn="l" rtl="0" fontAlgn="ctr" latinLnBrk="0"/>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손상인식 절차 </a:t>
                      </a: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 </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3663" marR="0" lvl="0" indent="-93663"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유형자산 관련 손상인식 절차가 별도로 존재하지 않은 것으로 파악됨에 따라 향후 관련된 통제 절차 확립 및 평가가 필요</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46268512"/>
                  </a:ext>
                </a:extLst>
              </a:tr>
              <a:tr h="540000">
                <a:tc>
                  <a:txBody>
                    <a:bodyPr/>
                    <a:lstStyle/>
                    <a:p>
                      <a:pPr algn="l" rtl="0" fontAlgn="ctr" latinLnBrk="0"/>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재고자산 과대계상 이슈</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marL="93663" marR="0" lvl="0" indent="-93663"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제품의 경우 기말재고 수량에 내부적으로 산정한 개당 원가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매가의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93~88%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곱하여 기말재고로 인식하고 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내부적으로 산정한 원가는 실제 원가 대비 과대 계상되어 있어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향후 정확한 매출원가 산출을 위하여 실질에 가까운 제품 제조 원가를 산정할 필요성이 있음</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126490103"/>
                  </a:ext>
                </a:extLst>
              </a:tr>
            </a:tbl>
          </a:graphicData>
        </a:graphic>
      </p:graphicFrame>
    </p:spTree>
    <p:extLst>
      <p:ext uri="{BB962C8B-B14F-4D97-AF65-F5344CB8AC3E}">
        <p14:creationId xmlns:p14="http://schemas.microsoft.com/office/powerpoint/2010/main" val="1908356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543433561"/>
              </p:ext>
            </p:extLst>
          </p:nvPr>
        </p:nvGraphicFramePr>
        <p:xfrm>
          <a:off x="468001" y="1191601"/>
          <a:ext cx="9038334" cy="3941747"/>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5888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1096466">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Accounting Procedure</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회계팀 인원은 총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인으로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관리직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인에 의해 전표 기입 및 결산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자금 집행 업무가 이루어지고 있어 업무 분장의 취약점이 존재하며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원천징수 및 부가세 신고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법인세 신고는 외부 회계사무소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계약관계는 별도로 존재하지 않으며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회사차원에서 대금지급은 없음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의해 이루어지고 있음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’17</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초도감사를</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시작으로 현재까지 이산 회계법인으로부터 외부 회계감사를 받고 있음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결산은 반기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가결산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연결산으로 구분되며 반기 가결산은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D+20~30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연결산은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D+60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일의 기간이 소요됨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결산프로그램은 더존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Smart-A</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사용하고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시스템상 매출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Data</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대한 관리가 미비함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6261">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Management Reporting</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월별로 거래처별 매출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원재료 매입액 등에 대한 간략한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통해 경영진 보고가 이루어지고 있으나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Detail</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한 관리손익에 대한 집계 및 보고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Template</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존재하지 않으며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KPI</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대한 정립이 미비함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현재의 보고 절차</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내용</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주기 및 수준을 고려했을 때 아래와 같은 관리 손익 차원의 한계점이 존재함</a:t>
                      </a: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발주형태별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제품별 수익성 관리를 위한 마스터 파일이 존재하지 않음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수주내역에 대하여 월간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연간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정리하지 않으며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수주잔고 현황에 대해서도 관리가 이루어지지 않고 있음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관리손익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관리가 이루어지지 않아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고객별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Detail</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한 수익성 분석이 어려움</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제조 및 관리 인원의 정확한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R&amp;R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구분이 필요하며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각각의 투입에 맞는 비용 귀속이 필요</a:t>
                      </a: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노무비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제조간접원가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판매관리비 등 원가 항목 별 동인 관리가 미비함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현재 회사의 핵심 기술력은 대표이사에 귀속되어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생산 기술력은 대표이사 및 일부 임직원에 귀속되어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대표이사는 회사가 사용하고 있는 코팅기계를 직접 설계하였으며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해당 기계 및 운영 노하우가 코팅의 품질을 결정하는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Key factor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 것으로 파악됨</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7188" marR="0" lvl="0" indent="-174625"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또한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대표이사가 직접 코팅에 사용되는 도료 등에 대해서 개발 아이디어를 원재료 공급사에게 제공하고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해당 도료의 개발 및 생산을 의뢰하고 있어 품질개선 및 신제품 개발이 가능한 것으로 보임</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3675690"/>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Accounting (2/2)</a:t>
            </a:r>
          </a:p>
        </p:txBody>
      </p:sp>
      <p:sp>
        <p:nvSpPr>
          <p:cNvPr id="7" name="제목 2">
            <a:extLst>
              <a:ext uri="{FF2B5EF4-FFF2-40B4-BE49-F238E27FC236}">
                <a16:creationId xmlns:a16="http://schemas.microsoft.com/office/drawing/2014/main" id="{7C9BF104-D5A8-4F64-9F76-70061468A2D0}"/>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Tree>
    <p:extLst>
      <p:ext uri="{BB962C8B-B14F-4D97-AF65-F5344CB8AC3E}">
        <p14:creationId xmlns:p14="http://schemas.microsoft.com/office/powerpoint/2010/main" val="3753635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626922779"/>
              </p:ext>
            </p:extLst>
          </p:nvPr>
        </p:nvGraphicFramePr>
        <p:xfrm>
          <a:off x="468001" y="1191600"/>
          <a:ext cx="9038334" cy="50701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Adjusted EBITDA</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
                        <a:tabLst/>
                        <a:defRPr/>
                      </a:pPr>
                      <a:r>
                        <a:rPr lang="ko-KR" altLang="en-US" sz="900" u="sng" dirty="0">
                          <a:latin typeface="Arial" panose="020B0604020202020204" pitchFamily="34" charset="0"/>
                          <a:cs typeface="Arial" panose="020B0604020202020204" pitchFamily="34" charset="0"/>
                        </a:rPr>
                        <a:t> </a:t>
                      </a:r>
                      <a:r>
                        <a:rPr lang="en-US" altLang="ko-KR" sz="900" b="1" u="sng" dirty="0">
                          <a:latin typeface="Arial" panose="020B0604020202020204" pitchFamily="34" charset="0"/>
                          <a:cs typeface="Arial" panose="020B0604020202020204" pitchFamily="34" charset="0"/>
                        </a:rPr>
                        <a:t>Adjustments details</a:t>
                      </a:r>
                    </a:p>
                    <a:p>
                      <a:pPr marL="4138613" marR="0" lvl="0" indent="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지급수수료</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운반비 </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재분류</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10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해외 수출 판매대행을 담당하는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루카소에게</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지급하는 수수료 일부를 매출원가로 인식하였으며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원재료 운송비 일부를 판매관리비로 인식하였음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비교가능성을 위해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루카소에게</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지급되는 대행수수료는 모두 판매관리비로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원재료 운송비는 모두 매출원가로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재분류</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조정함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38613" marR="0" lvl="0" indent="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주민세 배부</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10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자진 납부해야 할 주민세 종업원분을 인지하지 못하였으며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 매년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납부했어야</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할 주민세 미납분을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 일괄적으로 납부하였음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이에 따라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연도에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납부했어야</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할 주민세를 해당 연도에 귀속시키는 조정을 수행함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38613" marR="0" lvl="0" indent="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법인세 </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납부액</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10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법인세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납부액</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일부를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세금과공과로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처리하여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해당 금액을 법인세비용으로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재분류함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38613" marR="0" lvl="0" indent="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None/>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 </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비경상적</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비용</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10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10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10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10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100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운영 과정에서 경영진의 사적 지출과 같은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비경상적인</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비용 지출은 크게 없었던 것으로 파악됨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10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다만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소송비용</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감정평가수수료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전력비 감면 컨설팅 수수료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세무조사 추징금 등 일회성 비용이 존재하여 판매관리비에서 차감 조정하였음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(1/13) </a:t>
            </a:r>
            <a:endParaRPr lang="en-US" altLang="ko-KR" sz="4400" b="1" dirty="0">
              <a:solidFill>
                <a:srgbClr val="00338D"/>
              </a:solidFill>
              <a:highlight>
                <a:srgbClr val="FFFF00"/>
              </a:highlight>
              <a:latin typeface="KPMG Extralight" panose="020B0303030202040204" pitchFamily="34" charset="0"/>
            </a:endParaRPr>
          </a:p>
        </p:txBody>
      </p:sp>
      <p:sp>
        <p:nvSpPr>
          <p:cNvPr id="26" name="제목 2">
            <a:extLst>
              <a:ext uri="{FF2B5EF4-FFF2-40B4-BE49-F238E27FC236}">
                <a16:creationId xmlns:a16="http://schemas.microsoft.com/office/drawing/2014/main" id="{F149291A-FC10-4429-85C1-449FE2C912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4" name="표 3">
            <a:extLst>
              <a:ext uri="{FF2B5EF4-FFF2-40B4-BE49-F238E27FC236}">
                <a16:creationId xmlns:a16="http://schemas.microsoft.com/office/drawing/2014/main" id="{AF144CC3-B869-49CD-9319-CFB2220DEEE9}"/>
              </a:ext>
            </a:extLst>
          </p:cNvPr>
          <p:cNvGraphicFramePr>
            <a:graphicFrameLocks noGrp="1"/>
          </p:cNvGraphicFramePr>
          <p:nvPr>
            <p:extLst>
              <p:ext uri="{D42A27DB-BD31-4B8C-83A1-F6EECF244321}">
                <p14:modId xmlns:p14="http://schemas.microsoft.com/office/powerpoint/2010/main" val="2694697815"/>
              </p:ext>
            </p:extLst>
          </p:nvPr>
        </p:nvGraphicFramePr>
        <p:xfrm>
          <a:off x="2138400" y="1515600"/>
          <a:ext cx="3875926" cy="4464000"/>
        </p:xfrm>
        <a:graphic>
          <a:graphicData uri="http://schemas.openxmlformats.org/drawingml/2006/table">
            <a:tbl>
              <a:tblPr/>
              <a:tblGrid>
                <a:gridCol w="161486">
                  <a:extLst>
                    <a:ext uri="{9D8B030D-6E8A-4147-A177-3AD203B41FA5}">
                      <a16:colId xmlns:a16="http://schemas.microsoft.com/office/drawing/2014/main" val="437368661"/>
                    </a:ext>
                  </a:extLst>
                </a:gridCol>
                <a:gridCol w="1080000">
                  <a:extLst>
                    <a:ext uri="{9D8B030D-6E8A-4147-A177-3AD203B41FA5}">
                      <a16:colId xmlns:a16="http://schemas.microsoft.com/office/drawing/2014/main" val="190584773"/>
                    </a:ext>
                  </a:extLst>
                </a:gridCol>
                <a:gridCol w="658610">
                  <a:extLst>
                    <a:ext uri="{9D8B030D-6E8A-4147-A177-3AD203B41FA5}">
                      <a16:colId xmlns:a16="http://schemas.microsoft.com/office/drawing/2014/main" val="1922667331"/>
                    </a:ext>
                  </a:extLst>
                </a:gridCol>
                <a:gridCol w="658610">
                  <a:extLst>
                    <a:ext uri="{9D8B030D-6E8A-4147-A177-3AD203B41FA5}">
                      <a16:colId xmlns:a16="http://schemas.microsoft.com/office/drawing/2014/main" val="1429518416"/>
                    </a:ext>
                  </a:extLst>
                </a:gridCol>
                <a:gridCol w="658610">
                  <a:extLst>
                    <a:ext uri="{9D8B030D-6E8A-4147-A177-3AD203B41FA5}">
                      <a16:colId xmlns:a16="http://schemas.microsoft.com/office/drawing/2014/main" val="2575642364"/>
                    </a:ext>
                  </a:extLst>
                </a:gridCol>
                <a:gridCol w="658610">
                  <a:extLst>
                    <a:ext uri="{9D8B030D-6E8A-4147-A177-3AD203B41FA5}">
                      <a16:colId xmlns:a16="http://schemas.microsoft.com/office/drawing/2014/main" val="2456128369"/>
                    </a:ext>
                  </a:extLst>
                </a:gridCol>
              </a:tblGrid>
              <a:tr h="144000">
                <a:tc gridSpan="2">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3597155727"/>
                  </a:ext>
                </a:extLst>
              </a:tr>
              <a:tr h="1440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r>
                        <a:rPr lang="en-US" sz="900" b="1" i="0" u="none" strike="noStrike" dirty="0">
                          <a:solidFill>
                            <a:srgbClr val="000000"/>
                          </a:solidFill>
                          <a:effectLst/>
                          <a:latin typeface="Arial" panose="020B0604020202020204" pitchFamily="34" charset="0"/>
                          <a:ea typeface="맑은 고딕" panose="020B0503020000020004" pitchFamily="50" charset="-127"/>
                        </a:rPr>
                        <a:t>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69218873"/>
                  </a:ext>
                </a:extLst>
              </a:tr>
              <a:tr h="144000">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매출원가</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en-US" sz="900" b="0" i="0" u="none" strike="noStrike">
                          <a:solidFill>
                            <a:srgbClr val="000000"/>
                          </a:solidFill>
                          <a:effectLst/>
                          <a:latin typeface="Arial" panose="020B0604020202020204" pitchFamily="34" charset="0"/>
                          <a:ea typeface="맑은 고딕" panose="020B0503020000020004" pitchFamily="50" charset="-127"/>
                        </a:rPr>
                        <a:t>B)</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16,780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19,245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28,069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31,985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752507041"/>
                  </a:ext>
                </a:extLst>
              </a:tr>
              <a:tr h="144000">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5,106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3,196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4,674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8,222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540989493"/>
                  </a:ext>
                </a:extLst>
              </a:tr>
              <a:tr h="144000">
                <a:tc>
                  <a:txBody>
                    <a:bodyPr/>
                    <a:lstStyle/>
                    <a:p>
                      <a:pPr algn="l" rtl="0" fontAlgn="ctr"/>
                      <a:r>
                        <a:rPr lang="ko-KR" altLang="en-US" sz="9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en-US" sz="900" b="0" i="1" u="none" strike="noStrike">
                          <a:solidFill>
                            <a:srgbClr val="000000"/>
                          </a:solidFill>
                          <a:effectLst/>
                          <a:latin typeface="Arial" panose="020B0604020202020204" pitchFamily="34" charset="0"/>
                          <a:ea typeface="맑은 고딕" panose="020B0503020000020004" pitchFamily="50" charset="-127"/>
                        </a:rPr>
                        <a:t>Gross Profit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23.3%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802345936"/>
                  </a:ext>
                </a:extLst>
              </a:tr>
              <a:tr h="144000">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en-US" sz="900" b="1" i="0" u="none" strike="noStrike">
                          <a:solidFill>
                            <a:srgbClr val="000000"/>
                          </a:solidFill>
                          <a:effectLst/>
                          <a:latin typeface="Arial" panose="020B0604020202020204" pitchFamily="34" charset="0"/>
                          <a:ea typeface="맑은 고딕" panose="020B0503020000020004" pitchFamily="50" charset="-127"/>
                        </a:rPr>
                        <a:t>C)</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62636786"/>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6,624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29296709"/>
                  </a:ext>
                </a:extLst>
              </a:tr>
              <a:tr h="144000">
                <a:tc>
                  <a:txBody>
                    <a:bodyPr/>
                    <a:lstStyle/>
                    <a:p>
                      <a:pPr algn="l" rtl="0" fontAlgn="ctr"/>
                      <a:r>
                        <a:rPr lang="ko-KR" altLang="en-US" sz="9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1045411"/>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837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266775794"/>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3,833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3,433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4,540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7,177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05326020"/>
                  </a:ext>
                </a:extLst>
              </a:tr>
              <a:tr h="144000">
                <a:tc>
                  <a:txBody>
                    <a:bodyPr/>
                    <a:lstStyle/>
                    <a:p>
                      <a:pPr algn="l" rtl="0" fontAlgn="ctr"/>
                      <a:r>
                        <a:rPr lang="ko-KR" altLang="en-US" sz="9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tcPr>
                </a:tc>
                <a:tc>
                  <a:txBody>
                    <a:bodyPr/>
                    <a:lstStyle/>
                    <a:p>
                      <a:pPr algn="l" rtl="0" fontAlgn="ctr"/>
                      <a:r>
                        <a:rPr lang="en-US" sz="900" b="0" i="1"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a:noFill/>
                    </a:lnL>
                    <a:lnR>
                      <a:noFill/>
                    </a:lnR>
                    <a:lnT w="63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17.5% </a:t>
                      </a:r>
                    </a:p>
                  </a:txBody>
                  <a:tcPr marL="36000" marR="36000" marT="0" marB="0" anchor="ctr">
                    <a:lnL>
                      <a:noFill/>
                    </a:lnL>
                    <a:lnR>
                      <a:noFill/>
                    </a:lnR>
                    <a:lnT w="63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15.3% </a:t>
                      </a:r>
                    </a:p>
                  </a:txBody>
                  <a:tcPr marL="36000" marR="36000" marT="0" marB="0" anchor="ctr">
                    <a:lnL>
                      <a:noFill/>
                    </a:lnL>
                    <a:lnR>
                      <a:noFill/>
                    </a:lnR>
                    <a:lnT w="63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13.9% </a:t>
                      </a:r>
                    </a:p>
                  </a:txBody>
                  <a:tcPr marL="36000" marR="36000" marT="0" marB="0" anchor="ctr">
                    <a:lnL>
                      <a:noFill/>
                    </a:lnL>
                    <a:lnR>
                      <a:noFill/>
                    </a:lnR>
                    <a:lnT w="63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689714264"/>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Adjustments</a:t>
                      </a:r>
                    </a:p>
                  </a:txBody>
                  <a:tcPr marL="36000" marR="36000" marT="0" marB="0" anchor="ctr">
                    <a:lnL w="19050" cap="flat" cmpd="sng" algn="ctr">
                      <a:solidFill>
                        <a:srgbClr val="00338D"/>
                      </a:solidFill>
                      <a:prstDash val="solid"/>
                      <a:round/>
                      <a:headEnd type="none" w="med" len="med"/>
                      <a:tailEnd type="none" w="med" len="med"/>
                    </a:lnL>
                    <a:lnR>
                      <a:noFill/>
                    </a:lnR>
                    <a:lnT w="190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a:t>
                      </a:r>
                    </a:p>
                  </a:txBody>
                  <a:tcPr marL="36000" marR="36000" marT="0" marB="0" anchor="ctr">
                    <a:lnL>
                      <a:noFill/>
                    </a:lnL>
                    <a:lnR>
                      <a:noFill/>
                    </a:lnR>
                    <a:lnT w="190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a:t>
                      </a:r>
                    </a:p>
                  </a:txBody>
                  <a:tcPr marL="36000" marR="36000" marT="0" marB="0" anchor="ctr">
                    <a:lnL>
                      <a:noFill/>
                    </a:lnL>
                    <a:lnR>
                      <a:noFill/>
                    </a:lnR>
                    <a:lnT w="190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w="190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(72)</a:t>
                      </a:r>
                    </a:p>
                  </a:txBody>
                  <a:tcPr marL="36000" marR="36000" marT="0" marB="0" anchor="ctr">
                    <a:lnL>
                      <a:noFill/>
                    </a:lnL>
                    <a:lnR w="19050" cap="flat" cmpd="sng" algn="ctr">
                      <a:solidFill>
                        <a:srgbClr val="00338D"/>
                      </a:solidFill>
                      <a:prstDash val="solid"/>
                      <a:round/>
                      <a:headEnd type="none" w="med" len="med"/>
                      <a:tailEnd type="none" w="med" len="med"/>
                    </a:lnR>
                    <a:lnT w="19050" cap="flat" cmpd="sng" algn="ctr">
                      <a:solidFill>
                        <a:srgbClr val="00338D"/>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223906009"/>
                  </a:ext>
                </a:extLst>
              </a:tr>
              <a:tr h="144000">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매출원가</a:t>
                      </a: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조정</a:t>
                      </a:r>
                      <a:r>
                        <a:rPr lang="en-US" altLang="ko-KR" sz="900" b="1" i="0" u="none" strike="noStrike">
                          <a:solidFill>
                            <a:srgbClr val="000000"/>
                          </a:solidFill>
                          <a:effectLst/>
                          <a:latin typeface="Arial" panose="020B0604020202020204" pitchFamily="34" charset="0"/>
                          <a:ea typeface="맑은 고딕" panose="020B0503020000020004" pitchFamily="50" charset="-127"/>
                        </a:rPr>
                        <a:t>(E)</a:t>
                      </a:r>
                    </a:p>
                  </a:txBody>
                  <a:tcPr marL="36000" marR="36000" marT="0" marB="0" anchor="ctr">
                    <a:lnL w="190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232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(914)</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351967900"/>
                  </a:ext>
                </a:extLst>
              </a:tr>
              <a:tr h="144000">
                <a:tc>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190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재분류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(539)</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(914)</a:t>
                      </a:r>
                    </a:p>
                  </a:txBody>
                  <a:tcPr marL="36000" marR="36000" marT="0" marB="0" anchor="ctr">
                    <a:lnL>
                      <a:noFill/>
                    </a:lnL>
                    <a:lnR w="190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740141962"/>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190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재분류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190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1034160850"/>
                  </a:ext>
                </a:extLst>
              </a:tr>
              <a:tr h="144000">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조정</a:t>
                      </a:r>
                      <a:r>
                        <a:rPr lang="en-US" altLang="ko-KR" sz="900" b="1" i="0" u="none" strike="noStrike">
                          <a:solidFill>
                            <a:srgbClr val="000000"/>
                          </a:solidFill>
                          <a:effectLst/>
                          <a:latin typeface="Arial" panose="020B0604020202020204" pitchFamily="34" charset="0"/>
                          <a:ea typeface="맑은 고딕" panose="020B0503020000020004" pitchFamily="50" charset="-127"/>
                        </a:rPr>
                        <a:t>(F)</a:t>
                      </a:r>
                    </a:p>
                  </a:txBody>
                  <a:tcPr marL="36000" marR="36000" marT="0" marB="0" anchor="ctr">
                    <a:lnL w="190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606 </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842 </a:t>
                      </a:r>
                    </a:p>
                  </a:txBody>
                  <a:tcPr marL="36000" marR="36000" marT="0" marB="0" anchor="ctr">
                    <a:lnL>
                      <a:noFill/>
                    </a:lnL>
                    <a:lnR w="190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958815283"/>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190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재분류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914 </a:t>
                      </a:r>
                    </a:p>
                  </a:txBody>
                  <a:tcPr marL="36000" marR="36000" marT="0" marB="0" anchor="ctr">
                    <a:lnL>
                      <a:noFill/>
                    </a:lnL>
                    <a:lnR w="190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409413623"/>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190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재분류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(232)</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190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511136795"/>
                  </a:ext>
                </a:extLst>
              </a:tr>
              <a:tr h="144000">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190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주민세</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배부</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w="190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925667903"/>
                  </a:ext>
                </a:extLst>
              </a:tr>
              <a:tr h="144000">
                <a:tc>
                  <a:txBody>
                    <a:bodyPr/>
                    <a:lstStyle/>
                    <a:p>
                      <a:pPr algn="l" rtl="0"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190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법인세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납부액</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190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286480790"/>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19050" cap="flat" cmpd="sng" algn="ctr">
                      <a:solidFill>
                        <a:srgbClr val="00338D"/>
                      </a:solidFill>
                      <a:prstDash val="solid"/>
                      <a:round/>
                      <a:headEnd type="none" w="med" len="med"/>
                      <a:tailEnd type="none" w="med" len="med"/>
                    </a:lnL>
                    <a:lnR>
                      <a:noFill/>
                    </a:lnR>
                    <a:lnT>
                      <a:noFill/>
                    </a:lnT>
                    <a:lnB w="19050" cap="flat" cmpd="sng" algn="ctr">
                      <a:solidFill>
                        <a:srgbClr val="00338D"/>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비경상적비용</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190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a:noFill/>
                    </a:lnL>
                    <a:lnR>
                      <a:noFill/>
                    </a:lnR>
                    <a:lnT>
                      <a:noFill/>
                    </a:lnT>
                    <a:lnB w="190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a:t>
                      </a:r>
                    </a:p>
                  </a:txBody>
                  <a:tcPr marL="36000" marR="36000" marT="0" marB="0" anchor="ctr">
                    <a:lnL>
                      <a:noFill/>
                    </a:lnL>
                    <a:lnR>
                      <a:noFill/>
                    </a:lnR>
                    <a:lnT>
                      <a:noFill/>
                    </a:lnT>
                    <a:lnB w="190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a:noFill/>
                    </a:lnT>
                    <a:lnB w="190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a:t>
                      </a:r>
                    </a:p>
                  </a:txBody>
                  <a:tcPr marL="36000" marR="36000" marT="0" marB="0" anchor="ctr">
                    <a:lnL>
                      <a:noFill/>
                    </a:lnL>
                    <a:lnR w="19050" cap="flat" cmpd="sng" algn="ctr">
                      <a:solidFill>
                        <a:srgbClr val="00338D"/>
                      </a:solidFill>
                      <a:prstDash val="solid"/>
                      <a:round/>
                      <a:headEnd type="none" w="med" len="med"/>
                      <a:tailEnd type="none" w="med" len="med"/>
                    </a:lnR>
                    <a:lnT>
                      <a:noFill/>
                    </a:lnT>
                    <a:lnB w="190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494525116"/>
                  </a:ext>
                </a:extLst>
              </a:tr>
              <a:tr h="144000">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en-US" sz="900" b="1" i="0" u="none" strike="noStrike">
                          <a:solidFill>
                            <a:srgbClr val="000000"/>
                          </a:solidFill>
                          <a:effectLst/>
                          <a:latin typeface="Arial" panose="020B0604020202020204" pitchFamily="34" charset="0"/>
                          <a:ea typeface="맑은 고딕" panose="020B0503020000020004" pitchFamily="50" charset="-127"/>
                        </a:rPr>
                        <a:t>A'=A+D)</a:t>
                      </a:r>
                    </a:p>
                  </a:txBody>
                  <a:tcPr marL="36000" marR="36000" marT="0" marB="0" anchor="ctr">
                    <a:lnL w="6350" cap="flat" cmpd="sng" algn="ctr">
                      <a:solidFill>
                        <a:srgbClr val="00338D"/>
                      </a:solidFill>
                      <a:prstDash val="solid"/>
                      <a:round/>
                      <a:headEnd type="none" w="med" len="med"/>
                      <a:tailEnd type="none" w="med" len="med"/>
                    </a:lnL>
                    <a:lnR>
                      <a:noFill/>
                    </a:lnR>
                    <a:lnT w="190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190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190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190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338D"/>
                      </a:solidFill>
                      <a:prstDash val="solid"/>
                      <a:round/>
                      <a:headEnd type="none" w="med" len="med"/>
                      <a:tailEnd type="none" w="med" len="med"/>
                    </a:lnR>
                    <a:lnT w="190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31481588"/>
                  </a:ext>
                </a:extLst>
              </a:tr>
              <a:tr h="144000">
                <a:tc gridSpan="2">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매출원가</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en-US" sz="900" b="0" i="0" u="none" strike="noStrike">
                          <a:solidFill>
                            <a:srgbClr val="000000"/>
                          </a:solidFill>
                          <a:effectLst/>
                          <a:latin typeface="Arial" panose="020B0604020202020204" pitchFamily="34" charset="0"/>
                          <a:ea typeface="맑은 고딕" panose="020B0503020000020004" pitchFamily="50" charset="-127"/>
                        </a:rPr>
                        <a:t>B’=B+E)</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212387989"/>
                  </a:ext>
                </a:extLst>
              </a:tr>
              <a:tr h="144000">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4238913092"/>
                  </a:ext>
                </a:extLst>
              </a:tr>
              <a:tr h="144000">
                <a:tc>
                  <a:txBody>
                    <a:bodyPr/>
                    <a:lstStyle/>
                    <a:p>
                      <a:pPr algn="l" rtl="0" fontAlgn="ctr"/>
                      <a:r>
                        <a:rPr lang="ko-KR" altLang="en-US" sz="9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rtl="0" fontAlgn="ctr"/>
                      <a:r>
                        <a:rPr lang="en-US" sz="900" b="0" i="1" u="none" strike="noStrike">
                          <a:solidFill>
                            <a:srgbClr val="000000"/>
                          </a:solidFill>
                          <a:effectLst/>
                          <a:latin typeface="Arial" panose="020B0604020202020204" pitchFamily="34" charset="0"/>
                          <a:ea typeface="맑은 고딕" panose="020B0503020000020004" pitchFamily="50" charset="-127"/>
                        </a:rPr>
                        <a:t>Gross Profit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22.3%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14.4%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12388916"/>
                  </a:ext>
                </a:extLst>
              </a:tr>
              <a:tr h="144000">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r>
                        <a:rPr lang="en-US" altLang="ko-KR" sz="900" b="1" i="0" u="none" strike="noStrike">
                          <a:solidFill>
                            <a:srgbClr val="000000"/>
                          </a:solidFill>
                          <a:effectLst/>
                          <a:latin typeface="Arial" panose="020B0604020202020204" pitchFamily="34" charset="0"/>
                          <a:ea typeface="맑은 고딕" panose="020B0503020000020004" pitchFamily="50" charset="-127"/>
                        </a:rPr>
                        <a:t>(C’=C+F)</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919055762"/>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Adjusted EBIT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7097949"/>
                  </a:ext>
                </a:extLst>
              </a:tr>
              <a:tr h="144000">
                <a:tc>
                  <a:txBody>
                    <a:bodyPr/>
                    <a:lstStyle/>
                    <a:p>
                      <a:pPr algn="l" rtl="0" fontAlgn="ctr"/>
                      <a:r>
                        <a:rPr lang="ko-KR" altLang="en-US" sz="9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rtl="0" fontAlgn="ctr"/>
                      <a:r>
                        <a:rPr lang="en-US" sz="900" b="0" i="1"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2757037837"/>
                  </a:ext>
                </a:extLst>
              </a:tr>
              <a:tr h="1440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837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799661824"/>
                  </a:ext>
                </a:extLst>
              </a:tr>
              <a:tr h="144000">
                <a:tc gridSpan="2">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Adjusted EBITDA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3,501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4,539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7,249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38585362"/>
                  </a:ext>
                </a:extLst>
              </a:tr>
              <a:tr h="144000">
                <a:tc>
                  <a:txBody>
                    <a:bodyPr/>
                    <a:lstStyle/>
                    <a:p>
                      <a:pPr algn="l" rtl="0" fontAlgn="ctr"/>
                      <a:r>
                        <a:rPr lang="ko-KR" altLang="en-US" sz="9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18.0%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1553908"/>
                  </a:ext>
                </a:extLst>
              </a:tr>
            </a:tbl>
          </a:graphicData>
        </a:graphic>
      </p:graphicFrame>
      <p:graphicFrame>
        <p:nvGraphicFramePr>
          <p:cNvPr id="5" name="표 4">
            <a:extLst>
              <a:ext uri="{FF2B5EF4-FFF2-40B4-BE49-F238E27FC236}">
                <a16:creationId xmlns:a16="http://schemas.microsoft.com/office/drawing/2014/main" id="{C3EDCB7A-7CD8-4FE1-93F5-374B12B4CC5B}"/>
              </a:ext>
            </a:extLst>
          </p:cNvPr>
          <p:cNvGraphicFramePr>
            <a:graphicFrameLocks noGrp="1"/>
          </p:cNvGraphicFramePr>
          <p:nvPr>
            <p:extLst>
              <p:ext uri="{D42A27DB-BD31-4B8C-83A1-F6EECF244321}">
                <p14:modId xmlns:p14="http://schemas.microsoft.com/office/powerpoint/2010/main" val="2428544937"/>
              </p:ext>
            </p:extLst>
          </p:nvPr>
        </p:nvGraphicFramePr>
        <p:xfrm>
          <a:off x="6181703" y="4587874"/>
          <a:ext cx="3256297" cy="731520"/>
        </p:xfrm>
        <a:graphic>
          <a:graphicData uri="http://schemas.openxmlformats.org/drawingml/2006/table">
            <a:tbl>
              <a:tblPr/>
              <a:tblGrid>
                <a:gridCol w="99956">
                  <a:extLst>
                    <a:ext uri="{9D8B030D-6E8A-4147-A177-3AD203B41FA5}">
                      <a16:colId xmlns:a16="http://schemas.microsoft.com/office/drawing/2014/main" val="2152086229"/>
                    </a:ext>
                  </a:extLst>
                </a:gridCol>
                <a:gridCol w="1026761">
                  <a:extLst>
                    <a:ext uri="{9D8B030D-6E8A-4147-A177-3AD203B41FA5}">
                      <a16:colId xmlns:a16="http://schemas.microsoft.com/office/drawing/2014/main" val="68270497"/>
                    </a:ext>
                  </a:extLst>
                </a:gridCol>
                <a:gridCol w="532395">
                  <a:extLst>
                    <a:ext uri="{9D8B030D-6E8A-4147-A177-3AD203B41FA5}">
                      <a16:colId xmlns:a16="http://schemas.microsoft.com/office/drawing/2014/main" val="2733833869"/>
                    </a:ext>
                  </a:extLst>
                </a:gridCol>
                <a:gridCol w="532395">
                  <a:extLst>
                    <a:ext uri="{9D8B030D-6E8A-4147-A177-3AD203B41FA5}">
                      <a16:colId xmlns:a16="http://schemas.microsoft.com/office/drawing/2014/main" val="4075199166"/>
                    </a:ext>
                  </a:extLst>
                </a:gridCol>
                <a:gridCol w="532395">
                  <a:extLst>
                    <a:ext uri="{9D8B030D-6E8A-4147-A177-3AD203B41FA5}">
                      <a16:colId xmlns:a16="http://schemas.microsoft.com/office/drawing/2014/main" val="2119503045"/>
                    </a:ext>
                  </a:extLst>
                </a:gridCol>
                <a:gridCol w="532395">
                  <a:extLst>
                    <a:ext uri="{9D8B030D-6E8A-4147-A177-3AD203B41FA5}">
                      <a16:colId xmlns:a16="http://schemas.microsoft.com/office/drawing/2014/main" val="160525253"/>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421015590"/>
                  </a:ext>
                </a:extLst>
              </a:tr>
              <a:tr h="0">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비경상적 비용</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2895541"/>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소송비용</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85798589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감정평가수수료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6056047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컨설팅비용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72178518"/>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세무조사 추징금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31085405"/>
                  </a:ext>
                </a:extLst>
              </a:tr>
            </a:tbl>
          </a:graphicData>
        </a:graphic>
      </p:graphicFrame>
    </p:spTree>
    <p:extLst>
      <p:ext uri="{BB962C8B-B14F-4D97-AF65-F5344CB8AC3E}">
        <p14:creationId xmlns:p14="http://schemas.microsoft.com/office/powerpoint/2010/main" val="1247070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560881656"/>
              </p:ext>
            </p:extLst>
          </p:nvPr>
        </p:nvGraphicFramePr>
        <p:xfrm>
          <a:off x="468001" y="1191600"/>
          <a:ext cx="9038334" cy="50568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94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Current Performance</a:t>
                      </a:r>
                      <a:r>
                        <a:rPr kumimoji="0" lang="en-US" altLang="ko-KR" sz="1000" b="1"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rPr>
                        <a:t>1</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122738" marR="0" lvl="0" indent="-77788"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lang="en-US" altLang="ko-KR" sz="900" b="1" u="sng" dirty="0">
                          <a:latin typeface="Arial" panose="020B0604020202020204" pitchFamily="34" charset="0"/>
                          <a:cs typeface="Arial" panose="020B0604020202020204" pitchFamily="34" charset="0"/>
                        </a:rPr>
                        <a:t>Current Performance</a:t>
                      </a:r>
                    </a:p>
                    <a:p>
                      <a:pPr marL="43100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lang="ko-KR" altLang="en-US" sz="900" b="1" u="sng" dirty="0">
                          <a:latin typeface="Arial" panose="020B0604020202020204" pitchFamily="34" charset="0"/>
                          <a:cs typeface="Arial" panose="020B0604020202020204" pitchFamily="34" charset="0"/>
                        </a:rPr>
                        <a:t>매출액</a:t>
                      </a:r>
                      <a:endParaRPr lang="en-US" altLang="ko-KR" sz="900" b="1" u="sng" dirty="0">
                        <a:latin typeface="Arial" panose="020B0604020202020204" pitchFamily="34" charset="0"/>
                        <a:cs typeface="Arial" panose="020B0604020202020204" pitchFamily="34" charset="0"/>
                      </a:endParaRPr>
                    </a:p>
                    <a:p>
                      <a:pPr marL="43942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394200"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말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가결산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재무제표 기준 매출액은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486</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억원으로 단순 연환산시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총 매출액은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530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942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394200"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말까지의 월평균 매출액은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44.6</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10~11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월의 매출액 증가분은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84.2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억원으로 최근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개월간의 월평균 매출액은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942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394200"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매출액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연환산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CAGR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34.3%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특히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연환산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기준 전년대비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62%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성장할 것으로 예상됨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100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lang="en-US" altLang="ko-KR" sz="900" b="1" u="sng" dirty="0">
                          <a:latin typeface="Arial" panose="020B0604020202020204" pitchFamily="34" charset="0"/>
                          <a:cs typeface="Arial" panose="020B0604020202020204" pitchFamily="34" charset="0"/>
                        </a:rPr>
                        <a:t>EBITDA</a:t>
                      </a:r>
                    </a:p>
                    <a:p>
                      <a:pPr marL="43942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394200"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말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가결산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재무제표 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억원으로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단순 연환산시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942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394200"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말까지의 월평균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10~11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증가분은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16.6</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억원으로 최근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개월간의 월평균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942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394200"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연환산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CAGR</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35.8%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수준으로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빠르게 성장하였으며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특히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연환산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기준 전년대비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114.1%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성장할 것으로 예상됨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942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4394200"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310063"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ü"/>
                        <a:tabLst>
                          <a:tab pos="43100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77788" algn="l" defTabSz="914400" rtl="0" eaLnBrk="1" fontAlgn="auto" latinLnBrk="1" hangingPunct="1">
                        <a:lnSpc>
                          <a:spcPts val="1200"/>
                        </a:lnSpc>
                        <a:spcBef>
                          <a:spcPts val="0"/>
                        </a:spcBef>
                        <a:spcAft>
                          <a:spcPts val="0"/>
                        </a:spcAft>
                        <a:buClr>
                          <a:srgbClr val="00338D"/>
                        </a:buClr>
                        <a:buSzTx/>
                        <a:buFont typeface="Wingdings" panose="05000000000000000000" pitchFamily="2" charset="2"/>
                        <a:buChar char="§"/>
                        <a:tabLst/>
                        <a:defRPr/>
                      </a:pPr>
                      <a:endParaRPr lang="en-US" altLang="ko-KR" sz="900" b="1" u="sng" dirty="0">
                        <a:latin typeface="Arial" panose="020B0604020202020204" pitchFamily="34" charset="0"/>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(2/13) </a:t>
            </a:r>
            <a:endParaRPr lang="en-US" altLang="ko-KR" sz="4400" b="1" dirty="0">
              <a:solidFill>
                <a:srgbClr val="00338D"/>
              </a:solidFill>
              <a:highlight>
                <a:srgbClr val="FFFF00"/>
              </a:highlight>
              <a:latin typeface="KPMG Extralight" panose="020B0303030202040204" pitchFamily="34" charset="0"/>
            </a:endParaRPr>
          </a:p>
        </p:txBody>
      </p:sp>
      <p:sp>
        <p:nvSpPr>
          <p:cNvPr id="26" name="제목 2">
            <a:extLst>
              <a:ext uri="{FF2B5EF4-FFF2-40B4-BE49-F238E27FC236}">
                <a16:creationId xmlns:a16="http://schemas.microsoft.com/office/drawing/2014/main" id="{F149291A-FC10-4429-85C1-449FE2C9129B}"/>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4" name="표 3">
            <a:extLst>
              <a:ext uri="{FF2B5EF4-FFF2-40B4-BE49-F238E27FC236}">
                <a16:creationId xmlns:a16="http://schemas.microsoft.com/office/drawing/2014/main" id="{B3E078D3-1EDC-47F8-837B-0B396059DB54}"/>
              </a:ext>
            </a:extLst>
          </p:cNvPr>
          <p:cNvGraphicFramePr>
            <a:graphicFrameLocks noGrp="1"/>
          </p:cNvGraphicFramePr>
          <p:nvPr>
            <p:extLst>
              <p:ext uri="{D42A27DB-BD31-4B8C-83A1-F6EECF244321}">
                <p14:modId xmlns:p14="http://schemas.microsoft.com/office/powerpoint/2010/main" val="2551263576"/>
              </p:ext>
            </p:extLst>
          </p:nvPr>
        </p:nvGraphicFramePr>
        <p:xfrm>
          <a:off x="2138399" y="1515600"/>
          <a:ext cx="3924000" cy="4464000"/>
        </p:xfrm>
        <a:graphic>
          <a:graphicData uri="http://schemas.openxmlformats.org/drawingml/2006/table">
            <a:tbl>
              <a:tblPr/>
              <a:tblGrid>
                <a:gridCol w="98571">
                  <a:extLst>
                    <a:ext uri="{9D8B030D-6E8A-4147-A177-3AD203B41FA5}">
                      <a16:colId xmlns:a16="http://schemas.microsoft.com/office/drawing/2014/main" val="4078801185"/>
                    </a:ext>
                  </a:extLst>
                </a:gridCol>
                <a:gridCol w="947249">
                  <a:extLst>
                    <a:ext uri="{9D8B030D-6E8A-4147-A177-3AD203B41FA5}">
                      <a16:colId xmlns:a16="http://schemas.microsoft.com/office/drawing/2014/main" val="2947507092"/>
                    </a:ext>
                  </a:extLst>
                </a:gridCol>
                <a:gridCol w="546490">
                  <a:extLst>
                    <a:ext uri="{9D8B030D-6E8A-4147-A177-3AD203B41FA5}">
                      <a16:colId xmlns:a16="http://schemas.microsoft.com/office/drawing/2014/main" val="580754042"/>
                    </a:ext>
                  </a:extLst>
                </a:gridCol>
                <a:gridCol w="546490">
                  <a:extLst>
                    <a:ext uri="{9D8B030D-6E8A-4147-A177-3AD203B41FA5}">
                      <a16:colId xmlns:a16="http://schemas.microsoft.com/office/drawing/2014/main" val="1585536627"/>
                    </a:ext>
                  </a:extLst>
                </a:gridCol>
                <a:gridCol w="546490">
                  <a:extLst>
                    <a:ext uri="{9D8B030D-6E8A-4147-A177-3AD203B41FA5}">
                      <a16:colId xmlns:a16="http://schemas.microsoft.com/office/drawing/2014/main" val="1695241075"/>
                    </a:ext>
                  </a:extLst>
                </a:gridCol>
                <a:gridCol w="619355">
                  <a:extLst>
                    <a:ext uri="{9D8B030D-6E8A-4147-A177-3AD203B41FA5}">
                      <a16:colId xmlns:a16="http://schemas.microsoft.com/office/drawing/2014/main" val="1733980391"/>
                    </a:ext>
                  </a:extLst>
                </a:gridCol>
                <a:gridCol w="619355">
                  <a:extLst>
                    <a:ext uri="{9D8B030D-6E8A-4147-A177-3AD203B41FA5}">
                      <a16:colId xmlns:a16="http://schemas.microsoft.com/office/drawing/2014/main" val="2965549414"/>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 11M</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747486175"/>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48,624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45212858"/>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p>
                  </a:txBody>
                  <a:tcPr marL="0" marR="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37,492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921429909"/>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28,486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4081346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2,605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92960183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1410464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2,186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3307549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094114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1,434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9327553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803159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7704359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2914351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2006805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기타경비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49143229"/>
                  </a:ext>
                </a:extLst>
              </a:tr>
              <a:tr h="144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11,132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44967394"/>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GP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803302669"/>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2,917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26342817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12870745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7504033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보험료</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1122337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1,197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808805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6054559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1640818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세금과공과</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3658163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대손상각비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5146158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기타판관비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6103881"/>
                  </a:ext>
                </a:extLst>
              </a:tr>
              <a:tr h="1440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8,215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12699398"/>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744249681"/>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1,516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29471630"/>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3,501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7,249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8,910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352765201"/>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17.7%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18.3%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700758130"/>
                  </a:ext>
                </a:extLst>
              </a:tr>
            </a:tbl>
          </a:graphicData>
        </a:graphic>
      </p:graphicFrame>
      <p:sp>
        <p:nvSpPr>
          <p:cNvPr id="6" name="직사각형 5">
            <a:extLst>
              <a:ext uri="{FF2B5EF4-FFF2-40B4-BE49-F238E27FC236}">
                <a16:creationId xmlns:a16="http://schemas.microsoft.com/office/drawing/2014/main" id="{15D4FD0A-4041-4EBD-B0F7-C6E299851189}"/>
              </a:ext>
            </a:extLst>
          </p:cNvPr>
          <p:cNvSpPr/>
          <p:nvPr/>
        </p:nvSpPr>
        <p:spPr>
          <a:xfrm>
            <a:off x="2146363" y="1671194"/>
            <a:ext cx="3924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7" name="순서도: 연결자 6">
            <a:extLst>
              <a:ext uri="{FF2B5EF4-FFF2-40B4-BE49-F238E27FC236}">
                <a16:creationId xmlns:a16="http://schemas.microsoft.com/office/drawing/2014/main" id="{4E8DAA4E-6820-4544-AF72-A01BE2C4F420}"/>
              </a:ext>
            </a:extLst>
          </p:cNvPr>
          <p:cNvSpPr/>
          <p:nvPr/>
        </p:nvSpPr>
        <p:spPr bwMode="auto">
          <a:xfrm>
            <a:off x="2063478" y="16069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 name="직사각형 7">
            <a:extLst>
              <a:ext uri="{FF2B5EF4-FFF2-40B4-BE49-F238E27FC236}">
                <a16:creationId xmlns:a16="http://schemas.microsoft.com/office/drawing/2014/main" id="{9D037DA8-B8EC-4322-8F51-A568BEEF4459}"/>
              </a:ext>
            </a:extLst>
          </p:cNvPr>
          <p:cNvSpPr/>
          <p:nvPr/>
        </p:nvSpPr>
        <p:spPr>
          <a:xfrm>
            <a:off x="2146363" y="5696817"/>
            <a:ext cx="3924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9" name="순서도: 연결자 8">
            <a:extLst>
              <a:ext uri="{FF2B5EF4-FFF2-40B4-BE49-F238E27FC236}">
                <a16:creationId xmlns:a16="http://schemas.microsoft.com/office/drawing/2014/main" id="{0D51B89D-D46F-4595-AFF8-BCC95AE6428D}"/>
              </a:ext>
            </a:extLst>
          </p:cNvPr>
          <p:cNvSpPr/>
          <p:nvPr/>
        </p:nvSpPr>
        <p:spPr bwMode="auto">
          <a:xfrm>
            <a:off x="2063478" y="563253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0" name="순서도: 연결자 9">
            <a:extLst>
              <a:ext uri="{FF2B5EF4-FFF2-40B4-BE49-F238E27FC236}">
                <a16:creationId xmlns:a16="http://schemas.microsoft.com/office/drawing/2014/main" id="{50AB581E-C3D4-49FB-AFAB-B1D30145AFD9}"/>
              </a:ext>
            </a:extLst>
          </p:cNvPr>
          <p:cNvSpPr/>
          <p:nvPr/>
        </p:nvSpPr>
        <p:spPr bwMode="auto">
          <a:xfrm>
            <a:off x="6179629" y="173397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2" name="순서도: 연결자 11">
            <a:extLst>
              <a:ext uri="{FF2B5EF4-FFF2-40B4-BE49-F238E27FC236}">
                <a16:creationId xmlns:a16="http://schemas.microsoft.com/office/drawing/2014/main" id="{C16311BF-337B-4153-AFA6-C190DA00526D}"/>
              </a:ext>
            </a:extLst>
          </p:cNvPr>
          <p:cNvSpPr/>
          <p:nvPr/>
        </p:nvSpPr>
        <p:spPr bwMode="auto">
          <a:xfrm>
            <a:off x="6179629" y="358140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3" name="TextBox 12">
            <a:extLst>
              <a:ext uri="{FF2B5EF4-FFF2-40B4-BE49-F238E27FC236}">
                <a16:creationId xmlns:a16="http://schemas.microsoft.com/office/drawing/2014/main" id="{3B7192B4-3A44-4C17-BB9C-292BA6F3FADC}"/>
              </a:ext>
            </a:extLst>
          </p:cNvPr>
          <p:cNvSpPr txBox="1"/>
          <p:nvPr/>
        </p:nvSpPr>
        <p:spPr>
          <a:xfrm>
            <a:off x="2126103" y="5986759"/>
            <a:ext cx="3029500"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조정사항이 반영된 </a:t>
            </a:r>
            <a:r>
              <a:rPr lang="en-US" altLang="ko-KR" sz="700" dirty="0">
                <a:latin typeface="Arial" panose="020B0604020202020204" pitchFamily="34" charset="0"/>
                <a:cs typeface="Arial" panose="020B0604020202020204" pitchFamily="34" charset="0"/>
              </a:rPr>
              <a:t>Adjusted PL </a:t>
            </a:r>
            <a:r>
              <a:rPr lang="ko-KR" altLang="en-US" sz="700" dirty="0">
                <a:latin typeface="Arial" panose="020B0604020202020204" pitchFamily="34" charset="0"/>
                <a:cs typeface="Arial" panose="020B0604020202020204" pitchFamily="34" charset="0"/>
              </a:rPr>
              <a:t>기준 </a:t>
            </a:r>
            <a:endParaRPr lang="en-US" altLang="ko-KR" sz="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9557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447285322"/>
              </p:ext>
            </p:extLst>
          </p:nvPr>
        </p:nvGraphicFramePr>
        <p:xfrm>
          <a:off x="468001" y="1191600"/>
          <a:ext cx="9038334" cy="502187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62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56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PL Overview</a:t>
                      </a:r>
                      <a:r>
                        <a:rPr kumimoji="0" lang="en-US" altLang="ko-KR" sz="1000" b="1"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rPr>
                        <a:t>1</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589338"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주요 사업은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UV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코팅 분야이며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매출은 원단을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사급받는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임가공매출과 회사가 원단을 직접 공수하는 제품매출로 구분됨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원재료 중 원단을 직접 공수하는 경우 회사는 해당 원단을 코팅한 이후 다양한 기업에 판매할 수 있으므로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매출을 총액으로 인식하고 원단을 원재료비로 인식함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원단을 거래처로부터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사입하는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경우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유상사급이라 하더라도 코팅한 원단을 다른 거래처로는 공급할 수 없으므로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원단 금액을 제외한 순액으로 매출액을 인식하고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 증감 분석은 </a:t>
                      </a:r>
                      <a:r>
                        <a:rPr kumimoji="0" lang="en-US" altLang="ko-KR" sz="9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Revenue Movement </a:t>
                      </a:r>
                      <a:r>
                        <a:rPr kumimoji="0" lang="ko-KR" altLang="en-US" sz="9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참조</a:t>
                      </a:r>
                      <a:endParaRPr kumimoji="0" lang="en-US" altLang="ko-KR" sz="9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원재료비</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원재료는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보호필름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도료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처리제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(4)</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프라이머</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b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커버로 구분됨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원단은 제품매출에서만 발생하며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프라이머는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고객사가 요청하는 일부 코팅에 대해서만 사용되고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그 외의 원재료비는 모든 매출에서 발생함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 기준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구분별</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원재료비 비율은 다음과 같음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497263" algn="l"/>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497263" algn="l"/>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497263" algn="l"/>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497263" algn="l"/>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0" hangingPunct="1">
                        <a:lnSpc>
                          <a:spcPts val="1200"/>
                        </a:lnSpc>
                        <a:spcBef>
                          <a:spcPts val="10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인건비는 급여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퇴직급여로 구성되어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직원급여를 전액 매출원가로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임원급여를 전액 판관비로 분류하고 있음</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 pos="4935538" algn="l"/>
                        </a:tabLst>
                        <a:defRPr/>
                      </a:pPr>
                      <a:r>
                        <a:rPr kumimoji="0" lang="ko-KR" altLang="en-US" sz="9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 분석은 </a:t>
                      </a:r>
                      <a:r>
                        <a:rPr kumimoji="0" lang="en-US" altLang="ko-KR" sz="9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Payroll </a:t>
                      </a:r>
                      <a:r>
                        <a:rPr kumimoji="0" lang="ko-KR" altLang="en-US" sz="9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참조</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3" name="표 32">
            <a:extLst>
              <a:ext uri="{FF2B5EF4-FFF2-40B4-BE49-F238E27FC236}">
                <a16:creationId xmlns:a16="http://schemas.microsoft.com/office/drawing/2014/main" id="{DAA4E90E-7333-4228-B810-6E3926B7B8FF}"/>
              </a:ext>
            </a:extLst>
          </p:cNvPr>
          <p:cNvGraphicFramePr>
            <a:graphicFrameLocks noGrp="1"/>
          </p:cNvGraphicFramePr>
          <p:nvPr>
            <p:extLst>
              <p:ext uri="{D42A27DB-BD31-4B8C-83A1-F6EECF244321}">
                <p14:modId xmlns:p14="http://schemas.microsoft.com/office/powerpoint/2010/main" val="3834780683"/>
              </p:ext>
            </p:extLst>
          </p:nvPr>
        </p:nvGraphicFramePr>
        <p:xfrm>
          <a:off x="2138400" y="1515600"/>
          <a:ext cx="3157400" cy="4032000"/>
        </p:xfrm>
        <a:graphic>
          <a:graphicData uri="http://schemas.openxmlformats.org/drawingml/2006/table">
            <a:tbl>
              <a:tblPr/>
              <a:tblGrid>
                <a:gridCol w="97400">
                  <a:extLst>
                    <a:ext uri="{9D8B030D-6E8A-4147-A177-3AD203B41FA5}">
                      <a16:colId xmlns:a16="http://schemas.microsoft.com/office/drawing/2014/main" val="2649066448"/>
                    </a:ext>
                  </a:extLst>
                </a:gridCol>
                <a:gridCol w="900000">
                  <a:extLst>
                    <a:ext uri="{9D8B030D-6E8A-4147-A177-3AD203B41FA5}">
                      <a16:colId xmlns:a16="http://schemas.microsoft.com/office/drawing/2014/main" val="1158862114"/>
                    </a:ext>
                  </a:extLst>
                </a:gridCol>
                <a:gridCol w="540000">
                  <a:extLst>
                    <a:ext uri="{9D8B030D-6E8A-4147-A177-3AD203B41FA5}">
                      <a16:colId xmlns:a16="http://schemas.microsoft.com/office/drawing/2014/main" val="1892410064"/>
                    </a:ext>
                  </a:extLst>
                </a:gridCol>
                <a:gridCol w="540000">
                  <a:extLst>
                    <a:ext uri="{9D8B030D-6E8A-4147-A177-3AD203B41FA5}">
                      <a16:colId xmlns:a16="http://schemas.microsoft.com/office/drawing/2014/main" val="1975003267"/>
                    </a:ext>
                  </a:extLst>
                </a:gridCol>
                <a:gridCol w="540000">
                  <a:extLst>
                    <a:ext uri="{9D8B030D-6E8A-4147-A177-3AD203B41FA5}">
                      <a16:colId xmlns:a16="http://schemas.microsoft.com/office/drawing/2014/main" val="3757478150"/>
                    </a:ext>
                  </a:extLst>
                </a:gridCol>
                <a:gridCol w="540000">
                  <a:extLst>
                    <a:ext uri="{9D8B030D-6E8A-4147-A177-3AD203B41FA5}">
                      <a16:colId xmlns:a16="http://schemas.microsoft.com/office/drawing/2014/main" val="556274533"/>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87854874"/>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16205819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04651591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55687076"/>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1372353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62407052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7721102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9666017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0528399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3298179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1746194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7416076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하자보수비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5913347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287106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7052351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기타경비</a:t>
                      </a:r>
                      <a:r>
                        <a:rPr lang="en-US" altLang="ko-KR" sz="900" b="0"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88421280"/>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14055434"/>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98727513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인건비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84083439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운반비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3615507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보험료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4417824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지급수수료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1213157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외주용역비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046047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감가상각비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462068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51108195"/>
                  </a:ext>
                </a:extLst>
              </a:tr>
              <a:tr h="144000">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9248360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기타판관비</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rPr>
                        <a:t>3</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84181510"/>
                  </a:ext>
                </a:extLst>
              </a:tr>
              <a:tr h="1440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46221410"/>
                  </a:ext>
                </a:extLst>
              </a:tr>
            </a:tbl>
          </a:graphicData>
        </a:graphic>
      </p:graphicFrame>
      <p:sp>
        <p:nvSpPr>
          <p:cNvPr id="34" name="TextBox 33">
            <a:extLst>
              <a:ext uri="{FF2B5EF4-FFF2-40B4-BE49-F238E27FC236}">
                <a16:creationId xmlns:a16="http://schemas.microsoft.com/office/drawing/2014/main" id="{CA92C217-2435-41D3-9B3D-D8D2F62C69D2}"/>
              </a:ext>
            </a:extLst>
          </p:cNvPr>
          <p:cNvSpPr txBox="1"/>
          <p:nvPr/>
        </p:nvSpPr>
        <p:spPr>
          <a:xfrm>
            <a:off x="2126103" y="5563022"/>
            <a:ext cx="3029500" cy="323165"/>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조정사항이 반영된 </a:t>
            </a:r>
            <a:r>
              <a:rPr lang="en-US" altLang="ko-KR" sz="700" dirty="0">
                <a:latin typeface="Arial" panose="020B0604020202020204" pitchFamily="34" charset="0"/>
                <a:cs typeface="Arial" panose="020B0604020202020204" pitchFamily="34" charset="0"/>
              </a:rPr>
              <a:t>Adjusted PL </a:t>
            </a:r>
            <a:r>
              <a:rPr lang="ko-KR" altLang="en-US" sz="700" dirty="0">
                <a:latin typeface="Arial" panose="020B0604020202020204" pitchFamily="34" charset="0"/>
                <a:cs typeface="Arial" panose="020B0604020202020204" pitchFamily="34" charset="0"/>
              </a:rPr>
              <a:t>기준 </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복리후생비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전력비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수선비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차량유지비 등으로 구성</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3: </a:t>
            </a:r>
            <a:r>
              <a:rPr lang="ko-KR" altLang="en-US" sz="700" dirty="0">
                <a:latin typeface="Arial" panose="020B0604020202020204" pitchFamily="34" charset="0"/>
                <a:cs typeface="Arial" panose="020B0604020202020204" pitchFamily="34" charset="0"/>
              </a:rPr>
              <a:t>복리후생비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여비교통비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접대비</a:t>
            </a:r>
            <a:r>
              <a:rPr lang="en-US" altLang="ko-KR" sz="700" dirty="0">
                <a:latin typeface="Arial" panose="020B0604020202020204" pitchFamily="34" charset="0"/>
                <a:cs typeface="Arial" panose="020B0604020202020204" pitchFamily="34" charset="0"/>
              </a:rPr>
              <a:t>, </a:t>
            </a:r>
            <a:r>
              <a:rPr lang="ko-KR" altLang="en-US" sz="700" dirty="0" err="1">
                <a:latin typeface="Arial" panose="020B0604020202020204" pitchFamily="34" charset="0"/>
                <a:cs typeface="Arial" panose="020B0604020202020204" pitchFamily="34" charset="0"/>
              </a:rPr>
              <a:t>세금과공과</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소모품비 등으로 구성</a:t>
            </a:r>
            <a:endParaRPr lang="en-US" altLang="ko-KR" sz="700" dirty="0">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(3/13) </a:t>
            </a:r>
            <a:endParaRPr lang="en-US" altLang="ko-KR" sz="4400" b="1" dirty="0">
              <a:solidFill>
                <a:srgbClr val="00338D"/>
              </a:solidFill>
              <a:highlight>
                <a:srgbClr val="FFFF00"/>
              </a:highlight>
              <a:latin typeface="KPMG Extralight" panose="020B0303030202040204" pitchFamily="34" charset="0"/>
            </a:endParaRPr>
          </a:p>
        </p:txBody>
      </p:sp>
      <p:sp>
        <p:nvSpPr>
          <p:cNvPr id="17" name="제목 2">
            <a:extLst>
              <a:ext uri="{FF2B5EF4-FFF2-40B4-BE49-F238E27FC236}">
                <a16:creationId xmlns:a16="http://schemas.microsoft.com/office/drawing/2014/main" id="{13B637B8-9DE6-44A0-82FB-AFC58CB7B8E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20" name="순서도: 연결자 19">
            <a:extLst>
              <a:ext uri="{FF2B5EF4-FFF2-40B4-BE49-F238E27FC236}">
                <a16:creationId xmlns:a16="http://schemas.microsoft.com/office/drawing/2014/main" id="{D2028B86-944C-4956-A784-20D1A76768A4}"/>
              </a:ext>
            </a:extLst>
          </p:cNvPr>
          <p:cNvSpPr/>
          <p:nvPr/>
        </p:nvSpPr>
        <p:spPr bwMode="auto">
          <a:xfrm>
            <a:off x="5445349" y="15053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7" name="순서도: 연결자 26">
            <a:extLst>
              <a:ext uri="{FF2B5EF4-FFF2-40B4-BE49-F238E27FC236}">
                <a16:creationId xmlns:a16="http://schemas.microsoft.com/office/drawing/2014/main" id="{916CE2EA-CDD8-4376-8070-E81F7F5F3243}"/>
              </a:ext>
            </a:extLst>
          </p:cNvPr>
          <p:cNvSpPr/>
          <p:nvPr/>
        </p:nvSpPr>
        <p:spPr bwMode="auto">
          <a:xfrm>
            <a:off x="5445349" y="331040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graphicFrame>
        <p:nvGraphicFramePr>
          <p:cNvPr id="3" name="표 2">
            <a:extLst>
              <a:ext uri="{FF2B5EF4-FFF2-40B4-BE49-F238E27FC236}">
                <a16:creationId xmlns:a16="http://schemas.microsoft.com/office/drawing/2014/main" id="{DE3461AF-93FA-45FB-98E4-DB075E8B67E8}"/>
              </a:ext>
            </a:extLst>
          </p:cNvPr>
          <p:cNvGraphicFramePr>
            <a:graphicFrameLocks noGrp="1"/>
          </p:cNvGraphicFramePr>
          <p:nvPr>
            <p:extLst>
              <p:ext uri="{D42A27DB-BD31-4B8C-83A1-F6EECF244321}">
                <p14:modId xmlns:p14="http://schemas.microsoft.com/office/powerpoint/2010/main" val="979746334"/>
              </p:ext>
            </p:extLst>
          </p:nvPr>
        </p:nvGraphicFramePr>
        <p:xfrm>
          <a:off x="5744602" y="4423049"/>
          <a:ext cx="2437457" cy="853440"/>
        </p:xfrm>
        <a:graphic>
          <a:graphicData uri="http://schemas.openxmlformats.org/drawingml/2006/table">
            <a:tbl>
              <a:tblPr/>
              <a:tblGrid>
                <a:gridCol w="162497">
                  <a:extLst>
                    <a:ext uri="{9D8B030D-6E8A-4147-A177-3AD203B41FA5}">
                      <a16:colId xmlns:a16="http://schemas.microsoft.com/office/drawing/2014/main" val="3277077027"/>
                    </a:ext>
                  </a:extLst>
                </a:gridCol>
                <a:gridCol w="898514">
                  <a:extLst>
                    <a:ext uri="{9D8B030D-6E8A-4147-A177-3AD203B41FA5}">
                      <a16:colId xmlns:a16="http://schemas.microsoft.com/office/drawing/2014/main" val="3286578065"/>
                    </a:ext>
                  </a:extLst>
                </a:gridCol>
                <a:gridCol w="688223">
                  <a:extLst>
                    <a:ext uri="{9D8B030D-6E8A-4147-A177-3AD203B41FA5}">
                      <a16:colId xmlns:a16="http://schemas.microsoft.com/office/drawing/2014/main" val="841457906"/>
                    </a:ext>
                  </a:extLst>
                </a:gridCol>
                <a:gridCol w="688223">
                  <a:extLst>
                    <a:ext uri="{9D8B030D-6E8A-4147-A177-3AD203B41FA5}">
                      <a16:colId xmlns:a16="http://schemas.microsoft.com/office/drawing/2014/main" val="3414950005"/>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8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1" u="none" strike="noStrike" dirty="0">
                          <a:solidFill>
                            <a:srgbClr val="FFFFFF"/>
                          </a:solidFill>
                          <a:effectLst/>
                          <a:latin typeface="Arial" panose="020B0604020202020204" pitchFamily="34" charset="0"/>
                          <a:ea typeface="맑은 고딕" panose="020B0503020000020004" pitchFamily="50" charset="-127"/>
                        </a:rPr>
                        <a:t>% of Total</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727303288"/>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원재료비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246508385"/>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원단</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10,192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42.8%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90180852"/>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보호필름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8,047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33.8%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7215882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도료</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처리제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4,481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18.8%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68272341"/>
                  </a:ext>
                </a:extLst>
              </a:tr>
              <a:tr h="0">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rPr>
                        <a:t>프라이머</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405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77576765"/>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커버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670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2.8%</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06163184"/>
                  </a:ext>
                </a:extLst>
              </a:tr>
            </a:tbl>
          </a:graphicData>
        </a:graphic>
      </p:graphicFrame>
      <p:sp>
        <p:nvSpPr>
          <p:cNvPr id="22" name="직사각형 21">
            <a:extLst>
              <a:ext uri="{FF2B5EF4-FFF2-40B4-BE49-F238E27FC236}">
                <a16:creationId xmlns:a16="http://schemas.microsoft.com/office/drawing/2014/main" id="{D82BBD7A-772D-40E3-B600-2C2EA6D99554}"/>
              </a:ext>
            </a:extLst>
          </p:cNvPr>
          <p:cNvSpPr/>
          <p:nvPr/>
        </p:nvSpPr>
        <p:spPr>
          <a:xfrm>
            <a:off x="2146363" y="1671194"/>
            <a:ext cx="3150000" cy="432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2" name="순서도: 연결자 31">
            <a:extLst>
              <a:ext uri="{FF2B5EF4-FFF2-40B4-BE49-F238E27FC236}">
                <a16:creationId xmlns:a16="http://schemas.microsoft.com/office/drawing/2014/main" id="{230F39A9-641E-4BA8-B551-F8FD8E51C497}"/>
              </a:ext>
            </a:extLst>
          </p:cNvPr>
          <p:cNvSpPr/>
          <p:nvPr/>
        </p:nvSpPr>
        <p:spPr bwMode="auto">
          <a:xfrm>
            <a:off x="2063478" y="16069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4" name="직사각형 23">
            <a:extLst>
              <a:ext uri="{FF2B5EF4-FFF2-40B4-BE49-F238E27FC236}">
                <a16:creationId xmlns:a16="http://schemas.microsoft.com/office/drawing/2014/main" id="{6C3F8106-5ACA-4041-8774-C81A258B991D}"/>
              </a:ext>
            </a:extLst>
          </p:cNvPr>
          <p:cNvSpPr/>
          <p:nvPr/>
        </p:nvSpPr>
        <p:spPr>
          <a:xfrm>
            <a:off x="2146363" y="2237460"/>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5" name="순서도: 연결자 24">
            <a:extLst>
              <a:ext uri="{FF2B5EF4-FFF2-40B4-BE49-F238E27FC236}">
                <a16:creationId xmlns:a16="http://schemas.microsoft.com/office/drawing/2014/main" id="{C6AECD71-9C5C-4D47-993A-4BC55897308E}"/>
              </a:ext>
            </a:extLst>
          </p:cNvPr>
          <p:cNvSpPr/>
          <p:nvPr/>
        </p:nvSpPr>
        <p:spPr bwMode="auto">
          <a:xfrm>
            <a:off x="2063478" y="217317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8" name="직사각형 27">
            <a:extLst>
              <a:ext uri="{FF2B5EF4-FFF2-40B4-BE49-F238E27FC236}">
                <a16:creationId xmlns:a16="http://schemas.microsoft.com/office/drawing/2014/main" id="{A956AD94-C127-407E-BBBA-1E0D6FC9F746}"/>
              </a:ext>
            </a:extLst>
          </p:cNvPr>
          <p:cNvSpPr/>
          <p:nvPr/>
        </p:nvSpPr>
        <p:spPr>
          <a:xfrm>
            <a:off x="2146363" y="2381460"/>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9" name="순서도: 연결자 28">
            <a:extLst>
              <a:ext uri="{FF2B5EF4-FFF2-40B4-BE49-F238E27FC236}">
                <a16:creationId xmlns:a16="http://schemas.microsoft.com/office/drawing/2014/main" id="{C584BF8B-1DE2-4909-8959-985B60EAB89D}"/>
              </a:ext>
            </a:extLst>
          </p:cNvPr>
          <p:cNvSpPr/>
          <p:nvPr/>
        </p:nvSpPr>
        <p:spPr bwMode="auto">
          <a:xfrm>
            <a:off x="2063478" y="231717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0" name="직사각형 29">
            <a:extLst>
              <a:ext uri="{FF2B5EF4-FFF2-40B4-BE49-F238E27FC236}">
                <a16:creationId xmlns:a16="http://schemas.microsoft.com/office/drawing/2014/main" id="{1D9984BB-BE67-4262-B397-C3BA6E79C585}"/>
              </a:ext>
            </a:extLst>
          </p:cNvPr>
          <p:cNvSpPr/>
          <p:nvPr/>
        </p:nvSpPr>
        <p:spPr>
          <a:xfrm>
            <a:off x="2146363" y="4108346"/>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1" name="순서도: 연결자 30">
            <a:extLst>
              <a:ext uri="{FF2B5EF4-FFF2-40B4-BE49-F238E27FC236}">
                <a16:creationId xmlns:a16="http://schemas.microsoft.com/office/drawing/2014/main" id="{71698AD8-39A7-4945-B0C9-1FEE2ECCDD87}"/>
              </a:ext>
            </a:extLst>
          </p:cNvPr>
          <p:cNvSpPr/>
          <p:nvPr/>
        </p:nvSpPr>
        <p:spPr bwMode="auto">
          <a:xfrm>
            <a:off x="2063478" y="404406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5" name="순서도: 연결자 34">
            <a:extLst>
              <a:ext uri="{FF2B5EF4-FFF2-40B4-BE49-F238E27FC236}">
                <a16:creationId xmlns:a16="http://schemas.microsoft.com/office/drawing/2014/main" id="{396E64C8-283B-4157-A90C-F2BDD374B901}"/>
              </a:ext>
            </a:extLst>
          </p:cNvPr>
          <p:cNvSpPr/>
          <p:nvPr/>
        </p:nvSpPr>
        <p:spPr bwMode="auto">
          <a:xfrm>
            <a:off x="5445349" y="531473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845589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659348409"/>
              </p:ext>
            </p:extLst>
          </p:nvPr>
        </p:nvGraphicFramePr>
        <p:xfrm>
          <a:off x="468001" y="1191600"/>
          <a:ext cx="9038334" cy="5060957"/>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62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56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PL Overview</a:t>
                      </a:r>
                      <a:r>
                        <a:rPr kumimoji="0" lang="en-US" altLang="ko-KR" sz="1000" b="1"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rPr>
                        <a:t>1</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1000" b="1"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589338"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운반비</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일반 택배 및 해외 수출 운반비는 판매관리비로 인식하며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그 외의 원재료 등 운반비는 매출원가로 인식하고 있음</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시작된 매출수량 증가에 따라 원재료 운반비가 증가하였으며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및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수출이 증가함에 따라 판매관리비로 인식되는 운반비가 증대되었음</a:t>
                      </a:r>
                    </a:p>
                    <a:p>
                      <a:pPr marL="3589338"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포장비</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 포장지 관련 비용으로 구성되어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 공급 수량당 발생함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일반적으로 공급 수량당 포장비는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60~70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수준임</a:t>
                      </a:r>
                    </a:p>
                    <a:p>
                      <a:pPr marL="3589338"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3589338" algn="l"/>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지급수수료</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매출원가에 포함된 지급수수료는 </a:t>
                      </a:r>
                      <a:r>
                        <a:rPr lang="ko-KR" altLang="en-US" sz="900" kern="0" dirty="0">
                          <a:solidFill>
                            <a:schemeClr val="tx1"/>
                          </a:solidFill>
                          <a:latin typeface="Arial" panose="020B0604020202020204" pitchFamily="34" charset="0"/>
                          <a:ea typeface="+mn-ea"/>
                          <a:cs typeface="Arial" panose="020B0604020202020204" pitchFamily="34" charset="0"/>
                        </a:rPr>
                        <a:t>생산과정에서 발생하는 폐기물 처리비용으로 코팅 수량이 증가함에 따라 매년 소폭 상승하였음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판매관리비에 포함된 지급수수료는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전년 대비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증가하였으며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이는 대부분 해외 수출 판매 대행을 담당하고 있는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루카소에게</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지급된 비용임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972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루카소를</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통해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직접 수출하고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YILDIZ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매출이 증가함에 따라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루카소에게</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지급되는 수수료가 증가하였음</a:t>
                      </a:r>
                    </a:p>
                    <a:p>
                      <a:pPr marL="36750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지급되는 수수료는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600~700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제외</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수준이며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통관비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핸들링비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 에이전트에게 지급되는 수수료 등 실비 보상적 성격이 크기 때문에 판매구조에서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루카소가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제외되더라도 발생할 비용으로 파악됨</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0" name="표 29">
            <a:extLst>
              <a:ext uri="{FF2B5EF4-FFF2-40B4-BE49-F238E27FC236}">
                <a16:creationId xmlns:a16="http://schemas.microsoft.com/office/drawing/2014/main" id="{2296AEFC-BAEB-4755-99D2-00DBE5AB769A}"/>
              </a:ext>
            </a:extLst>
          </p:cNvPr>
          <p:cNvGraphicFramePr>
            <a:graphicFrameLocks noGrp="1"/>
          </p:cNvGraphicFramePr>
          <p:nvPr>
            <p:extLst>
              <p:ext uri="{D42A27DB-BD31-4B8C-83A1-F6EECF244321}">
                <p14:modId xmlns:p14="http://schemas.microsoft.com/office/powerpoint/2010/main" val="2711892684"/>
              </p:ext>
            </p:extLst>
          </p:nvPr>
        </p:nvGraphicFramePr>
        <p:xfrm>
          <a:off x="2138400" y="1515600"/>
          <a:ext cx="3157400" cy="4032000"/>
        </p:xfrm>
        <a:graphic>
          <a:graphicData uri="http://schemas.openxmlformats.org/drawingml/2006/table">
            <a:tbl>
              <a:tblPr/>
              <a:tblGrid>
                <a:gridCol w="97400">
                  <a:extLst>
                    <a:ext uri="{9D8B030D-6E8A-4147-A177-3AD203B41FA5}">
                      <a16:colId xmlns:a16="http://schemas.microsoft.com/office/drawing/2014/main" val="2649066448"/>
                    </a:ext>
                  </a:extLst>
                </a:gridCol>
                <a:gridCol w="900000">
                  <a:extLst>
                    <a:ext uri="{9D8B030D-6E8A-4147-A177-3AD203B41FA5}">
                      <a16:colId xmlns:a16="http://schemas.microsoft.com/office/drawing/2014/main" val="1158862114"/>
                    </a:ext>
                  </a:extLst>
                </a:gridCol>
                <a:gridCol w="540000">
                  <a:extLst>
                    <a:ext uri="{9D8B030D-6E8A-4147-A177-3AD203B41FA5}">
                      <a16:colId xmlns:a16="http://schemas.microsoft.com/office/drawing/2014/main" val="1892410064"/>
                    </a:ext>
                  </a:extLst>
                </a:gridCol>
                <a:gridCol w="540000">
                  <a:extLst>
                    <a:ext uri="{9D8B030D-6E8A-4147-A177-3AD203B41FA5}">
                      <a16:colId xmlns:a16="http://schemas.microsoft.com/office/drawing/2014/main" val="1975003267"/>
                    </a:ext>
                  </a:extLst>
                </a:gridCol>
                <a:gridCol w="540000">
                  <a:extLst>
                    <a:ext uri="{9D8B030D-6E8A-4147-A177-3AD203B41FA5}">
                      <a16:colId xmlns:a16="http://schemas.microsoft.com/office/drawing/2014/main" val="3757478150"/>
                    </a:ext>
                  </a:extLst>
                </a:gridCol>
                <a:gridCol w="540000">
                  <a:extLst>
                    <a:ext uri="{9D8B030D-6E8A-4147-A177-3AD203B41FA5}">
                      <a16:colId xmlns:a16="http://schemas.microsoft.com/office/drawing/2014/main" val="556274533"/>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87854874"/>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16205819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04651591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55687076"/>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1372353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62407052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7721102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9666017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0528399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3298179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1746194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7416076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5913347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287106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7052351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기타경비</a:t>
                      </a:r>
                      <a:r>
                        <a:rPr lang="en-US" altLang="ko-KR" sz="900" b="0"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88421280"/>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14055434"/>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98727513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인건비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84083439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운반비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3615507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보험료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4417824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지급수수료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1213157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외주용역비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046047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감가상각비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462068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51108195"/>
                  </a:ext>
                </a:extLst>
              </a:tr>
              <a:tr h="144000">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9248360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기타판관비</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rPr>
                        <a:t>3</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84181510"/>
                  </a:ext>
                </a:extLst>
              </a:tr>
              <a:tr h="1440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46221410"/>
                  </a:ext>
                </a:extLst>
              </a:tr>
            </a:tbl>
          </a:graphicData>
        </a:graphic>
      </p:graphicFrame>
      <p:sp>
        <p:nvSpPr>
          <p:cNvPr id="31" name="TextBox 30">
            <a:extLst>
              <a:ext uri="{FF2B5EF4-FFF2-40B4-BE49-F238E27FC236}">
                <a16:creationId xmlns:a16="http://schemas.microsoft.com/office/drawing/2014/main" id="{738FD72E-F9E7-4BAF-A01F-CA5C11E07DBC}"/>
              </a:ext>
            </a:extLst>
          </p:cNvPr>
          <p:cNvSpPr txBox="1"/>
          <p:nvPr/>
        </p:nvSpPr>
        <p:spPr>
          <a:xfrm>
            <a:off x="2126103" y="5563022"/>
            <a:ext cx="3029500" cy="323165"/>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조정사항이 반영된 </a:t>
            </a:r>
            <a:r>
              <a:rPr lang="en-US" altLang="ko-KR" sz="700" dirty="0">
                <a:latin typeface="Arial" panose="020B0604020202020204" pitchFamily="34" charset="0"/>
                <a:cs typeface="Arial" panose="020B0604020202020204" pitchFamily="34" charset="0"/>
              </a:rPr>
              <a:t>Adjusted PL </a:t>
            </a:r>
            <a:r>
              <a:rPr lang="ko-KR" altLang="en-US" sz="700" dirty="0">
                <a:latin typeface="Arial" panose="020B0604020202020204" pitchFamily="34" charset="0"/>
                <a:cs typeface="Arial" panose="020B0604020202020204" pitchFamily="34" charset="0"/>
              </a:rPr>
              <a:t>기준 </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복리후생비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전력비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수선비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차량유지비 등으로 구성</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3: </a:t>
            </a:r>
            <a:r>
              <a:rPr lang="ko-KR" altLang="en-US" sz="700" dirty="0">
                <a:latin typeface="Arial" panose="020B0604020202020204" pitchFamily="34" charset="0"/>
                <a:cs typeface="Arial" panose="020B0604020202020204" pitchFamily="34" charset="0"/>
              </a:rPr>
              <a:t>복리후생비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여비교통비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접대비</a:t>
            </a:r>
            <a:r>
              <a:rPr lang="en-US" altLang="ko-KR" sz="700" dirty="0">
                <a:latin typeface="Arial" panose="020B0604020202020204" pitchFamily="34" charset="0"/>
                <a:cs typeface="Arial" panose="020B0604020202020204" pitchFamily="34" charset="0"/>
              </a:rPr>
              <a:t>, </a:t>
            </a:r>
            <a:r>
              <a:rPr lang="ko-KR" altLang="en-US" sz="700" dirty="0" err="1">
                <a:latin typeface="Arial" panose="020B0604020202020204" pitchFamily="34" charset="0"/>
                <a:cs typeface="Arial" panose="020B0604020202020204" pitchFamily="34" charset="0"/>
              </a:rPr>
              <a:t>세금과공과</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소모품비 등으로 구성</a:t>
            </a:r>
            <a:endParaRPr lang="en-US" altLang="ko-KR" sz="700" dirty="0">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(4/13) </a:t>
            </a:r>
            <a:endParaRPr lang="en-US" altLang="ko-KR" sz="4400" b="1" dirty="0">
              <a:solidFill>
                <a:srgbClr val="00338D"/>
              </a:solidFill>
              <a:highlight>
                <a:srgbClr val="FFFF00"/>
              </a:highlight>
              <a:latin typeface="KPMG Extralight" panose="020B0303030202040204" pitchFamily="34" charset="0"/>
            </a:endParaRPr>
          </a:p>
        </p:txBody>
      </p:sp>
      <p:sp>
        <p:nvSpPr>
          <p:cNvPr id="17" name="제목 2">
            <a:extLst>
              <a:ext uri="{FF2B5EF4-FFF2-40B4-BE49-F238E27FC236}">
                <a16:creationId xmlns:a16="http://schemas.microsoft.com/office/drawing/2014/main" id="{13B637B8-9DE6-44A0-82FB-AFC58CB7B8E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5" name="표 4">
            <a:extLst>
              <a:ext uri="{FF2B5EF4-FFF2-40B4-BE49-F238E27FC236}">
                <a16:creationId xmlns:a16="http://schemas.microsoft.com/office/drawing/2014/main" id="{965626E0-3D26-427E-BCE4-FC0ECECA5A5B}"/>
              </a:ext>
            </a:extLst>
          </p:cNvPr>
          <p:cNvGraphicFramePr>
            <a:graphicFrameLocks noGrp="1"/>
          </p:cNvGraphicFramePr>
          <p:nvPr>
            <p:extLst>
              <p:ext uri="{D42A27DB-BD31-4B8C-83A1-F6EECF244321}">
                <p14:modId xmlns:p14="http://schemas.microsoft.com/office/powerpoint/2010/main" val="2237258809"/>
              </p:ext>
            </p:extLst>
          </p:nvPr>
        </p:nvGraphicFramePr>
        <p:xfrm>
          <a:off x="5768585" y="4267606"/>
          <a:ext cx="3326996" cy="853440"/>
        </p:xfrm>
        <a:graphic>
          <a:graphicData uri="http://schemas.openxmlformats.org/drawingml/2006/table">
            <a:tbl>
              <a:tblPr/>
              <a:tblGrid>
                <a:gridCol w="162423">
                  <a:extLst>
                    <a:ext uri="{9D8B030D-6E8A-4147-A177-3AD203B41FA5}">
                      <a16:colId xmlns:a16="http://schemas.microsoft.com/office/drawing/2014/main" val="3545811746"/>
                    </a:ext>
                  </a:extLst>
                </a:gridCol>
                <a:gridCol w="716573">
                  <a:extLst>
                    <a:ext uri="{9D8B030D-6E8A-4147-A177-3AD203B41FA5}">
                      <a16:colId xmlns:a16="http://schemas.microsoft.com/office/drawing/2014/main" val="1087400538"/>
                    </a:ext>
                  </a:extLst>
                </a:gridCol>
                <a:gridCol w="612000">
                  <a:extLst>
                    <a:ext uri="{9D8B030D-6E8A-4147-A177-3AD203B41FA5}">
                      <a16:colId xmlns:a16="http://schemas.microsoft.com/office/drawing/2014/main" val="1164038367"/>
                    </a:ext>
                  </a:extLst>
                </a:gridCol>
                <a:gridCol w="612000">
                  <a:extLst>
                    <a:ext uri="{9D8B030D-6E8A-4147-A177-3AD203B41FA5}">
                      <a16:colId xmlns:a16="http://schemas.microsoft.com/office/drawing/2014/main" val="1983345364"/>
                    </a:ext>
                  </a:extLst>
                </a:gridCol>
                <a:gridCol w="612000">
                  <a:extLst>
                    <a:ext uri="{9D8B030D-6E8A-4147-A177-3AD203B41FA5}">
                      <a16:colId xmlns:a16="http://schemas.microsoft.com/office/drawing/2014/main" val="2992536453"/>
                    </a:ext>
                  </a:extLst>
                </a:gridCol>
                <a:gridCol w="612000">
                  <a:extLst>
                    <a:ext uri="{9D8B030D-6E8A-4147-A177-3AD203B41FA5}">
                      <a16:colId xmlns:a16="http://schemas.microsoft.com/office/drawing/2014/main" val="2100910375"/>
                    </a:ext>
                  </a:extLst>
                </a:gridCol>
              </a:tblGrid>
              <a:tr h="0">
                <a:tc gridSpan="2">
                  <a:txBody>
                    <a:bodyPr/>
                    <a:lstStyle/>
                    <a:p>
                      <a:pPr algn="l" fontAlgn="ct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800" b="1" i="0" u="none" strike="noStrike" dirty="0">
                          <a:solidFill>
                            <a:srgbClr val="FFFFFF"/>
                          </a:solidFill>
                          <a:effectLst/>
                          <a:latin typeface="맑은 고딕" panose="020B0503020000020004" pitchFamily="50" charset="-127"/>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a:solidFill>
                            <a:srgbClr val="FFFFFF"/>
                          </a:solidFill>
                          <a:effectLst/>
                          <a:latin typeface="맑은 고딕" panose="020B0503020000020004" pitchFamily="50" charset="-127"/>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a:solidFill>
                            <a:srgbClr val="FFFFFF"/>
                          </a:solidFill>
                          <a:effectLst/>
                          <a:latin typeface="맑은 고딕" panose="020B0503020000020004" pitchFamily="50" charset="-127"/>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a:solidFill>
                            <a:srgbClr val="FFFFFF"/>
                          </a:solidFill>
                          <a:effectLst/>
                          <a:latin typeface="맑은 고딕" panose="020B0503020000020004" pitchFamily="50" charset="-127"/>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379172927"/>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지급수수료</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07009404"/>
                  </a:ext>
                </a:extLst>
              </a:tr>
              <a:tr h="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루카소</a:t>
                      </a: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911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920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408683406"/>
                  </a:ext>
                </a:extLst>
              </a:tr>
              <a:tr h="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31673977"/>
                  </a:ext>
                </a:extLst>
              </a:tr>
              <a:tr h="0">
                <a:tc gridSpan="2">
                  <a:txBody>
                    <a:bodyPr/>
                    <a:lstStyle/>
                    <a:p>
                      <a:pPr algn="l" fontAlgn="ctr"/>
                      <a:r>
                        <a:rPr lang="en-US" sz="800" b="1" i="1" u="none" strike="noStrike">
                          <a:solidFill>
                            <a:srgbClr val="000000"/>
                          </a:solidFill>
                          <a:effectLst/>
                          <a:latin typeface="맑은 고딕" panose="020B0503020000020004" pitchFamily="50" charset="-127"/>
                          <a:ea typeface="맑은 고딕" panose="020B0503020000020004" pitchFamily="50" charset="-127"/>
                        </a:rPr>
                        <a:t>% of Total</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17411405"/>
                  </a:ext>
                </a:extLst>
              </a:tr>
              <a:tr h="0">
                <a:tc>
                  <a:txBody>
                    <a:bodyPr/>
                    <a:lstStyle/>
                    <a:p>
                      <a:pPr algn="l" fontAlgn="ct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1" u="none" strike="noStrike" dirty="0" err="1">
                          <a:solidFill>
                            <a:srgbClr val="000000"/>
                          </a:solidFill>
                          <a:effectLst/>
                          <a:latin typeface="맑은 고딕" panose="020B0503020000020004" pitchFamily="50" charset="-127"/>
                          <a:ea typeface="맑은 고딕" panose="020B0503020000020004" pitchFamily="50" charset="-127"/>
                        </a:rPr>
                        <a:t>루카소</a:t>
                      </a:r>
                      <a:endParaRPr lang="ko-KR" altLang="en-US" sz="800" b="0" i="1"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80.7%</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89.0%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90.7%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1022364"/>
                  </a:ext>
                </a:extLst>
              </a:tr>
              <a:tr h="0">
                <a:tc>
                  <a:txBody>
                    <a:bodyPr/>
                    <a:lstStyle/>
                    <a:p>
                      <a:pPr algn="l" fontAlgn="ct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1" u="none" strike="noStrike">
                          <a:solidFill>
                            <a:srgbClr val="000000"/>
                          </a:solidFill>
                          <a:effectLst/>
                          <a:latin typeface="맑은 고딕" panose="020B0503020000020004" pitchFamily="50" charset="-127"/>
                          <a:ea typeface="맑은 고딕" panose="020B0503020000020004" pitchFamily="50" charset="-127"/>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19.3%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9.3%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869772753"/>
                  </a:ext>
                </a:extLst>
              </a:tr>
            </a:tbl>
          </a:graphicData>
        </a:graphic>
      </p:graphicFrame>
      <p:sp>
        <p:nvSpPr>
          <p:cNvPr id="20" name="순서도: 연결자 19">
            <a:extLst>
              <a:ext uri="{FF2B5EF4-FFF2-40B4-BE49-F238E27FC236}">
                <a16:creationId xmlns:a16="http://schemas.microsoft.com/office/drawing/2014/main" id="{D2028B86-944C-4956-A784-20D1A76768A4}"/>
              </a:ext>
            </a:extLst>
          </p:cNvPr>
          <p:cNvSpPr/>
          <p:nvPr/>
        </p:nvSpPr>
        <p:spPr bwMode="auto">
          <a:xfrm>
            <a:off x="5439732" y="15053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7" name="순서도: 연결자 26">
            <a:extLst>
              <a:ext uri="{FF2B5EF4-FFF2-40B4-BE49-F238E27FC236}">
                <a16:creationId xmlns:a16="http://schemas.microsoft.com/office/drawing/2014/main" id="{916CE2EA-CDD8-4376-8070-E81F7F5F3243}"/>
              </a:ext>
            </a:extLst>
          </p:cNvPr>
          <p:cNvSpPr/>
          <p:nvPr/>
        </p:nvSpPr>
        <p:spPr bwMode="auto">
          <a:xfrm>
            <a:off x="5439732" y="319129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6</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1" name="직사각형 20">
            <a:extLst>
              <a:ext uri="{FF2B5EF4-FFF2-40B4-BE49-F238E27FC236}">
                <a16:creationId xmlns:a16="http://schemas.microsoft.com/office/drawing/2014/main" id="{51F84D6A-5247-4C18-B94F-B5A4912E0F16}"/>
              </a:ext>
            </a:extLst>
          </p:cNvPr>
          <p:cNvSpPr/>
          <p:nvPr/>
        </p:nvSpPr>
        <p:spPr>
          <a:xfrm>
            <a:off x="2146363" y="2525393"/>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6" name="직사각형 25">
            <a:extLst>
              <a:ext uri="{FF2B5EF4-FFF2-40B4-BE49-F238E27FC236}">
                <a16:creationId xmlns:a16="http://schemas.microsoft.com/office/drawing/2014/main" id="{3B5F2EA6-96EA-4A04-AB1A-E44C8BF53805}"/>
              </a:ext>
            </a:extLst>
          </p:cNvPr>
          <p:cNvSpPr/>
          <p:nvPr/>
        </p:nvSpPr>
        <p:spPr>
          <a:xfrm>
            <a:off x="2146363" y="4259891"/>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7" name="직사각형 36">
            <a:extLst>
              <a:ext uri="{FF2B5EF4-FFF2-40B4-BE49-F238E27FC236}">
                <a16:creationId xmlns:a16="http://schemas.microsoft.com/office/drawing/2014/main" id="{06E267B7-6D77-407E-B4CB-6B2FDFF302BA}"/>
              </a:ext>
            </a:extLst>
          </p:cNvPr>
          <p:cNvSpPr/>
          <p:nvPr/>
        </p:nvSpPr>
        <p:spPr>
          <a:xfrm>
            <a:off x="2146363" y="2810147"/>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6" name="직사각형 15">
            <a:extLst>
              <a:ext uri="{FF2B5EF4-FFF2-40B4-BE49-F238E27FC236}">
                <a16:creationId xmlns:a16="http://schemas.microsoft.com/office/drawing/2014/main" id="{B36BAB86-B217-4A56-9E88-7B940F96A0A6}"/>
              </a:ext>
            </a:extLst>
          </p:cNvPr>
          <p:cNvSpPr/>
          <p:nvPr/>
        </p:nvSpPr>
        <p:spPr>
          <a:xfrm>
            <a:off x="2146363" y="4543752"/>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4" name="직사각형 23">
            <a:extLst>
              <a:ext uri="{FF2B5EF4-FFF2-40B4-BE49-F238E27FC236}">
                <a16:creationId xmlns:a16="http://schemas.microsoft.com/office/drawing/2014/main" id="{1BC72747-F0C4-4D43-91CB-CA241BF3444C}"/>
              </a:ext>
            </a:extLst>
          </p:cNvPr>
          <p:cNvSpPr/>
          <p:nvPr/>
        </p:nvSpPr>
        <p:spPr>
          <a:xfrm>
            <a:off x="2146363" y="2663520"/>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3" name="순서도: 연결자 22">
            <a:extLst>
              <a:ext uri="{FF2B5EF4-FFF2-40B4-BE49-F238E27FC236}">
                <a16:creationId xmlns:a16="http://schemas.microsoft.com/office/drawing/2014/main" id="{A615C1F5-8986-45F8-98D3-851EB83BA94E}"/>
              </a:ext>
            </a:extLst>
          </p:cNvPr>
          <p:cNvSpPr/>
          <p:nvPr/>
        </p:nvSpPr>
        <p:spPr bwMode="auto">
          <a:xfrm>
            <a:off x="2063478" y="246110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3" name="순서도: 연결자 32">
            <a:extLst>
              <a:ext uri="{FF2B5EF4-FFF2-40B4-BE49-F238E27FC236}">
                <a16:creationId xmlns:a16="http://schemas.microsoft.com/office/drawing/2014/main" id="{CEC60047-D7AB-464F-92BC-3E80E9DC3D49}"/>
              </a:ext>
            </a:extLst>
          </p:cNvPr>
          <p:cNvSpPr/>
          <p:nvPr/>
        </p:nvSpPr>
        <p:spPr bwMode="auto">
          <a:xfrm>
            <a:off x="2063478" y="419560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8" name="순서도: 연결자 37">
            <a:extLst>
              <a:ext uri="{FF2B5EF4-FFF2-40B4-BE49-F238E27FC236}">
                <a16:creationId xmlns:a16="http://schemas.microsoft.com/office/drawing/2014/main" id="{14872D25-2D48-430E-A777-2E2C2576401E}"/>
              </a:ext>
            </a:extLst>
          </p:cNvPr>
          <p:cNvSpPr/>
          <p:nvPr/>
        </p:nvSpPr>
        <p:spPr bwMode="auto">
          <a:xfrm>
            <a:off x="2063478" y="274586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6</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8" name="순서도: 연결자 17">
            <a:extLst>
              <a:ext uri="{FF2B5EF4-FFF2-40B4-BE49-F238E27FC236}">
                <a16:creationId xmlns:a16="http://schemas.microsoft.com/office/drawing/2014/main" id="{CF88EE77-CF03-40AA-A4C6-A589120C7893}"/>
              </a:ext>
            </a:extLst>
          </p:cNvPr>
          <p:cNvSpPr/>
          <p:nvPr/>
        </p:nvSpPr>
        <p:spPr bwMode="auto">
          <a:xfrm>
            <a:off x="2063478" y="447946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6</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5" name="순서도: 연결자 24">
            <a:extLst>
              <a:ext uri="{FF2B5EF4-FFF2-40B4-BE49-F238E27FC236}">
                <a16:creationId xmlns:a16="http://schemas.microsoft.com/office/drawing/2014/main" id="{87A17105-875D-4EC3-8A7C-E0BF49295285}"/>
              </a:ext>
            </a:extLst>
          </p:cNvPr>
          <p:cNvSpPr/>
          <p:nvPr/>
        </p:nvSpPr>
        <p:spPr bwMode="auto">
          <a:xfrm>
            <a:off x="2063478" y="259923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5</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8" name="순서도: 연결자 27">
            <a:extLst>
              <a:ext uri="{FF2B5EF4-FFF2-40B4-BE49-F238E27FC236}">
                <a16:creationId xmlns:a16="http://schemas.microsoft.com/office/drawing/2014/main" id="{F2868F0C-E5B4-4F37-AFBF-8C0B75E7BD86}"/>
              </a:ext>
            </a:extLst>
          </p:cNvPr>
          <p:cNvSpPr/>
          <p:nvPr/>
        </p:nvSpPr>
        <p:spPr bwMode="auto">
          <a:xfrm>
            <a:off x="5439732" y="259923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5</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137428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990426442"/>
              </p:ext>
            </p:extLst>
          </p:nvPr>
        </p:nvGraphicFramePr>
        <p:xfrm>
          <a:off x="468001" y="1191600"/>
          <a:ext cx="9038334" cy="5111757"/>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62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665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PL Overview</a:t>
                      </a:r>
                      <a:r>
                        <a:rPr kumimoji="0" lang="en-US" altLang="ko-KR" sz="1000" b="1"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rPr>
                        <a:t>1</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1000" b="1"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589338"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외주가공비</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외주가공비는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한샘향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프라화이트</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제품</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한솔향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메탈제품 및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한국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펄제품</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도레이향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일부 제품에 대해서만 원단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전처리</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과정에서 발생하고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해당 제품의 수요 변동에 따라 매년 변동하고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감가상각비</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자산별</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내용연수 및 상각방법은 다음과 같음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 매년 인식해야 할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상각비의</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50%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수준만 인식하였으며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기존에 미인식한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상각비를</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추가로 인식하여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상각비가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전년대비 크게 증가하였음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하자보수비</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최종 납품된 제품에 불량 등의 하자가 발견될 경우 거래처에 일정 부분 보전을 해야 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감사인 지적사항에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충당부채가 당해 매출액의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수준을 유지하도록 하자보수비를 계상하고 있음</a:t>
                      </a:r>
                    </a:p>
                    <a:p>
                      <a:pPr marL="3589338"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경상연구개발비</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 연구개발에 소요되는 원자재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보호필름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도료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등을 경상연구개발비로 처리하였으나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세무조사의 지적사항에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년부터는 관련 비용을 원재료비로 인식하여 연구개발비가 감소하였음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년부터는 직원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명에 대한 급여만 경상연구개발비로 처리하고 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월평균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 수준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1" name="표 30">
            <a:extLst>
              <a:ext uri="{FF2B5EF4-FFF2-40B4-BE49-F238E27FC236}">
                <a16:creationId xmlns:a16="http://schemas.microsoft.com/office/drawing/2014/main" id="{A594D108-0203-4AA5-B6F8-5ADB5F6C9391}"/>
              </a:ext>
            </a:extLst>
          </p:cNvPr>
          <p:cNvGraphicFramePr>
            <a:graphicFrameLocks noGrp="1"/>
          </p:cNvGraphicFramePr>
          <p:nvPr>
            <p:extLst>
              <p:ext uri="{D42A27DB-BD31-4B8C-83A1-F6EECF244321}">
                <p14:modId xmlns:p14="http://schemas.microsoft.com/office/powerpoint/2010/main" val="3447307193"/>
              </p:ext>
            </p:extLst>
          </p:nvPr>
        </p:nvGraphicFramePr>
        <p:xfrm>
          <a:off x="2138400" y="1515600"/>
          <a:ext cx="3157400" cy="4032000"/>
        </p:xfrm>
        <a:graphic>
          <a:graphicData uri="http://schemas.openxmlformats.org/drawingml/2006/table">
            <a:tbl>
              <a:tblPr/>
              <a:tblGrid>
                <a:gridCol w="97400">
                  <a:extLst>
                    <a:ext uri="{9D8B030D-6E8A-4147-A177-3AD203B41FA5}">
                      <a16:colId xmlns:a16="http://schemas.microsoft.com/office/drawing/2014/main" val="2649066448"/>
                    </a:ext>
                  </a:extLst>
                </a:gridCol>
                <a:gridCol w="900000">
                  <a:extLst>
                    <a:ext uri="{9D8B030D-6E8A-4147-A177-3AD203B41FA5}">
                      <a16:colId xmlns:a16="http://schemas.microsoft.com/office/drawing/2014/main" val="1158862114"/>
                    </a:ext>
                  </a:extLst>
                </a:gridCol>
                <a:gridCol w="540000">
                  <a:extLst>
                    <a:ext uri="{9D8B030D-6E8A-4147-A177-3AD203B41FA5}">
                      <a16:colId xmlns:a16="http://schemas.microsoft.com/office/drawing/2014/main" val="1892410064"/>
                    </a:ext>
                  </a:extLst>
                </a:gridCol>
                <a:gridCol w="540000">
                  <a:extLst>
                    <a:ext uri="{9D8B030D-6E8A-4147-A177-3AD203B41FA5}">
                      <a16:colId xmlns:a16="http://schemas.microsoft.com/office/drawing/2014/main" val="1975003267"/>
                    </a:ext>
                  </a:extLst>
                </a:gridCol>
                <a:gridCol w="540000">
                  <a:extLst>
                    <a:ext uri="{9D8B030D-6E8A-4147-A177-3AD203B41FA5}">
                      <a16:colId xmlns:a16="http://schemas.microsoft.com/office/drawing/2014/main" val="3757478150"/>
                    </a:ext>
                  </a:extLst>
                </a:gridCol>
                <a:gridCol w="540000">
                  <a:extLst>
                    <a:ext uri="{9D8B030D-6E8A-4147-A177-3AD203B41FA5}">
                      <a16:colId xmlns:a16="http://schemas.microsoft.com/office/drawing/2014/main" val="556274533"/>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87854874"/>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16205819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04651591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55687076"/>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1372353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62407052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7721102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9666017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0528399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3298179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1746194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7416076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5913347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287106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7052351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기타경비</a:t>
                      </a:r>
                      <a:r>
                        <a:rPr lang="en-US" altLang="ko-KR" sz="900" b="0"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88421280"/>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14055434"/>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98727513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인건비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84083439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운반비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3615507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보험료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4417824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지급수수료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1213157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외주용역비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046047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감가상각비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462068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51108195"/>
                  </a:ext>
                </a:extLst>
              </a:tr>
              <a:tr h="144000">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9248360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기타판관비</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rPr>
                        <a:t>3</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84181510"/>
                  </a:ext>
                </a:extLst>
              </a:tr>
              <a:tr h="1440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46221410"/>
                  </a:ext>
                </a:extLst>
              </a:tr>
            </a:tbl>
          </a:graphicData>
        </a:graphic>
      </p:graphicFrame>
      <p:sp>
        <p:nvSpPr>
          <p:cNvPr id="32" name="TextBox 31">
            <a:extLst>
              <a:ext uri="{FF2B5EF4-FFF2-40B4-BE49-F238E27FC236}">
                <a16:creationId xmlns:a16="http://schemas.microsoft.com/office/drawing/2014/main" id="{E01A6E4D-18A7-4E16-A800-9D4199B0C70C}"/>
              </a:ext>
            </a:extLst>
          </p:cNvPr>
          <p:cNvSpPr txBox="1"/>
          <p:nvPr/>
        </p:nvSpPr>
        <p:spPr>
          <a:xfrm>
            <a:off x="2126103" y="5563022"/>
            <a:ext cx="3029500" cy="323165"/>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조정사항이 반영된 </a:t>
            </a:r>
            <a:r>
              <a:rPr lang="en-US" altLang="ko-KR" sz="700" dirty="0">
                <a:latin typeface="Arial" panose="020B0604020202020204" pitchFamily="34" charset="0"/>
                <a:cs typeface="Arial" panose="020B0604020202020204" pitchFamily="34" charset="0"/>
              </a:rPr>
              <a:t>Adjusted PL </a:t>
            </a:r>
            <a:r>
              <a:rPr lang="ko-KR" altLang="en-US" sz="700" dirty="0">
                <a:latin typeface="Arial" panose="020B0604020202020204" pitchFamily="34" charset="0"/>
                <a:cs typeface="Arial" panose="020B0604020202020204" pitchFamily="34" charset="0"/>
              </a:rPr>
              <a:t>기준 </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복리후생비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전력비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수선비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차량유지비 등으로 구성</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3: </a:t>
            </a:r>
            <a:r>
              <a:rPr lang="ko-KR" altLang="en-US" sz="700" dirty="0">
                <a:latin typeface="Arial" panose="020B0604020202020204" pitchFamily="34" charset="0"/>
                <a:cs typeface="Arial" panose="020B0604020202020204" pitchFamily="34" charset="0"/>
              </a:rPr>
              <a:t>복리후생비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여비교통비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접대비</a:t>
            </a:r>
            <a:r>
              <a:rPr lang="en-US" altLang="ko-KR" sz="700" dirty="0">
                <a:latin typeface="Arial" panose="020B0604020202020204" pitchFamily="34" charset="0"/>
                <a:cs typeface="Arial" panose="020B0604020202020204" pitchFamily="34" charset="0"/>
              </a:rPr>
              <a:t>, </a:t>
            </a:r>
            <a:r>
              <a:rPr lang="ko-KR" altLang="en-US" sz="700" dirty="0" err="1">
                <a:latin typeface="Arial" panose="020B0604020202020204" pitchFamily="34" charset="0"/>
                <a:cs typeface="Arial" panose="020B0604020202020204" pitchFamily="34" charset="0"/>
              </a:rPr>
              <a:t>세금과공과</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소모품비 등으로 구성</a:t>
            </a:r>
            <a:endParaRPr lang="en-US" altLang="ko-KR" sz="700" dirty="0">
              <a:latin typeface="Arial" panose="020B0604020202020204" pitchFamily="34" charset="0"/>
              <a:cs typeface="Arial" panose="020B0604020202020204" pitchFamily="34" charset="0"/>
            </a:endParaRPr>
          </a:p>
        </p:txBody>
      </p:sp>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(5/13) </a:t>
            </a:r>
            <a:endParaRPr lang="en-US" altLang="ko-KR" sz="4400" b="1" dirty="0">
              <a:solidFill>
                <a:srgbClr val="00338D"/>
              </a:solidFill>
              <a:highlight>
                <a:srgbClr val="FFFF00"/>
              </a:highlight>
              <a:latin typeface="KPMG Extralight" panose="020B0303030202040204" pitchFamily="34" charset="0"/>
            </a:endParaRPr>
          </a:p>
        </p:txBody>
      </p:sp>
      <p:sp>
        <p:nvSpPr>
          <p:cNvPr id="17" name="제목 2">
            <a:extLst>
              <a:ext uri="{FF2B5EF4-FFF2-40B4-BE49-F238E27FC236}">
                <a16:creationId xmlns:a16="http://schemas.microsoft.com/office/drawing/2014/main" id="{13B637B8-9DE6-44A0-82FB-AFC58CB7B8E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20" name="순서도: 연결자 19">
            <a:extLst>
              <a:ext uri="{FF2B5EF4-FFF2-40B4-BE49-F238E27FC236}">
                <a16:creationId xmlns:a16="http://schemas.microsoft.com/office/drawing/2014/main" id="{D2028B86-944C-4956-A784-20D1A76768A4}"/>
              </a:ext>
            </a:extLst>
          </p:cNvPr>
          <p:cNvSpPr/>
          <p:nvPr/>
        </p:nvSpPr>
        <p:spPr bwMode="auto">
          <a:xfrm>
            <a:off x="5439733" y="15053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7</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5" name="순서도: 연결자 24">
            <a:extLst>
              <a:ext uri="{FF2B5EF4-FFF2-40B4-BE49-F238E27FC236}">
                <a16:creationId xmlns:a16="http://schemas.microsoft.com/office/drawing/2014/main" id="{6121FE41-FB25-475A-9C5C-BCDBD042FA40}"/>
              </a:ext>
            </a:extLst>
          </p:cNvPr>
          <p:cNvSpPr/>
          <p:nvPr/>
        </p:nvSpPr>
        <p:spPr bwMode="auto">
          <a:xfrm>
            <a:off x="5439733" y="240277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8</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7" name="직사각형 36">
            <a:extLst>
              <a:ext uri="{FF2B5EF4-FFF2-40B4-BE49-F238E27FC236}">
                <a16:creationId xmlns:a16="http://schemas.microsoft.com/office/drawing/2014/main" id="{06E267B7-6D77-407E-B4CB-6B2FDFF302BA}"/>
              </a:ext>
            </a:extLst>
          </p:cNvPr>
          <p:cNvSpPr/>
          <p:nvPr/>
        </p:nvSpPr>
        <p:spPr>
          <a:xfrm>
            <a:off x="2146363" y="2953382"/>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8" name="순서도: 연결자 37">
            <a:extLst>
              <a:ext uri="{FF2B5EF4-FFF2-40B4-BE49-F238E27FC236}">
                <a16:creationId xmlns:a16="http://schemas.microsoft.com/office/drawing/2014/main" id="{14872D25-2D48-430E-A777-2E2C2576401E}"/>
              </a:ext>
            </a:extLst>
          </p:cNvPr>
          <p:cNvSpPr/>
          <p:nvPr/>
        </p:nvSpPr>
        <p:spPr bwMode="auto">
          <a:xfrm>
            <a:off x="2063478" y="288909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7</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2" name="직사각형 21">
            <a:extLst>
              <a:ext uri="{FF2B5EF4-FFF2-40B4-BE49-F238E27FC236}">
                <a16:creationId xmlns:a16="http://schemas.microsoft.com/office/drawing/2014/main" id="{87059239-14CC-4BAE-8D7B-866159E51D09}"/>
              </a:ext>
            </a:extLst>
          </p:cNvPr>
          <p:cNvSpPr/>
          <p:nvPr/>
        </p:nvSpPr>
        <p:spPr>
          <a:xfrm>
            <a:off x="2146363" y="3097382"/>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4" name="순서도: 연결자 23">
            <a:extLst>
              <a:ext uri="{FF2B5EF4-FFF2-40B4-BE49-F238E27FC236}">
                <a16:creationId xmlns:a16="http://schemas.microsoft.com/office/drawing/2014/main" id="{390F9C6E-EF10-41E7-A342-039DA0CA6CA8}"/>
              </a:ext>
            </a:extLst>
          </p:cNvPr>
          <p:cNvSpPr/>
          <p:nvPr/>
        </p:nvSpPr>
        <p:spPr bwMode="auto">
          <a:xfrm>
            <a:off x="2063478" y="303309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8</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5" name="직사각형 14">
            <a:extLst>
              <a:ext uri="{FF2B5EF4-FFF2-40B4-BE49-F238E27FC236}">
                <a16:creationId xmlns:a16="http://schemas.microsoft.com/office/drawing/2014/main" id="{26EE3136-5686-418E-8F64-AB5743A606D3}"/>
              </a:ext>
            </a:extLst>
          </p:cNvPr>
          <p:cNvSpPr/>
          <p:nvPr/>
        </p:nvSpPr>
        <p:spPr>
          <a:xfrm>
            <a:off x="2146363" y="4837213"/>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6" name="순서도: 연결자 15">
            <a:extLst>
              <a:ext uri="{FF2B5EF4-FFF2-40B4-BE49-F238E27FC236}">
                <a16:creationId xmlns:a16="http://schemas.microsoft.com/office/drawing/2014/main" id="{DE7F290C-42A6-4063-A628-48950016265B}"/>
              </a:ext>
            </a:extLst>
          </p:cNvPr>
          <p:cNvSpPr/>
          <p:nvPr/>
        </p:nvSpPr>
        <p:spPr bwMode="auto">
          <a:xfrm>
            <a:off x="2063478" y="477292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8</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graphicFrame>
        <p:nvGraphicFramePr>
          <p:cNvPr id="2" name="표 1">
            <a:extLst>
              <a:ext uri="{FF2B5EF4-FFF2-40B4-BE49-F238E27FC236}">
                <a16:creationId xmlns:a16="http://schemas.microsoft.com/office/drawing/2014/main" id="{6F2EC259-CCB3-465C-90C5-B1491BCBDF61}"/>
              </a:ext>
            </a:extLst>
          </p:cNvPr>
          <p:cNvGraphicFramePr>
            <a:graphicFrameLocks noGrp="1"/>
          </p:cNvGraphicFramePr>
          <p:nvPr>
            <p:extLst>
              <p:ext uri="{D42A27DB-BD31-4B8C-83A1-F6EECF244321}">
                <p14:modId xmlns:p14="http://schemas.microsoft.com/office/powerpoint/2010/main" val="17059187"/>
              </p:ext>
            </p:extLst>
          </p:nvPr>
        </p:nvGraphicFramePr>
        <p:xfrm>
          <a:off x="5746923" y="2805986"/>
          <a:ext cx="2474210" cy="975360"/>
        </p:xfrm>
        <a:graphic>
          <a:graphicData uri="http://schemas.openxmlformats.org/drawingml/2006/table">
            <a:tbl>
              <a:tblPr/>
              <a:tblGrid>
                <a:gridCol w="732750">
                  <a:extLst>
                    <a:ext uri="{9D8B030D-6E8A-4147-A177-3AD203B41FA5}">
                      <a16:colId xmlns:a16="http://schemas.microsoft.com/office/drawing/2014/main" val="3645924188"/>
                    </a:ext>
                  </a:extLst>
                </a:gridCol>
                <a:gridCol w="870730">
                  <a:extLst>
                    <a:ext uri="{9D8B030D-6E8A-4147-A177-3AD203B41FA5}">
                      <a16:colId xmlns:a16="http://schemas.microsoft.com/office/drawing/2014/main" val="2072794190"/>
                    </a:ext>
                  </a:extLst>
                </a:gridCol>
                <a:gridCol w="870730">
                  <a:extLst>
                    <a:ext uri="{9D8B030D-6E8A-4147-A177-3AD203B41FA5}">
                      <a16:colId xmlns:a16="http://schemas.microsoft.com/office/drawing/2014/main" val="1557811775"/>
                    </a:ext>
                  </a:extLst>
                </a:gridCol>
              </a:tblGrid>
              <a:tr h="0">
                <a:tc>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자산구분</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내용연수</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상각방법</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484846337"/>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건물</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20</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/40</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정액법</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913667560"/>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기계장치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68916694"/>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차량운반구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83422808"/>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공구와</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2540304"/>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비품</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91844580"/>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시설장치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86836705"/>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무형자산</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56543797"/>
                  </a:ext>
                </a:extLst>
              </a:tr>
            </a:tbl>
          </a:graphicData>
        </a:graphic>
      </p:graphicFrame>
      <p:sp>
        <p:nvSpPr>
          <p:cNvPr id="23" name="순서도: 연결자 22">
            <a:extLst>
              <a:ext uri="{FF2B5EF4-FFF2-40B4-BE49-F238E27FC236}">
                <a16:creationId xmlns:a16="http://schemas.microsoft.com/office/drawing/2014/main" id="{A03726DC-45F4-4467-848F-BFF13A4B735C}"/>
              </a:ext>
            </a:extLst>
          </p:cNvPr>
          <p:cNvSpPr/>
          <p:nvPr/>
        </p:nvSpPr>
        <p:spPr bwMode="auto">
          <a:xfrm>
            <a:off x="5439733" y="436365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9</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6" name="직사각형 25">
            <a:extLst>
              <a:ext uri="{FF2B5EF4-FFF2-40B4-BE49-F238E27FC236}">
                <a16:creationId xmlns:a16="http://schemas.microsoft.com/office/drawing/2014/main" id="{3614B768-45D9-4809-A090-337F7E4806D7}"/>
              </a:ext>
            </a:extLst>
          </p:cNvPr>
          <p:cNvSpPr/>
          <p:nvPr/>
        </p:nvSpPr>
        <p:spPr>
          <a:xfrm>
            <a:off x="2146363" y="3243206"/>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7" name="순서도: 연결자 26">
            <a:extLst>
              <a:ext uri="{FF2B5EF4-FFF2-40B4-BE49-F238E27FC236}">
                <a16:creationId xmlns:a16="http://schemas.microsoft.com/office/drawing/2014/main" id="{0639EC2A-0FF0-4CC7-8BC3-CEB6054BD216}"/>
              </a:ext>
            </a:extLst>
          </p:cNvPr>
          <p:cNvSpPr/>
          <p:nvPr/>
        </p:nvSpPr>
        <p:spPr bwMode="auto">
          <a:xfrm>
            <a:off x="2063478" y="317892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9</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8" name="직사각형 27">
            <a:extLst>
              <a:ext uri="{FF2B5EF4-FFF2-40B4-BE49-F238E27FC236}">
                <a16:creationId xmlns:a16="http://schemas.microsoft.com/office/drawing/2014/main" id="{CD2C14DC-CE6B-446A-B8C2-AE71938527EB}"/>
              </a:ext>
            </a:extLst>
          </p:cNvPr>
          <p:cNvSpPr/>
          <p:nvPr/>
        </p:nvSpPr>
        <p:spPr>
          <a:xfrm>
            <a:off x="2146363" y="3387679"/>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9" name="순서도: 연결자 28">
            <a:extLst>
              <a:ext uri="{FF2B5EF4-FFF2-40B4-BE49-F238E27FC236}">
                <a16:creationId xmlns:a16="http://schemas.microsoft.com/office/drawing/2014/main" id="{A1B231E1-93CB-4000-9D7C-F17D475ED036}"/>
              </a:ext>
            </a:extLst>
          </p:cNvPr>
          <p:cNvSpPr/>
          <p:nvPr/>
        </p:nvSpPr>
        <p:spPr bwMode="auto">
          <a:xfrm>
            <a:off x="2063478" y="332339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Univers for KPMG"/>
                <a:ea typeface="맑은 고딕" panose="020B0503020000020004" pitchFamily="50" charset="-127"/>
                <a:cs typeface="Arial" panose="020B0604020202020204" pitchFamily="34" charset="0"/>
              </a:rPr>
              <a:t>10</a:t>
            </a:r>
            <a:endParaRPr lang="ko-KR" altLang="en-US" sz="7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0" name="순서도: 연결자 29">
            <a:extLst>
              <a:ext uri="{FF2B5EF4-FFF2-40B4-BE49-F238E27FC236}">
                <a16:creationId xmlns:a16="http://schemas.microsoft.com/office/drawing/2014/main" id="{23BA5B33-44C1-4C01-B9F7-CA9A5FF22BC9}"/>
              </a:ext>
            </a:extLst>
          </p:cNvPr>
          <p:cNvSpPr/>
          <p:nvPr/>
        </p:nvSpPr>
        <p:spPr bwMode="auto">
          <a:xfrm>
            <a:off x="5439733" y="508894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Univers for KPMG"/>
                <a:ea typeface="맑은 고딕" panose="020B0503020000020004" pitchFamily="50" charset="-127"/>
                <a:cs typeface="Arial" panose="020B0604020202020204" pitchFamily="34" charset="0"/>
              </a:rPr>
              <a:t>10</a:t>
            </a:r>
            <a:endParaRPr lang="ko-KR" altLang="en-US" sz="700" b="1" kern="0" dirty="0">
              <a:solidFill>
                <a:srgbClr val="FFFFFF"/>
              </a:solidFill>
              <a:latin typeface="Univers for KPMG"/>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882040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274298508"/>
              </p:ext>
            </p:extLst>
          </p:nvPr>
        </p:nvGraphicFramePr>
        <p:xfrm>
          <a:off x="468001" y="1191600"/>
          <a:ext cx="9038334" cy="50229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62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665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PL Overview</a:t>
                      </a:r>
                      <a:r>
                        <a:rPr kumimoji="0" lang="en-US" altLang="ko-KR" sz="1000" b="1"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rPr>
                        <a:t>1</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1000" b="1"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589338"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보험료</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12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보험료는 경영인정기보험과 기타로 분류되며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기타는 건강</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고용</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산재보험 회사납부분과 화재보험으로 구성됨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경영인정기보험은 경영인 상해 및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사망시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지급되는 보험이며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중소기업을 대상으로 하는 경영컨설팅</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세무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법무자문 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도 정기적으로 제공받고 있음</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인터뷰에 따르면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유지시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60%, 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유지시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80%, 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유지시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90%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원금보장이 가능하며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환급시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수익자는 대상회사로 파악됨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경영인정기보험 세부내역은 다음과 같음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1"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(6/13) </a:t>
            </a:r>
            <a:endParaRPr lang="en-US" altLang="ko-KR" sz="4400" b="1" dirty="0">
              <a:solidFill>
                <a:srgbClr val="00338D"/>
              </a:solidFill>
              <a:highlight>
                <a:srgbClr val="FFFF00"/>
              </a:highlight>
              <a:latin typeface="KPMG Extralight" panose="020B0303030202040204" pitchFamily="34" charset="0"/>
            </a:endParaRPr>
          </a:p>
        </p:txBody>
      </p:sp>
      <p:sp>
        <p:nvSpPr>
          <p:cNvPr id="17" name="제목 2">
            <a:extLst>
              <a:ext uri="{FF2B5EF4-FFF2-40B4-BE49-F238E27FC236}">
                <a16:creationId xmlns:a16="http://schemas.microsoft.com/office/drawing/2014/main" id="{13B637B8-9DE6-44A0-82FB-AFC58CB7B8E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20" name="순서도: 연결자 19">
            <a:extLst>
              <a:ext uri="{FF2B5EF4-FFF2-40B4-BE49-F238E27FC236}">
                <a16:creationId xmlns:a16="http://schemas.microsoft.com/office/drawing/2014/main" id="{D2028B86-944C-4956-A784-20D1A76768A4}"/>
              </a:ext>
            </a:extLst>
          </p:cNvPr>
          <p:cNvSpPr/>
          <p:nvPr/>
        </p:nvSpPr>
        <p:spPr bwMode="auto">
          <a:xfrm>
            <a:off x="5439733" y="15053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Univers for KPMG"/>
                <a:ea typeface="맑은 고딕" panose="020B0503020000020004" pitchFamily="50" charset="-127"/>
                <a:cs typeface="Arial" panose="020B0604020202020204" pitchFamily="34" charset="0"/>
              </a:rPr>
              <a:t>11</a:t>
            </a:r>
            <a:endParaRPr lang="ko-KR" altLang="en-US" sz="700" b="1" kern="0" dirty="0">
              <a:solidFill>
                <a:srgbClr val="FFFFFF"/>
              </a:solidFill>
              <a:latin typeface="Univers for KPMG"/>
              <a:ea typeface="맑은 고딕" panose="020B0503020000020004" pitchFamily="50" charset="-127"/>
              <a:cs typeface="Arial" panose="020B0604020202020204" pitchFamily="34" charset="0"/>
            </a:endParaRPr>
          </a:p>
        </p:txBody>
      </p:sp>
      <p:graphicFrame>
        <p:nvGraphicFramePr>
          <p:cNvPr id="19" name="표 18">
            <a:extLst>
              <a:ext uri="{FF2B5EF4-FFF2-40B4-BE49-F238E27FC236}">
                <a16:creationId xmlns:a16="http://schemas.microsoft.com/office/drawing/2014/main" id="{99F4C711-A8F3-4596-A47A-87036B5EF344}"/>
              </a:ext>
            </a:extLst>
          </p:cNvPr>
          <p:cNvGraphicFramePr>
            <a:graphicFrameLocks noGrp="1"/>
          </p:cNvGraphicFramePr>
          <p:nvPr/>
        </p:nvGraphicFramePr>
        <p:xfrm>
          <a:off x="2138400" y="1515600"/>
          <a:ext cx="3157400" cy="4032000"/>
        </p:xfrm>
        <a:graphic>
          <a:graphicData uri="http://schemas.openxmlformats.org/drawingml/2006/table">
            <a:tbl>
              <a:tblPr/>
              <a:tblGrid>
                <a:gridCol w="97400">
                  <a:extLst>
                    <a:ext uri="{9D8B030D-6E8A-4147-A177-3AD203B41FA5}">
                      <a16:colId xmlns:a16="http://schemas.microsoft.com/office/drawing/2014/main" val="2649066448"/>
                    </a:ext>
                  </a:extLst>
                </a:gridCol>
                <a:gridCol w="900000">
                  <a:extLst>
                    <a:ext uri="{9D8B030D-6E8A-4147-A177-3AD203B41FA5}">
                      <a16:colId xmlns:a16="http://schemas.microsoft.com/office/drawing/2014/main" val="1158862114"/>
                    </a:ext>
                  </a:extLst>
                </a:gridCol>
                <a:gridCol w="540000">
                  <a:extLst>
                    <a:ext uri="{9D8B030D-6E8A-4147-A177-3AD203B41FA5}">
                      <a16:colId xmlns:a16="http://schemas.microsoft.com/office/drawing/2014/main" val="1892410064"/>
                    </a:ext>
                  </a:extLst>
                </a:gridCol>
                <a:gridCol w="540000">
                  <a:extLst>
                    <a:ext uri="{9D8B030D-6E8A-4147-A177-3AD203B41FA5}">
                      <a16:colId xmlns:a16="http://schemas.microsoft.com/office/drawing/2014/main" val="1975003267"/>
                    </a:ext>
                  </a:extLst>
                </a:gridCol>
                <a:gridCol w="540000">
                  <a:extLst>
                    <a:ext uri="{9D8B030D-6E8A-4147-A177-3AD203B41FA5}">
                      <a16:colId xmlns:a16="http://schemas.microsoft.com/office/drawing/2014/main" val="3757478150"/>
                    </a:ext>
                  </a:extLst>
                </a:gridCol>
                <a:gridCol w="540000">
                  <a:extLst>
                    <a:ext uri="{9D8B030D-6E8A-4147-A177-3AD203B41FA5}">
                      <a16:colId xmlns:a16="http://schemas.microsoft.com/office/drawing/2014/main" val="556274533"/>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87854874"/>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16205819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04651591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55687076"/>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1372353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62407052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7721102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9666017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0528399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3298179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1746194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7416076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5913347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287106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7052351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기타경비</a:t>
                      </a:r>
                      <a:r>
                        <a:rPr lang="en-US" altLang="ko-KR" sz="900" b="0"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88421280"/>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14055434"/>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98727513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인건비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84083439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운반비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3615507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보험료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4417824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지급수수료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1213157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외주용역비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046047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감가상각비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462068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51108195"/>
                  </a:ext>
                </a:extLst>
              </a:tr>
              <a:tr h="144000">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9248360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기타판관비</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rPr>
                        <a:t>3</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84181510"/>
                  </a:ext>
                </a:extLst>
              </a:tr>
              <a:tr h="1440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46221410"/>
                  </a:ext>
                </a:extLst>
              </a:tr>
            </a:tbl>
          </a:graphicData>
        </a:graphic>
      </p:graphicFrame>
      <p:sp>
        <p:nvSpPr>
          <p:cNvPr id="21" name="TextBox 20">
            <a:extLst>
              <a:ext uri="{FF2B5EF4-FFF2-40B4-BE49-F238E27FC236}">
                <a16:creationId xmlns:a16="http://schemas.microsoft.com/office/drawing/2014/main" id="{9B625F64-270A-4BE8-95E2-59D5FA633AED}"/>
              </a:ext>
            </a:extLst>
          </p:cNvPr>
          <p:cNvSpPr txBox="1"/>
          <p:nvPr/>
        </p:nvSpPr>
        <p:spPr>
          <a:xfrm>
            <a:off x="2126103" y="5563022"/>
            <a:ext cx="3029500" cy="323165"/>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조정사항이 반영된 </a:t>
            </a:r>
            <a:r>
              <a:rPr lang="en-US" altLang="ko-KR" sz="700" dirty="0">
                <a:latin typeface="Arial" panose="020B0604020202020204" pitchFamily="34" charset="0"/>
                <a:cs typeface="Arial" panose="020B0604020202020204" pitchFamily="34" charset="0"/>
              </a:rPr>
              <a:t>Adjusted PL </a:t>
            </a:r>
            <a:r>
              <a:rPr lang="ko-KR" altLang="en-US" sz="700" dirty="0">
                <a:latin typeface="Arial" panose="020B0604020202020204" pitchFamily="34" charset="0"/>
                <a:cs typeface="Arial" panose="020B0604020202020204" pitchFamily="34" charset="0"/>
              </a:rPr>
              <a:t>기준 </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복리후생비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전력비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수선비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차량유지비 등으로 구성</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3: </a:t>
            </a:r>
            <a:r>
              <a:rPr lang="ko-KR" altLang="en-US" sz="700" dirty="0">
                <a:latin typeface="Arial" panose="020B0604020202020204" pitchFamily="34" charset="0"/>
                <a:cs typeface="Arial" panose="020B0604020202020204" pitchFamily="34" charset="0"/>
              </a:rPr>
              <a:t>복리후생비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여비교통비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접대비</a:t>
            </a:r>
            <a:r>
              <a:rPr lang="en-US" altLang="ko-KR" sz="700" dirty="0">
                <a:latin typeface="Arial" panose="020B0604020202020204" pitchFamily="34" charset="0"/>
                <a:cs typeface="Arial" panose="020B0604020202020204" pitchFamily="34" charset="0"/>
              </a:rPr>
              <a:t>, </a:t>
            </a:r>
            <a:r>
              <a:rPr lang="ko-KR" altLang="en-US" sz="700" dirty="0" err="1">
                <a:latin typeface="Arial" panose="020B0604020202020204" pitchFamily="34" charset="0"/>
                <a:cs typeface="Arial" panose="020B0604020202020204" pitchFamily="34" charset="0"/>
              </a:rPr>
              <a:t>세금과공과</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소모품비 등으로 구성</a:t>
            </a:r>
            <a:endParaRPr lang="en-US" altLang="ko-KR" sz="700" dirty="0">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26EE3136-5686-418E-8F64-AB5743A606D3}"/>
              </a:ext>
            </a:extLst>
          </p:cNvPr>
          <p:cNvSpPr/>
          <p:nvPr/>
        </p:nvSpPr>
        <p:spPr>
          <a:xfrm>
            <a:off x="2146363" y="4402605"/>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6" name="순서도: 연결자 15">
            <a:extLst>
              <a:ext uri="{FF2B5EF4-FFF2-40B4-BE49-F238E27FC236}">
                <a16:creationId xmlns:a16="http://schemas.microsoft.com/office/drawing/2014/main" id="{DE7F290C-42A6-4063-A628-48950016265B}"/>
              </a:ext>
            </a:extLst>
          </p:cNvPr>
          <p:cNvSpPr/>
          <p:nvPr/>
        </p:nvSpPr>
        <p:spPr bwMode="auto">
          <a:xfrm>
            <a:off x="2063478" y="433832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Univers for KPMG"/>
                <a:ea typeface="맑은 고딕" panose="020B0503020000020004" pitchFamily="50" charset="-127"/>
                <a:cs typeface="Arial" panose="020B0604020202020204" pitchFamily="34" charset="0"/>
              </a:rPr>
              <a:t>11</a:t>
            </a:r>
            <a:endParaRPr lang="ko-KR" altLang="en-US" sz="700" b="1" kern="0" dirty="0">
              <a:solidFill>
                <a:srgbClr val="FFFFFF"/>
              </a:solidFill>
              <a:latin typeface="Univers for KPMG"/>
              <a:ea typeface="맑은 고딕" panose="020B0503020000020004" pitchFamily="50" charset="-127"/>
              <a:cs typeface="Arial" panose="020B0604020202020204" pitchFamily="34" charset="0"/>
            </a:endParaRPr>
          </a:p>
        </p:txBody>
      </p:sp>
      <p:graphicFrame>
        <p:nvGraphicFramePr>
          <p:cNvPr id="3" name="표 2">
            <a:extLst>
              <a:ext uri="{FF2B5EF4-FFF2-40B4-BE49-F238E27FC236}">
                <a16:creationId xmlns:a16="http://schemas.microsoft.com/office/drawing/2014/main" id="{216F9E14-F8A9-48F2-90C7-03D3EEEE7567}"/>
              </a:ext>
            </a:extLst>
          </p:cNvPr>
          <p:cNvGraphicFramePr>
            <a:graphicFrameLocks noGrp="1"/>
          </p:cNvGraphicFramePr>
          <p:nvPr>
            <p:extLst>
              <p:ext uri="{D42A27DB-BD31-4B8C-83A1-F6EECF244321}">
                <p14:modId xmlns:p14="http://schemas.microsoft.com/office/powerpoint/2010/main" val="3189862796"/>
              </p:ext>
            </p:extLst>
          </p:nvPr>
        </p:nvGraphicFramePr>
        <p:xfrm>
          <a:off x="5583733" y="1717045"/>
          <a:ext cx="3600001" cy="853440"/>
        </p:xfrm>
        <a:graphic>
          <a:graphicData uri="http://schemas.openxmlformats.org/drawingml/2006/table">
            <a:tbl>
              <a:tblPr/>
              <a:tblGrid>
                <a:gridCol w="97687">
                  <a:extLst>
                    <a:ext uri="{9D8B030D-6E8A-4147-A177-3AD203B41FA5}">
                      <a16:colId xmlns:a16="http://schemas.microsoft.com/office/drawing/2014/main" val="691293382"/>
                    </a:ext>
                  </a:extLst>
                </a:gridCol>
                <a:gridCol w="97687">
                  <a:extLst>
                    <a:ext uri="{9D8B030D-6E8A-4147-A177-3AD203B41FA5}">
                      <a16:colId xmlns:a16="http://schemas.microsoft.com/office/drawing/2014/main" val="996366275"/>
                    </a:ext>
                  </a:extLst>
                </a:gridCol>
                <a:gridCol w="909763">
                  <a:extLst>
                    <a:ext uri="{9D8B030D-6E8A-4147-A177-3AD203B41FA5}">
                      <a16:colId xmlns:a16="http://schemas.microsoft.com/office/drawing/2014/main" val="2109912512"/>
                    </a:ext>
                  </a:extLst>
                </a:gridCol>
                <a:gridCol w="623716">
                  <a:extLst>
                    <a:ext uri="{9D8B030D-6E8A-4147-A177-3AD203B41FA5}">
                      <a16:colId xmlns:a16="http://schemas.microsoft.com/office/drawing/2014/main" val="4273684985"/>
                    </a:ext>
                  </a:extLst>
                </a:gridCol>
                <a:gridCol w="623716">
                  <a:extLst>
                    <a:ext uri="{9D8B030D-6E8A-4147-A177-3AD203B41FA5}">
                      <a16:colId xmlns:a16="http://schemas.microsoft.com/office/drawing/2014/main" val="3046623793"/>
                    </a:ext>
                  </a:extLst>
                </a:gridCol>
                <a:gridCol w="623716">
                  <a:extLst>
                    <a:ext uri="{9D8B030D-6E8A-4147-A177-3AD203B41FA5}">
                      <a16:colId xmlns:a16="http://schemas.microsoft.com/office/drawing/2014/main" val="404433100"/>
                    </a:ext>
                  </a:extLst>
                </a:gridCol>
                <a:gridCol w="623716">
                  <a:extLst>
                    <a:ext uri="{9D8B030D-6E8A-4147-A177-3AD203B41FA5}">
                      <a16:colId xmlns:a16="http://schemas.microsoft.com/office/drawing/2014/main" val="3519708132"/>
                    </a:ext>
                  </a:extLst>
                </a:gridCol>
              </a:tblGrid>
              <a:tr h="0">
                <a:tc gridSpan="3">
                  <a:txBody>
                    <a:bodyPr/>
                    <a:lstStyle/>
                    <a:p>
                      <a:pPr algn="l" fontAlgn="ctr"/>
                      <a:r>
                        <a:rPr lang="en-US" altLang="ko-KR" sz="8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FY18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dirty="0">
                          <a:solidFill>
                            <a:srgbClr val="FFFFFF"/>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mj-ea"/>
                          <a:cs typeface="Arial" panose="020B0604020202020204" pitchFamily="34" charset="0"/>
                        </a:rPr>
                        <a:t>FY21.3Q</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6934882"/>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mj-ea"/>
                          <a:cs typeface="Arial" panose="020B0604020202020204" pitchFamily="34" charset="0"/>
                        </a:rPr>
                        <a:t>보험료</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189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191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mj-ea"/>
                          <a:cs typeface="Arial" panose="020B0604020202020204" pitchFamily="34" charset="0"/>
                        </a:rPr>
                        <a:t>208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mj-ea"/>
                          <a:cs typeface="Arial" panose="020B0604020202020204" pitchFamily="34" charset="0"/>
                        </a:rPr>
                        <a:t>274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577323196"/>
                  </a:ext>
                </a:extLst>
              </a:tr>
              <a:tr h="0">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경영인정기보험</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138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3165848"/>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흥국생명</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37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75204583"/>
                  </a:ext>
                </a:extLst>
              </a:tr>
              <a:tr h="0">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KDB</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56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036513718"/>
                  </a:ext>
                </a:extLst>
              </a:tr>
              <a:tr h="0">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오렌지라이프</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46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779701259"/>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140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143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mj-ea"/>
                          <a:cs typeface="Arial" panose="020B0604020202020204" pitchFamily="34" charset="0"/>
                        </a:rPr>
                        <a:t>159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135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23558847"/>
                  </a:ext>
                </a:extLst>
              </a:tr>
            </a:tbl>
          </a:graphicData>
        </a:graphic>
      </p:graphicFrame>
      <p:graphicFrame>
        <p:nvGraphicFramePr>
          <p:cNvPr id="18" name="표 17">
            <a:extLst>
              <a:ext uri="{FF2B5EF4-FFF2-40B4-BE49-F238E27FC236}">
                <a16:creationId xmlns:a16="http://schemas.microsoft.com/office/drawing/2014/main" id="{68EEE8A3-89D1-404F-B071-4C50969170F3}"/>
              </a:ext>
            </a:extLst>
          </p:cNvPr>
          <p:cNvGraphicFramePr>
            <a:graphicFrameLocks noGrp="1"/>
          </p:cNvGraphicFramePr>
          <p:nvPr>
            <p:extLst>
              <p:ext uri="{D42A27DB-BD31-4B8C-83A1-F6EECF244321}">
                <p14:modId xmlns:p14="http://schemas.microsoft.com/office/powerpoint/2010/main" val="3892291881"/>
              </p:ext>
            </p:extLst>
          </p:nvPr>
        </p:nvGraphicFramePr>
        <p:xfrm>
          <a:off x="5584874" y="4051288"/>
          <a:ext cx="3600000" cy="1584960"/>
        </p:xfrm>
        <a:graphic>
          <a:graphicData uri="http://schemas.openxmlformats.org/drawingml/2006/table">
            <a:tbl>
              <a:tblPr/>
              <a:tblGrid>
                <a:gridCol w="684000">
                  <a:extLst>
                    <a:ext uri="{9D8B030D-6E8A-4147-A177-3AD203B41FA5}">
                      <a16:colId xmlns:a16="http://schemas.microsoft.com/office/drawing/2014/main" val="1992680291"/>
                    </a:ext>
                  </a:extLst>
                </a:gridCol>
                <a:gridCol w="972000">
                  <a:extLst>
                    <a:ext uri="{9D8B030D-6E8A-4147-A177-3AD203B41FA5}">
                      <a16:colId xmlns:a16="http://schemas.microsoft.com/office/drawing/2014/main" val="451010532"/>
                    </a:ext>
                  </a:extLst>
                </a:gridCol>
                <a:gridCol w="972000">
                  <a:extLst>
                    <a:ext uri="{9D8B030D-6E8A-4147-A177-3AD203B41FA5}">
                      <a16:colId xmlns:a16="http://schemas.microsoft.com/office/drawing/2014/main" val="2270272343"/>
                    </a:ext>
                  </a:extLst>
                </a:gridCol>
                <a:gridCol w="972000">
                  <a:extLst>
                    <a:ext uri="{9D8B030D-6E8A-4147-A177-3AD203B41FA5}">
                      <a16:colId xmlns:a16="http://schemas.microsoft.com/office/drawing/2014/main" val="3587790388"/>
                    </a:ext>
                  </a:extLst>
                </a:gridCol>
              </a:tblGrid>
              <a:tr h="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KDB</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생명</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오렌지라이프</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흥국생명</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678794640"/>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계약자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모드온</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모드온</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모드온</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233436438"/>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계약일자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2021-06-24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2021-01-19</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2017-09-26</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25075868"/>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만기일자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2059-06-24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2056-01-19</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2055-09-26</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406982255"/>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보험기간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1914370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납입기간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020144525"/>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피보험자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김연희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유재영</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유재영</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911606866"/>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보험수익자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모드온</a:t>
                      </a:r>
                      <a:b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만기생존시</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b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상해시</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사망시</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모드온</a:t>
                      </a:r>
                      <a:b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사망시</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모드온</a:t>
                      </a:r>
                      <a:b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입원</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상해시</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b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사망시</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20518125"/>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납입주기</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월납</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월납</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5537375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보험료</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월</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98370508"/>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사망보험금</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660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02173732"/>
                  </a:ext>
                </a:extLst>
              </a:tr>
            </a:tbl>
          </a:graphicData>
        </a:graphic>
      </p:graphicFrame>
    </p:spTree>
    <p:extLst>
      <p:ext uri="{BB962C8B-B14F-4D97-AF65-F5344CB8AC3E}">
        <p14:creationId xmlns:p14="http://schemas.microsoft.com/office/powerpoint/2010/main" val="520330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749779062"/>
              </p:ext>
            </p:extLst>
          </p:nvPr>
        </p:nvGraphicFramePr>
        <p:xfrm>
          <a:off x="468001" y="1191600"/>
          <a:ext cx="9038334" cy="50229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62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665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PL Overview</a:t>
                      </a:r>
                      <a:r>
                        <a:rPr kumimoji="0" lang="en-US" altLang="ko-KR" sz="1000" b="1"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rPr>
                        <a:t>1</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altLang="ko-KR" sz="1000" b="1"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589338"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외주용역비</a:t>
                      </a: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외주용역비는 인력파견업체에 지급되는 비용으로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공장이전에 따라 일시적으로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개의 공장이 돌아가는 시기에 인력파견업체로부터 인력을 지원받아 외주용역비가 지출되었음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코로나 이후 인력채용이 어려워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인력파견업체로부터 인력을 공급받고 있으며 이에 따라 외주용역비가 증가하였음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파견인력에 대하여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시간 기준 주간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야간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만원을 지급하고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근무시간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연장시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시간당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만원을 추가로 지급함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인당 평균 지급비용은 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시간 근무기준 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350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만원 수준이며 단순근로인 포장업무를 담당하고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675063" marR="0" lvl="0" indent="-171450" algn="l" defTabSz="914400" rtl="0" eaLnBrk="1" fontAlgn="auto" latinLnBrk="1"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(7/13) </a:t>
            </a:r>
            <a:endParaRPr lang="en-US" altLang="ko-KR" sz="4400" b="1" dirty="0">
              <a:solidFill>
                <a:srgbClr val="00338D"/>
              </a:solidFill>
              <a:highlight>
                <a:srgbClr val="FFFF00"/>
              </a:highlight>
              <a:latin typeface="KPMG Extralight" panose="020B0303030202040204" pitchFamily="34" charset="0"/>
            </a:endParaRPr>
          </a:p>
        </p:txBody>
      </p:sp>
      <p:sp>
        <p:nvSpPr>
          <p:cNvPr id="17" name="제목 2">
            <a:extLst>
              <a:ext uri="{FF2B5EF4-FFF2-40B4-BE49-F238E27FC236}">
                <a16:creationId xmlns:a16="http://schemas.microsoft.com/office/drawing/2014/main" id="{13B637B8-9DE6-44A0-82FB-AFC58CB7B8EF}"/>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20" name="순서도: 연결자 19">
            <a:extLst>
              <a:ext uri="{FF2B5EF4-FFF2-40B4-BE49-F238E27FC236}">
                <a16:creationId xmlns:a16="http://schemas.microsoft.com/office/drawing/2014/main" id="{D2028B86-944C-4956-A784-20D1A76768A4}"/>
              </a:ext>
            </a:extLst>
          </p:cNvPr>
          <p:cNvSpPr/>
          <p:nvPr/>
        </p:nvSpPr>
        <p:spPr bwMode="auto">
          <a:xfrm>
            <a:off x="5439733" y="15053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Univers for KPMG"/>
                <a:ea typeface="맑은 고딕" panose="020B0503020000020004" pitchFamily="50" charset="-127"/>
                <a:cs typeface="Arial" panose="020B0604020202020204" pitchFamily="34" charset="0"/>
              </a:rPr>
              <a:t>12</a:t>
            </a:r>
            <a:endParaRPr lang="ko-KR" altLang="en-US" sz="700" b="1" kern="0" dirty="0">
              <a:solidFill>
                <a:srgbClr val="FFFFFF"/>
              </a:solidFill>
              <a:latin typeface="Univers for KPMG"/>
              <a:ea typeface="맑은 고딕" panose="020B0503020000020004" pitchFamily="50" charset="-127"/>
              <a:cs typeface="Arial" panose="020B0604020202020204" pitchFamily="34" charset="0"/>
            </a:endParaRPr>
          </a:p>
        </p:txBody>
      </p:sp>
      <p:graphicFrame>
        <p:nvGraphicFramePr>
          <p:cNvPr id="19" name="표 18">
            <a:extLst>
              <a:ext uri="{FF2B5EF4-FFF2-40B4-BE49-F238E27FC236}">
                <a16:creationId xmlns:a16="http://schemas.microsoft.com/office/drawing/2014/main" id="{99F4C711-A8F3-4596-A47A-87036B5EF344}"/>
              </a:ext>
            </a:extLst>
          </p:cNvPr>
          <p:cNvGraphicFramePr>
            <a:graphicFrameLocks noGrp="1"/>
          </p:cNvGraphicFramePr>
          <p:nvPr>
            <p:extLst>
              <p:ext uri="{D42A27DB-BD31-4B8C-83A1-F6EECF244321}">
                <p14:modId xmlns:p14="http://schemas.microsoft.com/office/powerpoint/2010/main" val="139970171"/>
              </p:ext>
            </p:extLst>
          </p:nvPr>
        </p:nvGraphicFramePr>
        <p:xfrm>
          <a:off x="2138400" y="1515600"/>
          <a:ext cx="3157400" cy="4032000"/>
        </p:xfrm>
        <a:graphic>
          <a:graphicData uri="http://schemas.openxmlformats.org/drawingml/2006/table">
            <a:tbl>
              <a:tblPr/>
              <a:tblGrid>
                <a:gridCol w="97400">
                  <a:extLst>
                    <a:ext uri="{9D8B030D-6E8A-4147-A177-3AD203B41FA5}">
                      <a16:colId xmlns:a16="http://schemas.microsoft.com/office/drawing/2014/main" val="2649066448"/>
                    </a:ext>
                  </a:extLst>
                </a:gridCol>
                <a:gridCol w="900000">
                  <a:extLst>
                    <a:ext uri="{9D8B030D-6E8A-4147-A177-3AD203B41FA5}">
                      <a16:colId xmlns:a16="http://schemas.microsoft.com/office/drawing/2014/main" val="1158862114"/>
                    </a:ext>
                  </a:extLst>
                </a:gridCol>
                <a:gridCol w="540000">
                  <a:extLst>
                    <a:ext uri="{9D8B030D-6E8A-4147-A177-3AD203B41FA5}">
                      <a16:colId xmlns:a16="http://schemas.microsoft.com/office/drawing/2014/main" val="1892410064"/>
                    </a:ext>
                  </a:extLst>
                </a:gridCol>
                <a:gridCol w="540000">
                  <a:extLst>
                    <a:ext uri="{9D8B030D-6E8A-4147-A177-3AD203B41FA5}">
                      <a16:colId xmlns:a16="http://schemas.microsoft.com/office/drawing/2014/main" val="1975003267"/>
                    </a:ext>
                  </a:extLst>
                </a:gridCol>
                <a:gridCol w="540000">
                  <a:extLst>
                    <a:ext uri="{9D8B030D-6E8A-4147-A177-3AD203B41FA5}">
                      <a16:colId xmlns:a16="http://schemas.microsoft.com/office/drawing/2014/main" val="3757478150"/>
                    </a:ext>
                  </a:extLst>
                </a:gridCol>
                <a:gridCol w="540000">
                  <a:extLst>
                    <a:ext uri="{9D8B030D-6E8A-4147-A177-3AD203B41FA5}">
                      <a16:colId xmlns:a16="http://schemas.microsoft.com/office/drawing/2014/main" val="556274533"/>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87854874"/>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16205819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04651591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55687076"/>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1372353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62407052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7721102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9666017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0528399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3298179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1746194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7416076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5913347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287106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7052351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기타경비</a:t>
                      </a:r>
                      <a:r>
                        <a:rPr lang="en-US" altLang="ko-KR" sz="900" b="0"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88421280"/>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14055434"/>
                  </a:ext>
                </a:extLst>
              </a:tr>
              <a:tr h="1440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98727513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인건비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84083439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운반비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3615507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보험료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4417824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지급수수료</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1213157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외주용역비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046047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감가상각비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462068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51108195"/>
                  </a:ext>
                </a:extLst>
              </a:tr>
              <a:tr h="144000">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9248360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기타판관비</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rPr>
                        <a:t>3</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84181510"/>
                  </a:ext>
                </a:extLst>
              </a:tr>
              <a:tr h="1440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46221410"/>
                  </a:ext>
                </a:extLst>
              </a:tr>
            </a:tbl>
          </a:graphicData>
        </a:graphic>
      </p:graphicFrame>
      <p:sp>
        <p:nvSpPr>
          <p:cNvPr id="21" name="TextBox 20">
            <a:extLst>
              <a:ext uri="{FF2B5EF4-FFF2-40B4-BE49-F238E27FC236}">
                <a16:creationId xmlns:a16="http://schemas.microsoft.com/office/drawing/2014/main" id="{9B625F64-270A-4BE8-95E2-59D5FA633AED}"/>
              </a:ext>
            </a:extLst>
          </p:cNvPr>
          <p:cNvSpPr txBox="1"/>
          <p:nvPr/>
        </p:nvSpPr>
        <p:spPr>
          <a:xfrm>
            <a:off x="2126103" y="5563022"/>
            <a:ext cx="3029500" cy="323165"/>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조정사항이 반영된 </a:t>
            </a:r>
            <a:r>
              <a:rPr lang="en-US" altLang="ko-KR" sz="700" dirty="0">
                <a:latin typeface="Arial" panose="020B0604020202020204" pitchFamily="34" charset="0"/>
                <a:cs typeface="Arial" panose="020B0604020202020204" pitchFamily="34" charset="0"/>
              </a:rPr>
              <a:t>Adjusted PL </a:t>
            </a:r>
            <a:r>
              <a:rPr lang="ko-KR" altLang="en-US" sz="700" dirty="0">
                <a:latin typeface="Arial" panose="020B0604020202020204" pitchFamily="34" charset="0"/>
                <a:cs typeface="Arial" panose="020B0604020202020204" pitchFamily="34" charset="0"/>
              </a:rPr>
              <a:t>기준 </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복리후생비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전력비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수선비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차량유지비 등으로 구성</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3: </a:t>
            </a:r>
            <a:r>
              <a:rPr lang="ko-KR" altLang="en-US" sz="700" dirty="0">
                <a:latin typeface="Arial" panose="020B0604020202020204" pitchFamily="34" charset="0"/>
                <a:cs typeface="Arial" panose="020B0604020202020204" pitchFamily="34" charset="0"/>
              </a:rPr>
              <a:t>복리후생비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여비교통비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접대비</a:t>
            </a:r>
            <a:r>
              <a:rPr lang="en-US" altLang="ko-KR" sz="700" dirty="0">
                <a:latin typeface="Arial" panose="020B0604020202020204" pitchFamily="34" charset="0"/>
                <a:cs typeface="Arial" panose="020B0604020202020204" pitchFamily="34" charset="0"/>
              </a:rPr>
              <a:t>, </a:t>
            </a:r>
            <a:r>
              <a:rPr lang="ko-KR" altLang="en-US" sz="700" dirty="0" err="1">
                <a:latin typeface="Arial" panose="020B0604020202020204" pitchFamily="34" charset="0"/>
                <a:cs typeface="Arial" panose="020B0604020202020204" pitchFamily="34" charset="0"/>
              </a:rPr>
              <a:t>세금과공과</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소모품비 등으로 구성</a:t>
            </a:r>
            <a:endParaRPr lang="en-US" altLang="ko-KR" sz="700" dirty="0">
              <a:latin typeface="Arial" panose="020B0604020202020204" pitchFamily="34" charset="0"/>
              <a:cs typeface="Arial" panose="020B0604020202020204" pitchFamily="34" charset="0"/>
            </a:endParaRPr>
          </a:p>
        </p:txBody>
      </p:sp>
      <p:sp>
        <p:nvSpPr>
          <p:cNvPr id="31" name="직사각형 30">
            <a:extLst>
              <a:ext uri="{FF2B5EF4-FFF2-40B4-BE49-F238E27FC236}">
                <a16:creationId xmlns:a16="http://schemas.microsoft.com/office/drawing/2014/main" id="{E5FEEFA5-F4E8-40E0-B676-3D97CC9C9979}"/>
              </a:ext>
            </a:extLst>
          </p:cNvPr>
          <p:cNvSpPr/>
          <p:nvPr/>
        </p:nvSpPr>
        <p:spPr>
          <a:xfrm>
            <a:off x="2146363" y="4686350"/>
            <a:ext cx="3150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2" name="순서도: 연결자 31">
            <a:extLst>
              <a:ext uri="{FF2B5EF4-FFF2-40B4-BE49-F238E27FC236}">
                <a16:creationId xmlns:a16="http://schemas.microsoft.com/office/drawing/2014/main" id="{2DEA329C-B2D6-451E-958B-2E9290977481}"/>
              </a:ext>
            </a:extLst>
          </p:cNvPr>
          <p:cNvSpPr/>
          <p:nvPr/>
        </p:nvSpPr>
        <p:spPr bwMode="auto">
          <a:xfrm>
            <a:off x="2063478" y="462206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Univers for KPMG"/>
                <a:ea typeface="맑은 고딕" panose="020B0503020000020004" pitchFamily="50" charset="-127"/>
                <a:cs typeface="Arial" panose="020B0604020202020204" pitchFamily="34" charset="0"/>
              </a:rPr>
              <a:t>12</a:t>
            </a:r>
            <a:endParaRPr lang="ko-KR" altLang="en-US" sz="700" b="1" kern="0" dirty="0">
              <a:solidFill>
                <a:srgbClr val="FFFFFF"/>
              </a:solidFill>
              <a:latin typeface="Univers for KPMG"/>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372619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ACDBB9A7-361D-4F0D-8D01-33D5123475E1}"/>
              </a:ext>
            </a:extLst>
          </p:cNvPr>
          <p:cNvSpPr txBox="1">
            <a:spLocks/>
          </p:cNvSpPr>
          <p:nvPr/>
        </p:nvSpPr>
        <p:spPr>
          <a:xfrm>
            <a:off x="617518" y="1511357"/>
            <a:ext cx="3657600" cy="4456227"/>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0" i="0" kern="1200" baseline="0">
                <a:solidFill>
                  <a:schemeClr val="tx2"/>
                </a:solidFill>
                <a:latin typeface="Univers for KPMG Light" panose="020B0403020202020204" pitchFamily="34" charset="0"/>
                <a:ea typeface="+mn-ea"/>
                <a:cs typeface="Univers for KPMG Light" panose="020B0403020202020204" pitchFamily="34" charset="0"/>
              </a:defRPr>
            </a:lvl1pPr>
            <a:lvl2pPr marL="0" indent="0" algn="l" defTabSz="914400" rtl="0" eaLnBrk="1" latinLnBrk="1" hangingPunct="1">
              <a:lnSpc>
                <a:spcPct val="100000"/>
              </a:lnSpc>
              <a:spcBef>
                <a:spcPts val="0"/>
              </a:spcBef>
              <a:spcAft>
                <a:spcPts val="600"/>
              </a:spcAft>
              <a:buFontTx/>
              <a:buNone/>
              <a:defRPr sz="900" b="0" kern="1200">
                <a:solidFill>
                  <a:schemeClr val="tx2"/>
                </a:solidFill>
                <a:latin typeface="Univers for KPMG Light" panose="020B0403020202020204" pitchFamily="34" charset="0"/>
                <a:ea typeface="+mn-ea"/>
                <a:cs typeface="Univers for KPMG Light" panose="020B0403020202020204" pitchFamily="34" charset="0"/>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b="0" kern="1200" baseline="0">
                <a:solidFill>
                  <a:srgbClr val="00A3A1"/>
                </a:solidFill>
                <a:latin typeface="Univers for KPMG Light" panose="020B0403020202020204" pitchFamily="34" charset="0"/>
                <a:ea typeface="+mn-ea"/>
                <a:cs typeface="Univers for KPMG Light" panose="020B0403020202020204" pitchFamily="34" charset="0"/>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defRPr/>
            </a:pPr>
            <a:r>
              <a:rPr lang="en-US"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2</a:t>
            </a:r>
            <a:r>
              <a:rPr lang="ko-KR" altLang="en-US" dirty="0">
                <a:solidFill>
                  <a:srgbClr val="000000"/>
                </a:solidFill>
                <a:latin typeface="Arial" panose="020B0604020202020204" pitchFamily="34" charset="0"/>
                <a:ea typeface="+mj-ea"/>
                <a:cs typeface="Arial" panose="020B0604020202020204" pitchFamily="34" charset="0"/>
              </a:rPr>
              <a:t>월 </a:t>
            </a:r>
            <a:r>
              <a:rPr lang="en-US" altLang="ko-KR" dirty="0">
                <a:solidFill>
                  <a:srgbClr val="000000"/>
                </a:solidFill>
                <a:latin typeface="Arial" panose="020B0604020202020204" pitchFamily="34" charset="0"/>
                <a:ea typeface="+mj-ea"/>
                <a:cs typeface="Arial" panose="020B0604020202020204" pitchFamily="34" charset="0"/>
              </a:rPr>
              <a:t>17</a:t>
            </a:r>
            <a:r>
              <a:rPr lang="ko-KR" altLang="en-US" dirty="0">
                <a:solidFill>
                  <a:srgbClr val="000000"/>
                </a:solidFill>
                <a:latin typeface="Arial" panose="020B0604020202020204" pitchFamily="34" charset="0"/>
                <a:ea typeface="+mj-ea"/>
                <a:cs typeface="Arial" panose="020B0604020202020204" pitchFamily="34" charset="0"/>
              </a:rPr>
              <a:t>일 </a:t>
            </a:r>
            <a:endParaRPr lang="en-US" altLang="ko-KR" dirty="0">
              <a:solidFill>
                <a:srgbClr val="000000"/>
              </a:solidFill>
              <a:latin typeface="Arial" panose="020B0604020202020204" pitchFamily="34" charset="0"/>
              <a:ea typeface="+mj-ea"/>
              <a:cs typeface="Arial" panose="020B0604020202020204" pitchFamily="34" charset="0"/>
            </a:endParaRPr>
          </a:p>
          <a:p>
            <a:pPr lvl="1" latinLnBrk="0">
              <a:defRPr/>
            </a:pPr>
            <a:r>
              <a:rPr lang="en-US" altLang="ko-KR" dirty="0">
                <a:solidFill>
                  <a:srgbClr val="000000"/>
                </a:solidFill>
                <a:latin typeface="Arial" panose="020B0604020202020204" pitchFamily="34" charset="0"/>
                <a:ea typeface="+mj-ea"/>
                <a:cs typeface="Arial" panose="020B0604020202020204" pitchFamily="34" charset="0"/>
              </a:rPr>
              <a:t>Pacific General </a:t>
            </a:r>
            <a:r>
              <a:rPr lang="ko-KR" altLang="en-US" dirty="0">
                <a:solidFill>
                  <a:srgbClr val="000000"/>
                </a:solidFill>
                <a:latin typeface="Arial" panose="020B0604020202020204" pitchFamily="34" charset="0"/>
                <a:ea typeface="+mj-ea"/>
                <a:cs typeface="Arial" panose="020B0604020202020204" pitchFamily="34" charset="0"/>
              </a:rPr>
              <a:t>귀하</a:t>
            </a:r>
            <a:endParaRPr lang="en-US" dirty="0">
              <a:solidFill>
                <a:srgbClr val="000000"/>
              </a:solidFill>
              <a:latin typeface="Arial" panose="020B0604020202020204" pitchFamily="34" charset="0"/>
              <a:ea typeface="+mj-ea"/>
              <a:cs typeface="Arial" panose="020B0604020202020204" pitchFamily="34" charset="0"/>
            </a:endParaRPr>
          </a:p>
          <a:p>
            <a:pPr latinLnBrk="0">
              <a:defRPr/>
            </a:pPr>
            <a:endParaRPr lang="en-US" altLang="ko-KR" dirty="0">
              <a:solidFill>
                <a:srgbClr val="000000"/>
              </a:solidFill>
              <a:latin typeface="Arial" panose="020B0604020202020204" pitchFamily="34" charset="0"/>
              <a:ea typeface="+mj-ea"/>
              <a:cs typeface="Arial" panose="020B0604020202020204" pitchFamily="34" charset="0"/>
            </a:endParaRPr>
          </a:p>
          <a:p>
            <a:pPr latinLnBrk="0">
              <a:defRPr/>
            </a:pPr>
            <a:r>
              <a:rPr lang="ko-KR" altLang="en-US" dirty="0" err="1">
                <a:solidFill>
                  <a:srgbClr val="000000"/>
                </a:solidFill>
                <a:latin typeface="Arial" panose="020B0604020202020204" pitchFamily="34" charset="0"/>
                <a:ea typeface="+mj-ea"/>
                <a:cs typeface="Arial" panose="020B0604020202020204" pitchFamily="34" charset="0"/>
              </a:rPr>
              <a:t>삼정회계법인</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err="1">
                <a:solidFill>
                  <a:srgbClr val="000000"/>
                </a:solidFill>
                <a:latin typeface="Arial" panose="020B0604020202020204" pitchFamily="34" charset="0"/>
                <a:ea typeface="+mj-ea"/>
                <a:cs typeface="Arial" panose="020B0604020202020204" pitchFamily="34" charset="0"/>
              </a:rPr>
              <a:t>이하”삼정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은 </a:t>
            </a:r>
            <a:r>
              <a:rPr lang="en-US" altLang="ko-KR" dirty="0">
                <a:solidFill>
                  <a:srgbClr val="000000"/>
                </a:solidFill>
                <a:latin typeface="Arial" panose="020B0604020202020204" pitchFamily="34" charset="0"/>
                <a:ea typeface="+mj-ea"/>
                <a:cs typeface="Arial" panose="020B0604020202020204" pitchFamily="34" charset="0"/>
              </a:rPr>
              <a:t>Pacific General (</a:t>
            </a:r>
            <a:r>
              <a:rPr lang="ko-KR" altLang="en-US" dirty="0">
                <a:solidFill>
                  <a:srgbClr val="000000"/>
                </a:solidFill>
                <a:latin typeface="Arial" panose="020B0604020202020204" pitchFamily="34" charset="0"/>
                <a:ea typeface="+mj-ea"/>
                <a:cs typeface="Arial" panose="020B0604020202020204" pitchFamily="34" charset="0"/>
              </a:rPr>
              <a:t>이하 “귀사” 또는 “회사”</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과 체결한 용역 계약에 따라 ㈜</a:t>
            </a:r>
            <a:r>
              <a:rPr lang="ko-KR" altLang="en-US" dirty="0" err="1">
                <a:solidFill>
                  <a:srgbClr val="000000"/>
                </a:solidFill>
                <a:latin typeface="Arial" panose="020B0604020202020204" pitchFamily="34" charset="0"/>
                <a:ea typeface="+mj-ea"/>
                <a:cs typeface="Arial" panose="020B0604020202020204" pitchFamily="34" charset="0"/>
              </a:rPr>
              <a:t>모드온</a:t>
            </a:r>
            <a:r>
              <a:rPr lang="ko-KR" altLang="en-US" dirty="0">
                <a:solidFill>
                  <a:srgbClr val="000000"/>
                </a:solidFill>
                <a:latin typeface="Arial" panose="020B0604020202020204" pitchFamily="34" charset="0"/>
                <a:ea typeface="+mj-ea"/>
                <a:cs typeface="Arial" panose="020B0604020202020204" pitchFamily="34" charset="0"/>
              </a:rPr>
              <a:t> </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이하 “대상회사”</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에 대한 재무실사</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이하 ‘용역</a:t>
            </a:r>
            <a:r>
              <a:rPr lang="en-US" altLang="ko-KR" dirty="0">
                <a:solidFill>
                  <a:srgbClr val="000000"/>
                </a:solidFill>
                <a:latin typeface="Arial" panose="020B0604020202020204" pitchFamily="34" charset="0"/>
                <a:ea typeface="+mj-ea"/>
                <a:cs typeface="Arial" panose="020B0604020202020204" pitchFamily="34" charset="0"/>
              </a:rPr>
              <a:t>')</a:t>
            </a:r>
            <a:r>
              <a:rPr lang="ko-KR" altLang="en-US" dirty="0">
                <a:solidFill>
                  <a:srgbClr val="000000"/>
                </a:solidFill>
                <a:latin typeface="Arial" panose="020B0604020202020204" pitchFamily="34" charset="0"/>
                <a:ea typeface="+mj-ea"/>
                <a:cs typeface="Arial" panose="020B0604020202020204" pitchFamily="34" charset="0"/>
              </a:rPr>
              <a:t>업무를 수행하였으며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이를 바탕으로 귀사의 의사결정에 도움을 제공할 목적으로 본 보고서를 작성하였습니다</a:t>
            </a:r>
            <a:r>
              <a:rPr lang="en-US" altLang="ko-KR" dirty="0">
                <a:solidFill>
                  <a:srgbClr val="000000"/>
                </a:solidFill>
                <a:latin typeface="Arial" panose="020B0604020202020204" pitchFamily="34" charset="0"/>
                <a:ea typeface="+mj-ea"/>
                <a:cs typeface="Arial" panose="020B0604020202020204" pitchFamily="34" charset="0"/>
              </a:rPr>
              <a:t>. </a:t>
            </a:r>
          </a:p>
          <a:p>
            <a:pPr latinLnBrk="0">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용역은 대상회사에 대한 모든 중요한 사항들을 언급하는 것은 아니며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혹시 있을지도 모르는 자료의 오류</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부정</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불법행위에 대한 정보를 모두 언급하지는 아니합니다</a:t>
            </a:r>
            <a:r>
              <a:rPr lang="en-US" altLang="ko-KR" dirty="0">
                <a:solidFill>
                  <a:srgbClr val="000000"/>
                </a:solidFill>
                <a:latin typeface="Arial" panose="020B0604020202020204" pitchFamily="34" charset="0"/>
                <a:ea typeface="+mj-ea"/>
                <a:cs typeface="Arial" panose="020B0604020202020204" pitchFamily="34" charset="0"/>
              </a:rPr>
              <a:t>. </a:t>
            </a:r>
          </a:p>
          <a:p>
            <a:pPr latinLnBrk="0">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고객에게 용역계약서 상 용역의 목적 또는 다른 어떠한 목적으로도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가 제공한 용역의 절차상의 충분성에 대해 어떠한 보장도 하지 아니합니다</a:t>
            </a:r>
            <a:r>
              <a:rPr lang="en-US" altLang="ko-KR" dirty="0">
                <a:solidFill>
                  <a:srgbClr val="000000"/>
                </a:solidFill>
                <a:latin typeface="Arial" panose="020B0604020202020204" pitchFamily="34" charset="0"/>
                <a:ea typeface="+mj-ea"/>
                <a:cs typeface="Arial" panose="020B0604020202020204" pitchFamily="34" charset="0"/>
              </a:rPr>
              <a:t>. </a:t>
            </a:r>
          </a:p>
          <a:p>
            <a:pPr latinLnBrk="0">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보고서는 그 특성상</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귀사의 내부 목적으로만 사용이 제한됩니다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 계약서에 언급되어 있는 경우를 제외하고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 </a:t>
            </a:r>
            <a:r>
              <a:rPr lang="ko-KR" altLang="en-US" dirty="0">
                <a:solidFill>
                  <a:srgbClr val="000000"/>
                </a:solidFill>
                <a:latin typeface="Arial" panose="020B0604020202020204" pitchFamily="34" charset="0"/>
                <a:ea typeface="+mj-ea"/>
                <a:cs typeface="Arial" panose="020B0604020202020204" pitchFamily="34" charset="0"/>
              </a:rPr>
              <a:t>보고서의 전체 또는 일부가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사전서면 동의 없이 귀사 이외의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제공 또는 열람 되어서는 안됩니다</a:t>
            </a:r>
            <a:r>
              <a:rPr lang="en-US" altLang="ko-KR" dirty="0">
                <a:solidFill>
                  <a:srgbClr val="000000"/>
                </a:solidFill>
                <a:latin typeface="Arial" panose="020B0604020202020204" pitchFamily="34" charset="0"/>
                <a:ea typeface="+mj-ea"/>
                <a:cs typeface="Arial" panose="020B0604020202020204" pitchFamily="34" charset="0"/>
              </a:rPr>
              <a:t>.</a:t>
            </a:r>
          </a:p>
          <a:p>
            <a:pPr latinLnBrk="0">
              <a:defRPr/>
            </a:pPr>
            <a:r>
              <a:rPr lang="ko-KR" altLang="en-US" dirty="0">
                <a:solidFill>
                  <a:srgbClr val="000000"/>
                </a:solidFill>
                <a:latin typeface="Arial" panose="020B0604020202020204" pitchFamily="34" charset="0"/>
                <a:ea typeface="+mj-ea"/>
                <a:cs typeface="Arial" panose="020B0604020202020204" pitchFamily="34" charset="0"/>
              </a:rPr>
              <a:t>본 보고서는 귀사의 의사결정을 지원하기 위하여 작성된 것으로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목적 이외에 다른 용도로 사용될 수 없습니다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보고서는 귀사 이외의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공개되거나 제공될 수 없습니다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 당 법인은 본 보고서를 입수한 제</a:t>
            </a:r>
            <a:r>
              <a:rPr lang="en-US" altLang="ko-KR" dirty="0">
                <a:solidFill>
                  <a:srgbClr val="000000"/>
                </a:solidFill>
                <a:latin typeface="Arial" panose="020B0604020202020204" pitchFamily="34" charset="0"/>
                <a:ea typeface="+mj-ea"/>
                <a:cs typeface="Arial" panose="020B0604020202020204" pitchFamily="34" charset="0"/>
              </a:rPr>
              <a:t>3</a:t>
            </a:r>
            <a:r>
              <a:rPr lang="ko-KR" altLang="en-US" dirty="0">
                <a:solidFill>
                  <a:srgbClr val="000000"/>
                </a:solidFill>
                <a:latin typeface="Arial" panose="020B0604020202020204" pitchFamily="34" charset="0"/>
                <a:ea typeface="+mj-ea"/>
                <a:cs typeface="Arial" panose="020B0604020202020204" pitchFamily="34" charset="0"/>
              </a:rPr>
              <a:t>자에게 발생한 손실에 대해서 어떠한 책임도 부담하지 않습니다</a:t>
            </a:r>
            <a:r>
              <a:rPr lang="en-US" altLang="ko-KR" dirty="0">
                <a:solidFill>
                  <a:srgbClr val="000000"/>
                </a:solidFill>
                <a:latin typeface="Arial" panose="020B0604020202020204" pitchFamily="34" charset="0"/>
                <a:ea typeface="+mj-ea"/>
                <a:cs typeface="Arial" panose="020B0604020202020204" pitchFamily="34" charset="0"/>
              </a:rPr>
              <a:t>.</a:t>
            </a: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a:p>
            <a:pPr>
              <a:defRPr/>
            </a:pPr>
            <a:endParaRPr lang="en-US" dirty="0">
              <a:solidFill>
                <a:srgbClr val="000000"/>
              </a:solidFill>
              <a:latin typeface="Arial" panose="020B0604020202020204" pitchFamily="34" charset="0"/>
              <a:ea typeface="+mj-ea"/>
              <a:cs typeface="Arial" panose="020B0604020202020204" pitchFamily="34" charset="0"/>
            </a:endParaRPr>
          </a:p>
        </p:txBody>
      </p:sp>
      <p:cxnSp>
        <p:nvCxnSpPr>
          <p:cNvPr id="11" name="Straight Connector 2">
            <a:extLst>
              <a:ext uri="{FF2B5EF4-FFF2-40B4-BE49-F238E27FC236}">
                <a16:creationId xmlns:a16="http://schemas.microsoft.com/office/drawing/2014/main" id="{880A505C-D6D7-406B-82B9-57AEA6051D6B}"/>
              </a:ext>
            </a:extLst>
          </p:cNvPr>
          <p:cNvCxnSpPr/>
          <p:nvPr/>
        </p:nvCxnSpPr>
        <p:spPr>
          <a:xfrm>
            <a:off x="4787530" y="1532448"/>
            <a:ext cx="0" cy="4353231"/>
          </a:xfrm>
          <a:prstGeom prst="line">
            <a:avLst/>
          </a:prstGeom>
          <a:noFill/>
          <a:ln w="152400" cap="flat" cmpd="sng" algn="ctr">
            <a:solidFill>
              <a:srgbClr val="00338D"/>
            </a:solidFill>
            <a:prstDash val="solid"/>
            <a:miter lim="800000"/>
          </a:ln>
          <a:effectLst/>
        </p:spPr>
      </p:cxnSp>
      <p:sp>
        <p:nvSpPr>
          <p:cNvPr id="12" name="Text Placeholder 6">
            <a:extLst>
              <a:ext uri="{FF2B5EF4-FFF2-40B4-BE49-F238E27FC236}">
                <a16:creationId xmlns:a16="http://schemas.microsoft.com/office/drawing/2014/main" id="{6E7DA789-8986-4978-845B-8C8CEAB3F2E0}"/>
              </a:ext>
            </a:extLst>
          </p:cNvPr>
          <p:cNvSpPr txBox="1">
            <a:spLocks/>
          </p:cNvSpPr>
          <p:nvPr/>
        </p:nvSpPr>
        <p:spPr>
          <a:xfrm>
            <a:off x="4818793" y="1532448"/>
            <a:ext cx="3671887" cy="4353231"/>
          </a:xfrm>
          <a:prstGeom prst="rect">
            <a:avLst/>
          </a:prstGeom>
          <a:ln w="6350">
            <a:solidFill>
              <a:srgbClr val="00338D"/>
            </a:solidFill>
          </a:ln>
        </p:spPr>
        <p:txBody>
          <a:bodyPr vert="horz" lIns="84406" tIns="42203" rIns="84406" bIns="42203" rtlCol="0" anchor="t" anchorCtr="0">
            <a:noAutofit/>
          </a:bodyPr>
          <a:lstStyle>
            <a:lvl1pPr marL="0" indent="0" algn="l" defTabSz="914400" rtl="0" eaLnBrk="1" latinLnBrk="1" hangingPunct="1">
              <a:lnSpc>
                <a:spcPct val="100000"/>
              </a:lnSpc>
              <a:spcBef>
                <a:spcPts val="0"/>
              </a:spcBef>
              <a:spcAft>
                <a:spcPts val="600"/>
              </a:spcAft>
              <a:buFontTx/>
              <a:buNone/>
              <a:defRPr sz="900" b="1" i="0" kern="1200" baseline="0">
                <a:solidFill>
                  <a:schemeClr val="tx2"/>
                </a:solidFill>
                <a:latin typeface="Univers for KPMG"/>
                <a:ea typeface="+mn-ea"/>
                <a:cs typeface="Univers for KPMG"/>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Univers for KPMG Light"/>
                <a:ea typeface="+mn-ea"/>
                <a:cs typeface="Univers for KPMG Light"/>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kern="1200">
                <a:solidFill>
                  <a:schemeClr val="tx2"/>
                </a:solidFill>
                <a:latin typeface="Univers for KPMG Light"/>
                <a:ea typeface="+mn-ea"/>
                <a:cs typeface="Univers for KPMG Light"/>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rgbClr val="00338D"/>
                </a:solidFill>
                <a:latin typeface="Univers for KPMG Light"/>
                <a:ea typeface="+mn-ea"/>
                <a:cs typeface="Univers for KPMG Light"/>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defRPr/>
            </a:pPr>
            <a:r>
              <a:rPr lang="ko-KR" altLang="en-US" dirty="0">
                <a:solidFill>
                  <a:srgbClr val="000000"/>
                </a:solidFill>
                <a:latin typeface="Arial" panose="020B0604020202020204" pitchFamily="34" charset="0"/>
                <a:ea typeface="+mj-ea"/>
                <a:cs typeface="Arial" panose="020B0604020202020204" pitchFamily="34" charset="0"/>
              </a:rPr>
              <a:t>보고서 이용에 관한 고지</a:t>
            </a:r>
            <a:r>
              <a:rPr lang="en-US" dirty="0">
                <a:solidFill>
                  <a:srgbClr val="000000"/>
                </a:solidFill>
                <a:latin typeface="Arial" panose="020B0604020202020204" pitchFamily="34" charset="0"/>
                <a:ea typeface="+mj-ea"/>
                <a:cs typeface="Arial" panose="020B0604020202020204" pitchFamily="34" charset="0"/>
              </a:rPr>
              <a:t>:</a:t>
            </a:r>
          </a:p>
          <a:p>
            <a:pPr lvl="1" latinLnBrk="0">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본 용역을 </a:t>
            </a:r>
            <a:r>
              <a:rPr lang="en-US" altLang="ko-KR" dirty="0">
                <a:solidFill>
                  <a:srgbClr val="000000"/>
                </a:solidFill>
                <a:latin typeface="Arial" panose="020B0604020202020204" pitchFamily="34" charset="0"/>
                <a:ea typeface="+mj-ea"/>
                <a:cs typeface="Arial" panose="020B0604020202020204" pitchFamily="34" charset="0"/>
              </a:rPr>
              <a:t>2021</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chemeClr val="tx1"/>
                </a:solidFill>
                <a:latin typeface="Arial" panose="020B0604020202020204" pitchFamily="34" charset="0"/>
                <a:ea typeface="+mj-ea"/>
                <a:cs typeface="Arial" panose="020B0604020202020204" pitchFamily="34" charset="0"/>
              </a:rPr>
              <a:t>12</a:t>
            </a:r>
            <a:r>
              <a:rPr lang="ko-KR" altLang="en-US" dirty="0">
                <a:solidFill>
                  <a:schemeClr val="tx1"/>
                </a:solidFill>
                <a:latin typeface="Arial" panose="020B0604020202020204" pitchFamily="34" charset="0"/>
                <a:ea typeface="+mj-ea"/>
                <a:cs typeface="Arial" panose="020B0604020202020204" pitchFamily="34" charset="0"/>
              </a:rPr>
              <a:t>월 </a:t>
            </a:r>
            <a:r>
              <a:rPr lang="en-US" altLang="ko-KR" dirty="0">
                <a:solidFill>
                  <a:schemeClr val="tx1"/>
                </a:solidFill>
                <a:latin typeface="Arial" panose="020B0604020202020204" pitchFamily="34" charset="0"/>
                <a:ea typeface="+mj-ea"/>
                <a:cs typeface="Arial" panose="020B0604020202020204" pitchFamily="34" charset="0"/>
              </a:rPr>
              <a:t>6</a:t>
            </a:r>
            <a:r>
              <a:rPr lang="ko-KR" altLang="en-US" dirty="0">
                <a:solidFill>
                  <a:srgbClr val="000000"/>
                </a:solidFill>
                <a:latin typeface="Arial" panose="020B0604020202020204" pitchFamily="34" charset="0"/>
                <a:ea typeface="+mj-ea"/>
                <a:cs typeface="Arial" panose="020B0604020202020204" pitchFamily="34" charset="0"/>
              </a:rPr>
              <a:t>일 부터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2</a:t>
            </a:r>
            <a:r>
              <a:rPr lang="ko-KR" altLang="en-US" dirty="0">
                <a:solidFill>
                  <a:srgbClr val="000000"/>
                </a:solidFill>
                <a:latin typeface="Arial" panose="020B0604020202020204" pitchFamily="34" charset="0"/>
                <a:ea typeface="+mj-ea"/>
                <a:cs typeface="Arial" panose="020B0604020202020204" pitchFamily="34" charset="0"/>
              </a:rPr>
              <a:t>월 </a:t>
            </a:r>
            <a:r>
              <a:rPr lang="en-US" altLang="ko-KR" dirty="0">
                <a:solidFill>
                  <a:srgbClr val="000000"/>
                </a:solidFill>
                <a:latin typeface="Arial" panose="020B0604020202020204" pitchFamily="34" charset="0"/>
                <a:ea typeface="+mj-ea"/>
                <a:cs typeface="Arial" panose="020B0604020202020204" pitchFamily="34" charset="0"/>
              </a:rPr>
              <a:t>17</a:t>
            </a:r>
            <a:r>
              <a:rPr lang="ko-KR" altLang="en-US" dirty="0">
                <a:solidFill>
                  <a:srgbClr val="000000"/>
                </a:solidFill>
                <a:latin typeface="Arial" panose="020B0604020202020204" pitchFamily="34" charset="0"/>
                <a:ea typeface="+mj-ea"/>
                <a:cs typeface="Arial" panose="020B0604020202020204" pitchFamily="34" charset="0"/>
              </a:rPr>
              <a:t>일까지 수행하였습니다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a:t>
            </a:r>
            <a:r>
              <a:rPr lang="en-US" altLang="ko-KR" dirty="0">
                <a:solidFill>
                  <a:srgbClr val="000000"/>
                </a:solidFill>
                <a:latin typeface="Arial" panose="020B0604020202020204" pitchFamily="34" charset="0"/>
                <a:ea typeface="+mj-ea"/>
                <a:cs typeface="Arial" panose="020B0604020202020204" pitchFamily="34" charset="0"/>
              </a:rPr>
              <a:t>2022</a:t>
            </a:r>
            <a:r>
              <a:rPr lang="ko-KR" altLang="en-US" dirty="0">
                <a:solidFill>
                  <a:srgbClr val="000000"/>
                </a:solidFill>
                <a:latin typeface="Arial" panose="020B0604020202020204" pitchFamily="34" charset="0"/>
                <a:ea typeface="+mj-ea"/>
                <a:cs typeface="Arial" panose="020B0604020202020204" pitchFamily="34" charset="0"/>
              </a:rPr>
              <a:t>년 </a:t>
            </a:r>
            <a:r>
              <a:rPr lang="en-US" altLang="ko-KR" dirty="0">
                <a:solidFill>
                  <a:srgbClr val="000000"/>
                </a:solidFill>
                <a:latin typeface="Arial" panose="020B0604020202020204" pitchFamily="34" charset="0"/>
                <a:ea typeface="+mj-ea"/>
                <a:cs typeface="Arial" panose="020B0604020202020204" pitchFamily="34" charset="0"/>
              </a:rPr>
              <a:t>2</a:t>
            </a:r>
            <a:r>
              <a:rPr lang="ko-KR" altLang="en-US" dirty="0">
                <a:solidFill>
                  <a:srgbClr val="000000"/>
                </a:solidFill>
                <a:latin typeface="Arial" panose="020B0604020202020204" pitchFamily="34" charset="0"/>
                <a:ea typeface="+mj-ea"/>
                <a:cs typeface="Arial" panose="020B0604020202020204" pitchFamily="34" charset="0"/>
              </a:rPr>
              <a:t>월 </a:t>
            </a:r>
            <a:r>
              <a:rPr lang="en-US" altLang="ko-KR" dirty="0">
                <a:solidFill>
                  <a:srgbClr val="000000"/>
                </a:solidFill>
                <a:latin typeface="Arial" panose="020B0604020202020204" pitchFamily="34" charset="0"/>
                <a:ea typeface="+mj-ea"/>
                <a:cs typeface="Arial" panose="020B0604020202020204" pitchFamily="34" charset="0"/>
              </a:rPr>
              <a:t>17</a:t>
            </a:r>
            <a:r>
              <a:rPr lang="ko-KR" altLang="en-US" dirty="0">
                <a:solidFill>
                  <a:srgbClr val="000000"/>
                </a:solidFill>
                <a:latin typeface="Arial" panose="020B0604020202020204" pitchFamily="34" charset="0"/>
                <a:ea typeface="+mj-ea"/>
                <a:cs typeface="Arial" panose="020B0604020202020204" pitchFamily="34" charset="0"/>
              </a:rPr>
              <a:t>일 이후에 발생하는 사건 및 거래를 반영하기 위해서 본 보고서에 포함된 정보를 수정해야 할 의무를 지지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latinLnBrk="0">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본 보고서에 제시된 정보들이 용역수행기간 중에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에게 제공되어진 다른 </a:t>
            </a:r>
            <a:r>
              <a:rPr lang="ko-KR" altLang="en-US" dirty="0" err="1">
                <a:solidFill>
                  <a:srgbClr val="000000"/>
                </a:solidFill>
                <a:latin typeface="Arial" panose="020B0604020202020204" pitchFamily="34" charset="0"/>
                <a:ea typeface="+mj-ea"/>
                <a:cs typeface="Arial" panose="020B0604020202020204" pitchFamily="34" charset="0"/>
              </a:rPr>
              <a:t>정보들과의</a:t>
            </a:r>
            <a:r>
              <a:rPr lang="ko-KR" altLang="en-US" dirty="0">
                <a:solidFill>
                  <a:srgbClr val="000000"/>
                </a:solidFill>
                <a:latin typeface="Arial" panose="020B0604020202020204" pitchFamily="34" charset="0"/>
                <a:ea typeface="+mj-ea"/>
                <a:cs typeface="Arial" panose="020B0604020202020204" pitchFamily="34" charset="0"/>
              </a:rPr>
              <a:t> 일치 여부를 신의성실원칙에 입각하여 검토하였습니다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그러나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이들 정보들에 대한 객관성을 검증하기 위하여 다른 증거와 대조하는 등의 절차를 취하지 않았습니다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 </a:t>
            </a:r>
            <a:r>
              <a:rPr lang="ko-KR" altLang="en-US" dirty="0">
                <a:solidFill>
                  <a:srgbClr val="000000"/>
                </a:solidFill>
                <a:latin typeface="Arial" panose="020B0604020202020204" pitchFamily="34" charset="0"/>
                <a:ea typeface="+mj-ea"/>
                <a:cs typeface="Arial" panose="020B0604020202020204" pitchFamily="34" charset="0"/>
              </a:rPr>
              <a:t>용역의 범위는 감사의 범위와 다르며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어떠한 형태의 확신도 제공하지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latinLnBrk="0">
              <a:defRPr/>
            </a:pPr>
            <a:r>
              <a:rPr lang="ko-KR" altLang="en-US" dirty="0">
                <a:solidFill>
                  <a:srgbClr val="000000"/>
                </a:solidFill>
                <a:latin typeface="Arial" panose="020B0604020202020204" pitchFamily="34" charset="0"/>
                <a:ea typeface="+mj-ea"/>
                <a:cs typeface="Arial" panose="020B0604020202020204" pitchFamily="34" charset="0"/>
              </a:rPr>
              <a:t>본 보고서에 포함되어 있는 추정 재무정보에는 일정한 가정이 포함되어 있으며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우발채무의 발생</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향후 거시경제 지표의 변동 등 예기치 못한 제반 요소 및 </a:t>
            </a:r>
            <a:r>
              <a:rPr lang="ko-KR" altLang="en-US" dirty="0" err="1">
                <a:solidFill>
                  <a:srgbClr val="000000"/>
                </a:solidFill>
                <a:latin typeface="Arial" panose="020B0604020202020204" pitchFamily="34" charset="0"/>
                <a:ea typeface="+mj-ea"/>
                <a:cs typeface="Arial" panose="020B0604020202020204" pitchFamily="34" charset="0"/>
              </a:rPr>
              <a:t>계량화되지</a:t>
            </a:r>
            <a:r>
              <a:rPr lang="ko-KR" altLang="en-US" dirty="0">
                <a:solidFill>
                  <a:srgbClr val="000000"/>
                </a:solidFill>
                <a:latin typeface="Arial" panose="020B0604020202020204" pitchFamily="34" charset="0"/>
                <a:ea typeface="+mj-ea"/>
                <a:cs typeface="Arial" panose="020B0604020202020204" pitchFamily="34" charset="0"/>
              </a:rPr>
              <a:t> 못한 위험요인들에 의하여 영향을 받을 수도 있으므로 장래의 실적결과와 일치하지 않을 수 있습니다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따라서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대상회사의 미래 재무정보의 추정치에 대하여 어떠한 확신을 표명하거나 보장을 하지 않습니다</a:t>
            </a:r>
            <a:r>
              <a:rPr lang="en-US" altLang="ko-KR" dirty="0">
                <a:solidFill>
                  <a:srgbClr val="000000"/>
                </a:solidFill>
                <a:latin typeface="Arial" panose="020B0604020202020204" pitchFamily="34" charset="0"/>
                <a:ea typeface="+mj-ea"/>
                <a:cs typeface="Arial" panose="020B0604020202020204" pitchFamily="34" charset="0"/>
              </a:rPr>
              <a:t>. </a:t>
            </a:r>
          </a:p>
          <a:p>
            <a:pPr lvl="1" latinLnBrk="0">
              <a:defRPr/>
            </a:pPr>
            <a:r>
              <a:rPr lang="ko-KR" altLang="en-US" dirty="0">
                <a:solidFill>
                  <a:srgbClr val="000000"/>
                </a:solidFill>
                <a:latin typeface="Arial" panose="020B0604020202020204" pitchFamily="34" charset="0"/>
                <a:ea typeface="+mj-ea"/>
                <a:cs typeface="Arial" panose="020B0604020202020204" pitchFamily="34" charset="0"/>
              </a:rPr>
              <a:t>본 보고서의 이용자는 의사결정에 있어 본 보고서를 의사결정의 유일한 근거나 참고로 활용하여서는 아니되며</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이로 인하여 발생되는 손해 또는 손실에 대하여 어떠한 책임도 부담하지 아니합니다</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또한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 </a:t>
            </a:r>
            <a:r>
              <a:rPr lang="ko-KR" altLang="en-US" dirty="0">
                <a:solidFill>
                  <a:srgbClr val="000000"/>
                </a:solidFill>
                <a:latin typeface="Arial" panose="020B0604020202020204" pitchFamily="34" charset="0"/>
                <a:ea typeface="+mj-ea"/>
                <a:cs typeface="Arial" panose="020B0604020202020204" pitchFamily="34" charset="0"/>
              </a:rPr>
              <a:t>및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관계회사</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의 임직원은 본 보고서와 관련하여 어떠한 보증이나 보장도 제공하지 아니하며 모든 의사결정은 의사결정자의 판단과 책임 하에 이루어져야 합니다</a:t>
            </a:r>
            <a:r>
              <a:rPr lang="en-US" altLang="ko-KR" dirty="0">
                <a:solidFill>
                  <a:srgbClr val="000000"/>
                </a:solidFill>
                <a:latin typeface="Arial" panose="020B0604020202020204" pitchFamily="34" charset="0"/>
                <a:ea typeface="+mj-ea"/>
                <a:cs typeface="Arial" panose="020B0604020202020204" pitchFamily="34" charset="0"/>
              </a:rPr>
              <a:t>.</a:t>
            </a:r>
          </a:p>
          <a:p>
            <a:pPr lvl="1" latinLnBrk="0">
              <a:defRPr/>
            </a:pPr>
            <a:r>
              <a:rPr lang="ko-KR" altLang="en-US" dirty="0" err="1">
                <a:solidFill>
                  <a:srgbClr val="000000"/>
                </a:solidFill>
                <a:latin typeface="Arial" panose="020B0604020202020204" pitchFamily="34" charset="0"/>
                <a:ea typeface="+mj-ea"/>
                <a:cs typeface="Arial" panose="020B0604020202020204" pitchFamily="34" charset="0"/>
              </a:rPr>
              <a:t>삼정</a:t>
            </a:r>
            <a:r>
              <a:rPr lang="en-US" altLang="ko-KR" dirty="0">
                <a:solidFill>
                  <a:srgbClr val="000000"/>
                </a:solidFill>
                <a:latin typeface="Arial" panose="020B0604020202020204" pitchFamily="34" charset="0"/>
                <a:ea typeface="+mj-ea"/>
                <a:cs typeface="Arial" panose="020B0604020202020204" pitchFamily="34" charset="0"/>
              </a:rPr>
              <a:t>KPMG</a:t>
            </a:r>
            <a:r>
              <a:rPr lang="ko-KR" altLang="en-US" dirty="0">
                <a:solidFill>
                  <a:srgbClr val="000000"/>
                </a:solidFill>
                <a:latin typeface="Arial" panose="020B0604020202020204" pitchFamily="34" charset="0"/>
                <a:ea typeface="+mj-ea"/>
                <a:cs typeface="Arial" panose="020B0604020202020204" pitchFamily="34" charset="0"/>
              </a:rPr>
              <a:t>는 용역계약서에서 별도로 규정하지 않는 한</a:t>
            </a:r>
            <a:r>
              <a:rPr lang="en-US" altLang="ko-KR" dirty="0">
                <a:solidFill>
                  <a:srgbClr val="000000"/>
                </a:solidFill>
                <a:latin typeface="Arial" panose="020B0604020202020204" pitchFamily="34" charset="0"/>
                <a:ea typeface="+mj-ea"/>
                <a:cs typeface="Arial" panose="020B0604020202020204" pitchFamily="34" charset="0"/>
              </a:rPr>
              <a:t>, </a:t>
            </a:r>
            <a:r>
              <a:rPr lang="ko-KR" altLang="en-US" dirty="0">
                <a:solidFill>
                  <a:srgbClr val="000000"/>
                </a:solidFill>
                <a:latin typeface="Arial" panose="020B0604020202020204" pitchFamily="34" charset="0"/>
                <a:ea typeface="+mj-ea"/>
                <a:cs typeface="Arial" panose="020B0604020202020204" pitchFamily="34" charset="0"/>
              </a:rPr>
              <a:t>본 보고서 제출 이후에 발생하는 사건에 대하여 본 보고서를 갱신할 의무를 부담하지 않습니다</a:t>
            </a:r>
            <a:r>
              <a:rPr lang="en-US" altLang="ko-KR" dirty="0">
                <a:solidFill>
                  <a:srgbClr val="000000"/>
                </a:solidFill>
                <a:latin typeface="Arial" panose="020B0604020202020204" pitchFamily="34" charset="0"/>
                <a:ea typeface="+mj-ea"/>
                <a:cs typeface="Arial" panose="020B0604020202020204" pitchFamily="34" charset="0"/>
              </a:rPr>
              <a:t>.</a:t>
            </a:r>
          </a:p>
          <a:p>
            <a:pPr lvl="1">
              <a:defRPr/>
            </a:pPr>
            <a:endParaRPr lang="en-US" altLang="ko-KR" dirty="0">
              <a:solidFill>
                <a:srgbClr val="000000"/>
              </a:solidFill>
              <a:latin typeface="Arial" panose="020B0604020202020204" pitchFamily="34" charset="0"/>
              <a:ea typeface="+mj-ea"/>
              <a:cs typeface="Arial" panose="020B0604020202020204" pitchFamily="34" charset="0"/>
            </a:endParaRPr>
          </a:p>
        </p:txBody>
      </p:sp>
      <p:sp>
        <p:nvSpPr>
          <p:cNvPr id="8" name="Text Placeholder 5">
            <a:extLst>
              <a:ext uri="{FF2B5EF4-FFF2-40B4-BE49-F238E27FC236}">
                <a16:creationId xmlns:a16="http://schemas.microsoft.com/office/drawing/2014/main" id="{F15F1226-D732-4583-9B00-74130D7C6C37}"/>
              </a:ext>
            </a:extLst>
          </p:cNvPr>
          <p:cNvSpPr txBox="1">
            <a:spLocks/>
          </p:cNvSpPr>
          <p:nvPr/>
        </p:nvSpPr>
        <p:spPr>
          <a:xfrm>
            <a:off x="617518" y="479512"/>
            <a:ext cx="3657600" cy="762060"/>
          </a:xfrm>
          <a:prstGeom prst="rect">
            <a:avLst/>
          </a:prstGeom>
        </p:spPr>
        <p:txBody>
          <a:bodyPr vert="horz" lIns="0" tIns="0" rIns="0" bIns="0" rtlCol="0" anchor="t" anchorCtr="0">
            <a:noAutofit/>
          </a:bodyPr>
          <a:lstStyle>
            <a:lvl1pPr marL="0" indent="0" algn="l" defTabSz="914400" rtl="0" eaLnBrk="1" latinLnBrk="1" hangingPunct="1">
              <a:lnSpc>
                <a:spcPct val="100000"/>
              </a:lnSpc>
              <a:spcBef>
                <a:spcPts val="0"/>
              </a:spcBef>
              <a:spcAft>
                <a:spcPts val="600"/>
              </a:spcAft>
              <a:buFontTx/>
              <a:buNone/>
              <a:defRPr sz="900" b="0" i="0" kern="1200" baseline="0">
                <a:solidFill>
                  <a:schemeClr val="tx2"/>
                </a:solidFill>
                <a:latin typeface="Univers for KPMG Light" panose="020B0403020202020204" pitchFamily="34" charset="0"/>
                <a:ea typeface="+mn-ea"/>
                <a:cs typeface="Univers for KPMG Light" panose="020B0403020202020204" pitchFamily="34" charset="0"/>
              </a:defRPr>
            </a:lvl1pPr>
            <a:lvl2pPr marL="0" indent="0" algn="l" defTabSz="914400" rtl="0" eaLnBrk="1" latinLnBrk="1" hangingPunct="1">
              <a:lnSpc>
                <a:spcPct val="100000"/>
              </a:lnSpc>
              <a:spcBef>
                <a:spcPts val="0"/>
              </a:spcBef>
              <a:spcAft>
                <a:spcPts val="600"/>
              </a:spcAft>
              <a:buFontTx/>
              <a:buNone/>
              <a:defRPr sz="900" b="0" kern="1200">
                <a:solidFill>
                  <a:schemeClr val="tx2"/>
                </a:solidFill>
                <a:latin typeface="Univers for KPMG Light" panose="020B0403020202020204" pitchFamily="34" charset="0"/>
                <a:ea typeface="+mn-ea"/>
                <a:cs typeface="Univers for KPMG Light" panose="020B0403020202020204" pitchFamily="34" charset="0"/>
              </a:defRPr>
            </a:lvl2pPr>
            <a:lvl3pPr marL="307077" indent="-307077"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3pPr>
            <a:lvl4pPr marL="624059" indent="-247642" algn="l" defTabSz="914400" rtl="0" eaLnBrk="1" latinLnBrk="1" hangingPunct="1">
              <a:lnSpc>
                <a:spcPct val="100000"/>
              </a:lnSpc>
              <a:spcBef>
                <a:spcPts val="0"/>
              </a:spcBef>
              <a:spcAft>
                <a:spcPts val="600"/>
              </a:spcAft>
              <a:buClr>
                <a:schemeClr val="tx2"/>
              </a:buClr>
              <a:buFont typeface="Univers for KPMG Light" panose="020B0403020202020204" pitchFamily="34" charset="0"/>
              <a:buChar char="-"/>
              <a:defRPr sz="900" b="0" kern="1200">
                <a:solidFill>
                  <a:schemeClr val="tx2"/>
                </a:solidFill>
                <a:latin typeface="Univers for KPMG Light" panose="020B0403020202020204" pitchFamily="34" charset="0"/>
                <a:ea typeface="+mn-ea"/>
                <a:cs typeface="Univers for KPMG Light" panose="020B0403020202020204" pitchFamily="34" charset="0"/>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b="0" kern="1200" baseline="0">
                <a:solidFill>
                  <a:srgbClr val="00A3A1"/>
                </a:solidFill>
                <a:latin typeface="Univers for KPMG Light" panose="020B0403020202020204" pitchFamily="34" charset="0"/>
                <a:ea typeface="+mn-ea"/>
                <a:cs typeface="Univers for KPMG Light" panose="020B0403020202020204" pitchFamily="34" charset="0"/>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defRPr/>
            </a:pPr>
            <a:r>
              <a:rPr lang="ko-KR" altLang="en-US" b="1" dirty="0" err="1">
                <a:solidFill>
                  <a:srgbClr val="000000"/>
                </a:solidFill>
                <a:latin typeface="Arial" panose="020B0604020202020204" pitchFamily="34" charset="0"/>
                <a:ea typeface="+mj-ea"/>
                <a:cs typeface="Arial" panose="020B0604020202020204" pitchFamily="34" charset="0"/>
              </a:rPr>
              <a:t>삼정회계법인</a:t>
            </a:r>
            <a:endParaRPr lang="ko-KR" altLang="en-US" b="1" dirty="0">
              <a:solidFill>
                <a:srgbClr val="000000"/>
              </a:solidFill>
              <a:latin typeface="Arial" panose="020B0604020202020204" pitchFamily="34" charset="0"/>
              <a:ea typeface="+mj-ea"/>
              <a:cs typeface="Arial" panose="020B0604020202020204" pitchFamily="34" charset="0"/>
            </a:endParaRPr>
          </a:p>
          <a:p>
            <a:pPr latinLnBrk="0">
              <a:defRPr/>
            </a:pPr>
            <a:r>
              <a:rPr lang="ko-KR" altLang="en-US" b="1" dirty="0">
                <a:solidFill>
                  <a:srgbClr val="000000"/>
                </a:solidFill>
                <a:latin typeface="Arial" panose="020B0604020202020204" pitchFamily="34" charset="0"/>
                <a:ea typeface="+mj-ea"/>
                <a:cs typeface="Arial" panose="020B0604020202020204" pitchFamily="34" charset="0"/>
              </a:rPr>
              <a:t>서울특별시 강남구 테헤란로 </a:t>
            </a:r>
            <a:r>
              <a:rPr lang="en-US" altLang="ko-KR" b="1" dirty="0">
                <a:solidFill>
                  <a:srgbClr val="000000"/>
                </a:solidFill>
                <a:latin typeface="Arial" panose="020B0604020202020204" pitchFamily="34" charset="0"/>
                <a:ea typeface="+mj-ea"/>
                <a:cs typeface="Arial" panose="020B0604020202020204" pitchFamily="34" charset="0"/>
              </a:rPr>
              <a:t>152</a:t>
            </a:r>
          </a:p>
          <a:p>
            <a:pPr latinLnBrk="0">
              <a:defRPr/>
            </a:pPr>
            <a:r>
              <a:rPr lang="ko-KR" altLang="en-US" b="1" dirty="0">
                <a:solidFill>
                  <a:srgbClr val="000000"/>
                </a:solidFill>
                <a:latin typeface="Arial" panose="020B0604020202020204" pitchFamily="34" charset="0"/>
                <a:ea typeface="+mj-ea"/>
                <a:cs typeface="Arial" panose="020B0604020202020204" pitchFamily="34" charset="0"/>
              </a:rPr>
              <a:t>강남 </a:t>
            </a:r>
            <a:r>
              <a:rPr lang="ko-KR" altLang="en-US" b="1" dirty="0" err="1">
                <a:solidFill>
                  <a:srgbClr val="000000"/>
                </a:solidFill>
                <a:latin typeface="Arial" panose="020B0604020202020204" pitchFamily="34" charset="0"/>
                <a:ea typeface="+mj-ea"/>
                <a:cs typeface="Arial" panose="020B0604020202020204" pitchFamily="34" charset="0"/>
              </a:rPr>
              <a:t>파이낸스센터</a:t>
            </a:r>
            <a:r>
              <a:rPr lang="ko-KR" altLang="en-US" b="1" dirty="0">
                <a:solidFill>
                  <a:srgbClr val="000000"/>
                </a:solidFill>
                <a:latin typeface="Arial" panose="020B0604020202020204" pitchFamily="34" charset="0"/>
                <a:ea typeface="+mj-ea"/>
                <a:cs typeface="Arial" panose="020B0604020202020204" pitchFamily="34" charset="0"/>
              </a:rPr>
              <a:t> </a:t>
            </a:r>
            <a:r>
              <a:rPr lang="en-US" altLang="ko-KR" b="1" dirty="0">
                <a:solidFill>
                  <a:srgbClr val="000000"/>
                </a:solidFill>
                <a:latin typeface="Arial" panose="020B0604020202020204" pitchFamily="34" charset="0"/>
                <a:ea typeface="+mj-ea"/>
                <a:cs typeface="Arial" panose="020B0604020202020204" pitchFamily="34" charset="0"/>
              </a:rPr>
              <a:t>27</a:t>
            </a:r>
            <a:r>
              <a:rPr lang="ko-KR" altLang="en-US" b="1" dirty="0">
                <a:solidFill>
                  <a:srgbClr val="000000"/>
                </a:solidFill>
                <a:latin typeface="Arial" panose="020B0604020202020204" pitchFamily="34" charset="0"/>
                <a:ea typeface="+mj-ea"/>
                <a:cs typeface="Arial" panose="020B0604020202020204" pitchFamily="34" charset="0"/>
              </a:rPr>
              <a:t>층</a:t>
            </a:r>
          </a:p>
          <a:p>
            <a:pPr latinLnBrk="0">
              <a:defRPr/>
            </a:pPr>
            <a:r>
              <a:rPr lang="en-US" altLang="ko-KR" b="1" dirty="0">
                <a:solidFill>
                  <a:srgbClr val="000000"/>
                </a:solidFill>
                <a:latin typeface="Arial" panose="020B0604020202020204" pitchFamily="34" charset="0"/>
                <a:ea typeface="+mj-ea"/>
                <a:cs typeface="Arial" panose="020B0604020202020204" pitchFamily="34" charset="0"/>
              </a:rPr>
              <a:t>06236</a:t>
            </a:r>
            <a:endParaRPr lang="en-US" b="1" dirty="0">
              <a:solidFill>
                <a:srgbClr val="00000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89580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458405443"/>
              </p:ext>
            </p:extLst>
          </p:nvPr>
        </p:nvGraphicFramePr>
        <p:xfrm>
          <a:off x="468001" y="1191600"/>
          <a:ext cx="9038334" cy="418337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920571">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Revenue Overview</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89338"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8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a:t>
                      </a: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주요 사업은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필름 등의 원단을 직접 조달하거나 고객사로부터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사급받은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뒤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UV</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코팅 작업을 수행하여 고객사에 공급하는 것이며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원단을 직접 조달하는 경우에는 원단금액을 포함한 총액을 제품매출로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고객사로부터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사입받는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경우에는 원단금액을 차감한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순액을</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임가공매출로 인식함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억원에서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402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연환산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기준 추정 매출액은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536</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CAGR 34.8%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성장하였음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인터뷰에 따르면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고객사에게 전달된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데코필름은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최종적으로 대부분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이상</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가구에 부착되는 것으로 파악되며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Covid-19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영향으로 재택활동이 증가함에 따라 가구수요가 증가하였고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전방수요의 증가가 전반적인 매출액 상승에 영향을 미친 것으로 파악됨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임가공 매출액은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CAGR 15.1%,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제품매출액은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CAGR 82.4%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은 기존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한국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통해 공급하던 제품을 중국으로 직접 공급함에 따라 분리된 것으로 파악되며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매출을 제품매출로 인식함에 따라 회사의 제품매출액이 급격하게 상승하였음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(8/13) </a:t>
            </a:r>
            <a:endParaRPr lang="en-US" altLang="ko-KR" sz="4400" b="1" dirty="0">
              <a:solidFill>
                <a:srgbClr val="00338D"/>
              </a:solidFill>
              <a:highlight>
                <a:srgbClr val="FFFF00"/>
              </a:highlight>
              <a:latin typeface="KPMG Extralight" panose="020B0303030202040204" pitchFamily="34" charset="0"/>
            </a:endParaRPr>
          </a:p>
        </p:txBody>
      </p:sp>
      <p:sp>
        <p:nvSpPr>
          <p:cNvPr id="22" name="제목 2">
            <a:extLst>
              <a:ext uri="{FF2B5EF4-FFF2-40B4-BE49-F238E27FC236}">
                <a16:creationId xmlns:a16="http://schemas.microsoft.com/office/drawing/2014/main" id="{1DD37630-38D8-4C5B-AAEB-EEB7460C77AA}"/>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4" name="화살표: 오른쪽 3">
            <a:extLst>
              <a:ext uri="{FF2B5EF4-FFF2-40B4-BE49-F238E27FC236}">
                <a16:creationId xmlns:a16="http://schemas.microsoft.com/office/drawing/2014/main" id="{61E7E010-053D-4761-96FC-2D5D66454E2D}"/>
              </a:ext>
            </a:extLst>
          </p:cNvPr>
          <p:cNvSpPr/>
          <p:nvPr/>
        </p:nvSpPr>
        <p:spPr>
          <a:xfrm rot="20655487">
            <a:off x="6708105" y="1826920"/>
            <a:ext cx="2479937" cy="234928"/>
          </a:xfrm>
          <a:prstGeom prst="rightArrow">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i="1" dirty="0">
                <a:solidFill>
                  <a:schemeClr val="bg1"/>
                </a:solidFill>
                <a:latin typeface="Arial" panose="020B0604020202020204" pitchFamily="34" charset="0"/>
                <a:cs typeface="Arial" panose="020B0604020202020204" pitchFamily="34" charset="0"/>
              </a:rPr>
              <a:t>CAGR (FY18~FY21(E)) 34.8%</a:t>
            </a:r>
          </a:p>
        </p:txBody>
      </p:sp>
      <p:sp>
        <p:nvSpPr>
          <p:cNvPr id="31" name="TextBox 30">
            <a:extLst>
              <a:ext uri="{FF2B5EF4-FFF2-40B4-BE49-F238E27FC236}">
                <a16:creationId xmlns:a16="http://schemas.microsoft.com/office/drawing/2014/main" id="{C9B6A7FC-5C3F-4532-8893-A3FE491608C1}"/>
              </a:ext>
            </a:extLst>
          </p:cNvPr>
          <p:cNvSpPr txBox="1"/>
          <p:nvPr/>
        </p:nvSpPr>
        <p:spPr>
          <a:xfrm>
            <a:off x="2126103" y="3260255"/>
            <a:ext cx="3029500"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‘21</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3</a:t>
            </a:r>
            <a:r>
              <a:rPr lang="ko-KR" altLang="en-US" sz="700" dirty="0">
                <a:latin typeface="Arial" panose="020B0604020202020204" pitchFamily="34" charset="0"/>
                <a:cs typeface="Arial" panose="020B0604020202020204" pitchFamily="34" charset="0"/>
              </a:rPr>
              <a:t>분기 기준 </a:t>
            </a:r>
            <a:r>
              <a:rPr lang="ko-KR" altLang="en-US" sz="700" dirty="0" err="1">
                <a:latin typeface="Arial" panose="020B0604020202020204" pitchFamily="34" charset="0"/>
                <a:cs typeface="Arial" panose="020B0604020202020204" pitchFamily="34" charset="0"/>
              </a:rPr>
              <a:t>연환산</a:t>
            </a:r>
            <a:r>
              <a:rPr lang="ko-KR" altLang="en-US" sz="700" dirty="0">
                <a:latin typeface="Arial" panose="020B0604020202020204" pitchFamily="34" charset="0"/>
                <a:cs typeface="Arial" panose="020B0604020202020204" pitchFamily="34" charset="0"/>
              </a:rPr>
              <a:t> 금액</a:t>
            </a:r>
            <a:endParaRPr lang="en-US" altLang="ko-KR" sz="700" dirty="0">
              <a:latin typeface="Arial" panose="020B0604020202020204" pitchFamily="34" charset="0"/>
              <a:cs typeface="Arial" panose="020B0604020202020204" pitchFamily="34" charset="0"/>
            </a:endParaRPr>
          </a:p>
        </p:txBody>
      </p:sp>
      <p:graphicFrame>
        <p:nvGraphicFramePr>
          <p:cNvPr id="12" name="차트 11">
            <a:extLst>
              <a:ext uri="{FF2B5EF4-FFF2-40B4-BE49-F238E27FC236}">
                <a16:creationId xmlns:a16="http://schemas.microsoft.com/office/drawing/2014/main" id="{F5C055DB-C39B-45C8-A34A-2AD6CE76D243}"/>
              </a:ext>
            </a:extLst>
          </p:cNvPr>
          <p:cNvGraphicFramePr>
            <a:graphicFrameLocks/>
          </p:cNvGraphicFramePr>
          <p:nvPr>
            <p:extLst>
              <p:ext uri="{D42A27DB-BD31-4B8C-83A1-F6EECF244321}">
                <p14:modId xmlns:p14="http://schemas.microsoft.com/office/powerpoint/2010/main" val="1887163298"/>
              </p:ext>
            </p:extLst>
          </p:nvPr>
        </p:nvGraphicFramePr>
        <p:xfrm>
          <a:off x="6347121" y="1567800"/>
          <a:ext cx="3182400" cy="17845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표 1">
            <a:extLst>
              <a:ext uri="{FF2B5EF4-FFF2-40B4-BE49-F238E27FC236}">
                <a16:creationId xmlns:a16="http://schemas.microsoft.com/office/drawing/2014/main" id="{FEFEDE39-4565-410B-AD3E-AC062F9A41DB}"/>
              </a:ext>
            </a:extLst>
          </p:cNvPr>
          <p:cNvGraphicFramePr>
            <a:graphicFrameLocks noGrp="1"/>
          </p:cNvGraphicFramePr>
          <p:nvPr>
            <p:extLst>
              <p:ext uri="{D42A27DB-BD31-4B8C-83A1-F6EECF244321}">
                <p14:modId xmlns:p14="http://schemas.microsoft.com/office/powerpoint/2010/main" val="386398807"/>
              </p:ext>
            </p:extLst>
          </p:nvPr>
        </p:nvGraphicFramePr>
        <p:xfrm>
          <a:off x="2138400" y="1515600"/>
          <a:ext cx="4208721" cy="1728000"/>
        </p:xfrm>
        <a:graphic>
          <a:graphicData uri="http://schemas.openxmlformats.org/drawingml/2006/table">
            <a:tbl>
              <a:tblPr/>
              <a:tblGrid>
                <a:gridCol w="97400">
                  <a:extLst>
                    <a:ext uri="{9D8B030D-6E8A-4147-A177-3AD203B41FA5}">
                      <a16:colId xmlns:a16="http://schemas.microsoft.com/office/drawing/2014/main" val="1575350522"/>
                    </a:ext>
                  </a:extLst>
                </a:gridCol>
                <a:gridCol w="97400">
                  <a:extLst>
                    <a:ext uri="{9D8B030D-6E8A-4147-A177-3AD203B41FA5}">
                      <a16:colId xmlns:a16="http://schemas.microsoft.com/office/drawing/2014/main" val="970643099"/>
                    </a:ext>
                  </a:extLst>
                </a:gridCol>
                <a:gridCol w="1115921">
                  <a:extLst>
                    <a:ext uri="{9D8B030D-6E8A-4147-A177-3AD203B41FA5}">
                      <a16:colId xmlns:a16="http://schemas.microsoft.com/office/drawing/2014/main" val="2902221738"/>
                    </a:ext>
                  </a:extLst>
                </a:gridCol>
                <a:gridCol w="432000">
                  <a:extLst>
                    <a:ext uri="{9D8B030D-6E8A-4147-A177-3AD203B41FA5}">
                      <a16:colId xmlns:a16="http://schemas.microsoft.com/office/drawing/2014/main" val="2178945791"/>
                    </a:ext>
                  </a:extLst>
                </a:gridCol>
                <a:gridCol w="432000">
                  <a:extLst>
                    <a:ext uri="{9D8B030D-6E8A-4147-A177-3AD203B41FA5}">
                      <a16:colId xmlns:a16="http://schemas.microsoft.com/office/drawing/2014/main" val="3446462866"/>
                    </a:ext>
                  </a:extLst>
                </a:gridCol>
                <a:gridCol w="432000">
                  <a:extLst>
                    <a:ext uri="{9D8B030D-6E8A-4147-A177-3AD203B41FA5}">
                      <a16:colId xmlns:a16="http://schemas.microsoft.com/office/drawing/2014/main" val="3550873463"/>
                    </a:ext>
                  </a:extLst>
                </a:gridCol>
                <a:gridCol w="540000">
                  <a:extLst>
                    <a:ext uri="{9D8B030D-6E8A-4147-A177-3AD203B41FA5}">
                      <a16:colId xmlns:a16="http://schemas.microsoft.com/office/drawing/2014/main" val="1739161026"/>
                    </a:ext>
                  </a:extLst>
                </a:gridCol>
                <a:gridCol w="558000">
                  <a:extLst>
                    <a:ext uri="{9D8B030D-6E8A-4147-A177-3AD203B41FA5}">
                      <a16:colId xmlns:a16="http://schemas.microsoft.com/office/drawing/2014/main" val="2730160384"/>
                    </a:ext>
                  </a:extLst>
                </a:gridCol>
                <a:gridCol w="504000">
                  <a:extLst>
                    <a:ext uri="{9D8B030D-6E8A-4147-A177-3AD203B41FA5}">
                      <a16:colId xmlns:a16="http://schemas.microsoft.com/office/drawing/2014/main" val="4032394321"/>
                    </a:ext>
                  </a:extLst>
                </a:gridCol>
              </a:tblGrid>
              <a:tr h="1440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FY21(E)</a:t>
                      </a:r>
                      <a:r>
                        <a:rPr lang="en-US" sz="900" b="1" i="0" u="none" strike="noStrike" baseline="30000" dirty="0">
                          <a:solidFill>
                            <a:srgbClr val="FFFFFF"/>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1" u="none" strike="noStrike" dirty="0">
                          <a:solidFill>
                            <a:srgbClr val="FFFFFF"/>
                          </a:solidFill>
                          <a:effectLst/>
                          <a:latin typeface="Arial" panose="020B0604020202020204" pitchFamily="34" charset="0"/>
                          <a:ea typeface="맑은 고딕" panose="020B0503020000020004" pitchFamily="50" charset="-127"/>
                        </a:rPr>
                        <a:t>CAGR</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969478664"/>
                  </a:ext>
                </a:extLst>
              </a:tr>
              <a:tr h="144000">
                <a:tc gridSpan="3">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rPr>
                        <a:t>34.8%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743214020"/>
                  </a:ext>
                </a:extLst>
              </a:tr>
              <a:tr h="1440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26,612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rPr>
                        <a:t>15.1%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70018709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하우시스</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한국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10,637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10,457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14,124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59920082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도레이첨단소재</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1,282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1,846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3,420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45.3%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3296146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진영</a:t>
                      </a:r>
                      <a:r>
                        <a:rPr lang="en-US" sz="900" b="0" i="0" u="none" strike="noStrike">
                          <a:solidFill>
                            <a:srgbClr val="000000"/>
                          </a:solidFill>
                          <a:effectLst/>
                          <a:latin typeface="Arial" panose="020B0604020202020204" pitchFamily="34" charset="0"/>
                          <a:ea typeface="맑은 고딕" panose="020B0503020000020004" pitchFamily="50" charset="-127"/>
                        </a:rPr>
                        <a:t>LDM</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4,284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590.7%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34326685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5,669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4,546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4,353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(5.5)%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6812059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제품매출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26,997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rPr>
                        <a:t>82.4%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74935262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YILDIZ</a:t>
                      </a:r>
                      <a:endParaRPr 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7,498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10,793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173.7%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6893526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LX</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하우시스</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중국</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4,121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10,561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14,081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241.7%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95226365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한샘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1,979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1,480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(27.9)%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3853609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899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1,174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994 </a:t>
                      </a:r>
                    </a:p>
                  </a:txBody>
                  <a:tcPr marL="36000" marR="36000" marT="0" marB="0" anchor="ctr">
                    <a:lnL>
                      <a:noFill/>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990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3.3%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95988108"/>
                  </a:ext>
                </a:extLst>
              </a:tr>
            </a:tbl>
          </a:graphicData>
        </a:graphic>
      </p:graphicFrame>
    </p:spTree>
    <p:extLst>
      <p:ext uri="{BB962C8B-B14F-4D97-AF65-F5344CB8AC3E}">
        <p14:creationId xmlns:p14="http://schemas.microsoft.com/office/powerpoint/2010/main" val="2700305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76554610"/>
              </p:ext>
            </p:extLst>
          </p:nvPr>
        </p:nvGraphicFramePr>
        <p:xfrm>
          <a:off x="468001" y="1191600"/>
          <a:ext cx="9038334" cy="50701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Revenue Movement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임가공매출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Movement </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기타매출 하락에 따른 임가공 매출액의 감소</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임가공 매출액의 감소는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두하</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감소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등 기타 매출처로 분류된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거래처들과의</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거래 감소에 기인하며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두하향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매출은 비정기적으로 발생하는 매출이므로 연도별로 변동이 존재함</a:t>
                      </a:r>
                    </a:p>
                    <a:p>
                      <a:pPr marL="171450"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진영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LDM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 수량 증가에 따른 임가공 매출액의 증가</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한샘의 신제품 개발에 따라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기존에 한샘에 직접 공급하던 구조에서 진영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LDM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통해 임가공용역을 공급하는 구조로 변경되었음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이에 따라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한샘향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제품매출은 감소하였으나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진영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LDM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임가공 매출은 상승하였음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한국</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매출 수량 증가에 따른 임가공 매출액의 증가</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가구</a:t>
                      </a:r>
                      <a:r>
                        <a:rPr lang="ko-KR" altLang="en-US" sz="900" kern="0" dirty="0">
                          <a:solidFill>
                            <a:schemeClr val="tx1"/>
                          </a:solidFill>
                          <a:latin typeface="Arial" panose="020B0604020202020204" pitchFamily="34" charset="0"/>
                          <a:ea typeface="+mn-ea"/>
                          <a:cs typeface="Arial" panose="020B0604020202020204" pitchFamily="34" charset="0"/>
                        </a:rPr>
                        <a:t>산업의 호황에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한국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매출 수량이 지속적으로 증가하여 매출액은 상승함</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cx4="http://schemas.microsoft.com/office/drawing/2016/5/10/chartex">
        <mc:Choice Requires="cx4">
          <p:graphicFrame>
            <p:nvGraphicFramePr>
              <p:cNvPr id="46" name="차트 45">
                <a:extLst>
                  <a:ext uri="{FF2B5EF4-FFF2-40B4-BE49-F238E27FC236}">
                    <a16:creationId xmlns:a16="http://schemas.microsoft.com/office/drawing/2014/main" id="{238669D7-2BD7-43F0-8C1D-0659A6E61378}"/>
                  </a:ext>
                </a:extLst>
              </p:cNvPr>
              <p:cNvGraphicFramePr/>
              <p:nvPr>
                <p:extLst>
                  <p:ext uri="{D42A27DB-BD31-4B8C-83A1-F6EECF244321}">
                    <p14:modId xmlns:p14="http://schemas.microsoft.com/office/powerpoint/2010/main" val="811305598"/>
                  </p:ext>
                </p:extLst>
              </p:nvPr>
            </p:nvGraphicFramePr>
            <p:xfrm>
              <a:off x="2391537" y="4026720"/>
              <a:ext cx="1008000" cy="720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6" name="차트 45">
                <a:extLst>
                  <a:ext uri="{FF2B5EF4-FFF2-40B4-BE49-F238E27FC236}">
                    <a16:creationId xmlns:a16="http://schemas.microsoft.com/office/drawing/2014/main" id="{238669D7-2BD7-43F0-8C1D-0659A6E61378}"/>
                  </a:ext>
                </a:extLst>
              </p:cNvPr>
              <p:cNvPicPr>
                <a:picLocks noGrp="1" noRot="1" noChangeAspect="1" noMove="1" noResize="1" noEditPoints="1" noAdjustHandles="1" noChangeArrowheads="1" noChangeShapeType="1"/>
              </p:cNvPicPr>
              <p:nvPr/>
            </p:nvPicPr>
            <p:blipFill>
              <a:blip r:embed="rId4"/>
              <a:stretch>
                <a:fillRect/>
              </a:stretch>
            </p:blipFill>
            <p:spPr>
              <a:xfrm>
                <a:off x="2391537" y="402672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49" name="차트 48">
                <a:extLst>
                  <a:ext uri="{FF2B5EF4-FFF2-40B4-BE49-F238E27FC236}">
                    <a16:creationId xmlns:a16="http://schemas.microsoft.com/office/drawing/2014/main" id="{C2436AE8-1E15-4245-AEAA-03D82FD194A3}"/>
                  </a:ext>
                </a:extLst>
              </p:cNvPr>
              <p:cNvGraphicFramePr/>
              <p:nvPr>
                <p:extLst>
                  <p:ext uri="{D42A27DB-BD31-4B8C-83A1-F6EECF244321}">
                    <p14:modId xmlns:p14="http://schemas.microsoft.com/office/powerpoint/2010/main" val="3470068972"/>
                  </p:ext>
                </p:extLst>
              </p:nvPr>
            </p:nvGraphicFramePr>
            <p:xfrm>
              <a:off x="4717137" y="4026720"/>
              <a:ext cx="1008000" cy="720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9" name="차트 48">
                <a:extLst>
                  <a:ext uri="{FF2B5EF4-FFF2-40B4-BE49-F238E27FC236}">
                    <a16:creationId xmlns:a16="http://schemas.microsoft.com/office/drawing/2014/main" id="{C2436AE8-1E15-4245-AEAA-03D82FD194A3}"/>
                  </a:ext>
                </a:extLst>
              </p:cNvPr>
              <p:cNvPicPr>
                <a:picLocks noGrp="1" noRot="1" noChangeAspect="1" noMove="1" noResize="1" noEditPoints="1" noAdjustHandles="1" noChangeArrowheads="1" noChangeShapeType="1"/>
              </p:cNvPicPr>
              <p:nvPr/>
            </p:nvPicPr>
            <p:blipFill>
              <a:blip r:embed="rId8"/>
              <a:stretch>
                <a:fillRect/>
              </a:stretch>
            </p:blipFill>
            <p:spPr>
              <a:xfrm>
                <a:off x="4717137" y="402672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0" name="차트 49">
                <a:extLst>
                  <a:ext uri="{FF2B5EF4-FFF2-40B4-BE49-F238E27FC236}">
                    <a16:creationId xmlns:a16="http://schemas.microsoft.com/office/drawing/2014/main" id="{3ED1206F-3B26-4CA1-A113-DB11BC9DF4F7}"/>
                  </a:ext>
                </a:extLst>
              </p:cNvPr>
              <p:cNvGraphicFramePr/>
              <p:nvPr>
                <p:extLst>
                  <p:ext uri="{D42A27DB-BD31-4B8C-83A1-F6EECF244321}">
                    <p14:modId xmlns:p14="http://schemas.microsoft.com/office/powerpoint/2010/main" val="1314633722"/>
                  </p:ext>
                </p:extLst>
              </p:nvPr>
            </p:nvGraphicFramePr>
            <p:xfrm>
              <a:off x="5860800" y="4026720"/>
              <a:ext cx="1008000" cy="720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50" name="차트 49">
                <a:extLst>
                  <a:ext uri="{FF2B5EF4-FFF2-40B4-BE49-F238E27FC236}">
                    <a16:creationId xmlns:a16="http://schemas.microsoft.com/office/drawing/2014/main" id="{3ED1206F-3B26-4CA1-A113-DB11BC9DF4F7}"/>
                  </a:ext>
                </a:extLst>
              </p:cNvPr>
              <p:cNvPicPr>
                <a:picLocks noGrp="1" noRot="1" noChangeAspect="1" noMove="1" noResize="1" noEditPoints="1" noAdjustHandles="1" noChangeArrowheads="1" noChangeShapeType="1"/>
              </p:cNvPicPr>
              <p:nvPr/>
            </p:nvPicPr>
            <p:blipFill>
              <a:blip r:embed="rId10"/>
              <a:stretch>
                <a:fillRect/>
              </a:stretch>
            </p:blipFill>
            <p:spPr>
              <a:xfrm>
                <a:off x="5860800" y="402672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2" name="차트 51">
                <a:extLst>
                  <a:ext uri="{FF2B5EF4-FFF2-40B4-BE49-F238E27FC236}">
                    <a16:creationId xmlns:a16="http://schemas.microsoft.com/office/drawing/2014/main" id="{866C5D66-8C1C-4140-A046-56DC593F539A}"/>
                  </a:ext>
                </a:extLst>
              </p:cNvPr>
              <p:cNvGraphicFramePr/>
              <p:nvPr>
                <p:extLst>
                  <p:ext uri="{D42A27DB-BD31-4B8C-83A1-F6EECF244321}">
                    <p14:modId xmlns:p14="http://schemas.microsoft.com/office/powerpoint/2010/main" val="2982745953"/>
                  </p:ext>
                </p:extLst>
              </p:nvPr>
            </p:nvGraphicFramePr>
            <p:xfrm>
              <a:off x="7030800" y="4026720"/>
              <a:ext cx="1008000" cy="720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52" name="차트 51">
                <a:extLst>
                  <a:ext uri="{FF2B5EF4-FFF2-40B4-BE49-F238E27FC236}">
                    <a16:creationId xmlns:a16="http://schemas.microsoft.com/office/drawing/2014/main" id="{866C5D66-8C1C-4140-A046-56DC593F539A}"/>
                  </a:ext>
                </a:extLst>
              </p:cNvPr>
              <p:cNvPicPr>
                <a:picLocks noGrp="1" noRot="1" noChangeAspect="1" noMove="1" noResize="1" noEditPoints="1" noAdjustHandles="1" noChangeArrowheads="1" noChangeShapeType="1"/>
              </p:cNvPicPr>
              <p:nvPr/>
            </p:nvPicPr>
            <p:blipFill>
              <a:blip r:embed="rId12"/>
              <a:stretch>
                <a:fillRect/>
              </a:stretch>
            </p:blipFill>
            <p:spPr>
              <a:xfrm>
                <a:off x="7030800" y="402672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3" name="차트 52">
                <a:extLst>
                  <a:ext uri="{FF2B5EF4-FFF2-40B4-BE49-F238E27FC236}">
                    <a16:creationId xmlns:a16="http://schemas.microsoft.com/office/drawing/2014/main" id="{0C97DF02-D091-4C78-8E26-66E546FBFAF4}"/>
                  </a:ext>
                </a:extLst>
              </p:cNvPr>
              <p:cNvGraphicFramePr/>
              <p:nvPr>
                <p:extLst>
                  <p:ext uri="{D42A27DB-BD31-4B8C-83A1-F6EECF244321}">
                    <p14:modId xmlns:p14="http://schemas.microsoft.com/office/powerpoint/2010/main" val="1704974306"/>
                  </p:ext>
                </p:extLst>
              </p:nvPr>
            </p:nvGraphicFramePr>
            <p:xfrm>
              <a:off x="8182800" y="4026720"/>
              <a:ext cx="1008000" cy="72000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53" name="차트 52">
                <a:extLst>
                  <a:ext uri="{FF2B5EF4-FFF2-40B4-BE49-F238E27FC236}">
                    <a16:creationId xmlns:a16="http://schemas.microsoft.com/office/drawing/2014/main" id="{0C97DF02-D091-4C78-8E26-66E546FBFAF4}"/>
                  </a:ext>
                </a:extLst>
              </p:cNvPr>
              <p:cNvPicPr>
                <a:picLocks noGrp="1" noRot="1" noChangeAspect="1" noMove="1" noResize="1" noEditPoints="1" noAdjustHandles="1" noChangeArrowheads="1" noChangeShapeType="1"/>
              </p:cNvPicPr>
              <p:nvPr/>
            </p:nvPicPr>
            <p:blipFill>
              <a:blip r:embed="rId14"/>
              <a:stretch>
                <a:fillRect/>
              </a:stretch>
            </p:blipFill>
            <p:spPr>
              <a:xfrm>
                <a:off x="8182800" y="402672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40" name="차트 39">
                <a:extLst>
                  <a:ext uri="{FF2B5EF4-FFF2-40B4-BE49-F238E27FC236}">
                    <a16:creationId xmlns:a16="http://schemas.microsoft.com/office/drawing/2014/main" id="{4EEB5A97-2E61-4661-B483-B685053B82C3}"/>
                  </a:ext>
                </a:extLst>
              </p:cNvPr>
              <p:cNvGraphicFramePr/>
              <p:nvPr>
                <p:extLst>
                  <p:ext uri="{D42A27DB-BD31-4B8C-83A1-F6EECF244321}">
                    <p14:modId xmlns:p14="http://schemas.microsoft.com/office/powerpoint/2010/main" val="2457249992"/>
                  </p:ext>
                </p:extLst>
              </p:nvPr>
            </p:nvGraphicFramePr>
            <p:xfrm>
              <a:off x="2383200" y="2934000"/>
              <a:ext cx="2160000" cy="896400"/>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40" name="차트 39">
                <a:extLst>
                  <a:ext uri="{FF2B5EF4-FFF2-40B4-BE49-F238E27FC236}">
                    <a16:creationId xmlns:a16="http://schemas.microsoft.com/office/drawing/2014/main" id="{4EEB5A97-2E61-4661-B483-B685053B82C3}"/>
                  </a:ext>
                </a:extLst>
              </p:cNvPr>
              <p:cNvPicPr>
                <a:picLocks noGrp="1" noRot="1" noChangeAspect="1" noMove="1" noResize="1" noEditPoints="1" noAdjustHandles="1" noChangeArrowheads="1" noChangeShapeType="1"/>
              </p:cNvPicPr>
              <p:nvPr/>
            </p:nvPicPr>
            <p:blipFill>
              <a:blip r:embed="rId16"/>
              <a:stretch>
                <a:fillRect/>
              </a:stretch>
            </p:blipFill>
            <p:spPr>
              <a:xfrm>
                <a:off x="2383200" y="2934000"/>
                <a:ext cx="2160000" cy="8964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43" name="차트 42">
                <a:extLst>
                  <a:ext uri="{FF2B5EF4-FFF2-40B4-BE49-F238E27FC236}">
                    <a16:creationId xmlns:a16="http://schemas.microsoft.com/office/drawing/2014/main" id="{ED273136-4096-45F1-A5DB-CE6E620D2CEE}"/>
                  </a:ext>
                </a:extLst>
              </p:cNvPr>
              <p:cNvGraphicFramePr/>
              <p:nvPr>
                <p:extLst>
                  <p:ext uri="{D42A27DB-BD31-4B8C-83A1-F6EECF244321}">
                    <p14:modId xmlns:p14="http://schemas.microsoft.com/office/powerpoint/2010/main" val="2412962499"/>
                  </p:ext>
                </p:extLst>
              </p:nvPr>
            </p:nvGraphicFramePr>
            <p:xfrm>
              <a:off x="4708800" y="2934000"/>
              <a:ext cx="2160000" cy="900000"/>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43" name="차트 42">
                <a:extLst>
                  <a:ext uri="{FF2B5EF4-FFF2-40B4-BE49-F238E27FC236}">
                    <a16:creationId xmlns:a16="http://schemas.microsoft.com/office/drawing/2014/main" id="{ED273136-4096-45F1-A5DB-CE6E620D2CEE}"/>
                  </a:ext>
                </a:extLst>
              </p:cNvPr>
              <p:cNvPicPr>
                <a:picLocks noGrp="1" noRot="1" noChangeAspect="1" noMove="1" noResize="1" noEditPoints="1" noAdjustHandles="1" noChangeArrowheads="1" noChangeShapeType="1"/>
              </p:cNvPicPr>
              <p:nvPr/>
            </p:nvPicPr>
            <p:blipFill>
              <a:blip r:embed="rId18"/>
              <a:stretch>
                <a:fillRect/>
              </a:stretch>
            </p:blipFill>
            <p:spPr>
              <a:xfrm>
                <a:off x="4708800" y="2934000"/>
                <a:ext cx="2160000" cy="90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44" name="차트 43">
                <a:extLst>
                  <a:ext uri="{FF2B5EF4-FFF2-40B4-BE49-F238E27FC236}">
                    <a16:creationId xmlns:a16="http://schemas.microsoft.com/office/drawing/2014/main" id="{37A702E1-6806-4AC0-B472-77A8C384C804}"/>
                  </a:ext>
                </a:extLst>
              </p:cNvPr>
              <p:cNvGraphicFramePr/>
              <p:nvPr>
                <p:extLst>
                  <p:ext uri="{D42A27DB-BD31-4B8C-83A1-F6EECF244321}">
                    <p14:modId xmlns:p14="http://schemas.microsoft.com/office/powerpoint/2010/main" val="1976067751"/>
                  </p:ext>
                </p:extLst>
              </p:nvPr>
            </p:nvGraphicFramePr>
            <p:xfrm>
              <a:off x="7030800" y="2934000"/>
              <a:ext cx="2160000" cy="900000"/>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44" name="차트 43">
                <a:extLst>
                  <a:ext uri="{FF2B5EF4-FFF2-40B4-BE49-F238E27FC236}">
                    <a16:creationId xmlns:a16="http://schemas.microsoft.com/office/drawing/2014/main" id="{37A702E1-6806-4AC0-B472-77A8C384C804}"/>
                  </a:ext>
                </a:extLst>
              </p:cNvPr>
              <p:cNvPicPr>
                <a:picLocks noGrp="1" noRot="1" noChangeAspect="1" noMove="1" noResize="1" noEditPoints="1" noAdjustHandles="1" noChangeArrowheads="1" noChangeShapeType="1"/>
              </p:cNvPicPr>
              <p:nvPr/>
            </p:nvPicPr>
            <p:blipFill>
              <a:blip r:embed="rId20"/>
              <a:stretch>
                <a:fillRect/>
              </a:stretch>
            </p:blipFill>
            <p:spPr>
              <a:xfrm>
                <a:off x="7030800" y="2934000"/>
                <a:ext cx="2160000" cy="90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39" name="차트 38">
                <a:extLst>
                  <a:ext uri="{FF2B5EF4-FFF2-40B4-BE49-F238E27FC236}">
                    <a16:creationId xmlns:a16="http://schemas.microsoft.com/office/drawing/2014/main" id="{B0F46E6D-5B6C-4560-B530-1248C1EFCFE2}"/>
                  </a:ext>
                </a:extLst>
              </p:cNvPr>
              <p:cNvGraphicFramePr/>
              <p:nvPr>
                <p:extLst>
                  <p:ext uri="{D42A27DB-BD31-4B8C-83A1-F6EECF244321}">
                    <p14:modId xmlns:p14="http://schemas.microsoft.com/office/powerpoint/2010/main" val="4167573479"/>
                  </p:ext>
                </p:extLst>
              </p:nvPr>
            </p:nvGraphicFramePr>
            <p:xfrm>
              <a:off x="2091600" y="1548000"/>
              <a:ext cx="7354800" cy="1378800"/>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39" name="차트 38">
                <a:extLst>
                  <a:ext uri="{FF2B5EF4-FFF2-40B4-BE49-F238E27FC236}">
                    <a16:creationId xmlns:a16="http://schemas.microsoft.com/office/drawing/2014/main" id="{B0F46E6D-5B6C-4560-B530-1248C1EFCFE2}"/>
                  </a:ext>
                </a:extLst>
              </p:cNvPr>
              <p:cNvPicPr>
                <a:picLocks noGrp="1" noRot="1" noChangeAspect="1" noMove="1" noResize="1" noEditPoints="1" noAdjustHandles="1" noChangeArrowheads="1" noChangeShapeType="1"/>
              </p:cNvPicPr>
              <p:nvPr/>
            </p:nvPicPr>
            <p:blipFill>
              <a:blip r:embed="rId22"/>
              <a:stretch>
                <a:fillRect/>
              </a:stretch>
            </p:blipFill>
            <p:spPr>
              <a:xfrm>
                <a:off x="2091600" y="1548000"/>
                <a:ext cx="7354800" cy="1378800"/>
              </a:xfrm>
              <a:prstGeom prst="rect">
                <a:avLst/>
              </a:prstGeom>
            </p:spPr>
          </p:pic>
        </mc:Fallback>
      </mc:AlternateContent>
      <p:sp>
        <p:nvSpPr>
          <p:cNvPr id="28" name="직사각형 27">
            <a:extLst>
              <a:ext uri="{FF2B5EF4-FFF2-40B4-BE49-F238E27FC236}">
                <a16:creationId xmlns:a16="http://schemas.microsoft.com/office/drawing/2014/main" id="{01858415-EF60-4D20-82BD-C59C9C964B89}"/>
              </a:ext>
            </a:extLst>
          </p:cNvPr>
          <p:cNvSpPr/>
          <p:nvPr/>
        </p:nvSpPr>
        <p:spPr>
          <a:xfrm>
            <a:off x="2878338" y="2180168"/>
            <a:ext cx="702732" cy="261987"/>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BA8F68A8-A621-48C2-838A-9DAF34D1A4F1}"/>
              </a:ext>
            </a:extLst>
          </p:cNvPr>
          <p:cNvSpPr/>
          <p:nvPr/>
        </p:nvSpPr>
        <p:spPr>
          <a:xfrm>
            <a:off x="5047406" y="2007992"/>
            <a:ext cx="700852" cy="288000"/>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순서도: 연결자 34">
            <a:extLst>
              <a:ext uri="{FF2B5EF4-FFF2-40B4-BE49-F238E27FC236}">
                <a16:creationId xmlns:a16="http://schemas.microsoft.com/office/drawing/2014/main" id="{83FFEED1-3941-476D-AF31-D92D2D4A50C0}"/>
              </a:ext>
            </a:extLst>
          </p:cNvPr>
          <p:cNvSpPr/>
          <p:nvPr/>
        </p:nvSpPr>
        <p:spPr bwMode="auto">
          <a:xfrm>
            <a:off x="2806338" y="209648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6" name="순서도: 연결자 35">
            <a:extLst>
              <a:ext uri="{FF2B5EF4-FFF2-40B4-BE49-F238E27FC236}">
                <a16:creationId xmlns:a16="http://schemas.microsoft.com/office/drawing/2014/main" id="{717015FD-0EE9-4F0D-95B3-23C32463484E}"/>
              </a:ext>
            </a:extLst>
          </p:cNvPr>
          <p:cNvSpPr/>
          <p:nvPr/>
        </p:nvSpPr>
        <p:spPr bwMode="auto">
          <a:xfrm>
            <a:off x="4986868" y="1932384"/>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8" name="직사각형 47">
            <a:extLst>
              <a:ext uri="{FF2B5EF4-FFF2-40B4-BE49-F238E27FC236}">
                <a16:creationId xmlns:a16="http://schemas.microsoft.com/office/drawing/2014/main" id="{B15CE6AC-8A27-4571-84B3-DCC00B9AB73D}"/>
              </a:ext>
            </a:extLst>
          </p:cNvPr>
          <p:cNvSpPr/>
          <p:nvPr/>
        </p:nvSpPr>
        <p:spPr>
          <a:xfrm flipV="1">
            <a:off x="5810355" y="3003646"/>
            <a:ext cx="463445" cy="49308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45" name="순서도: 연결자 44">
            <a:extLst>
              <a:ext uri="{FF2B5EF4-FFF2-40B4-BE49-F238E27FC236}">
                <a16:creationId xmlns:a16="http://schemas.microsoft.com/office/drawing/2014/main" id="{213672D7-8C6A-43F6-827C-B924647ECEE1}"/>
              </a:ext>
            </a:extLst>
          </p:cNvPr>
          <p:cNvSpPr/>
          <p:nvPr/>
        </p:nvSpPr>
        <p:spPr bwMode="auto">
          <a:xfrm>
            <a:off x="5735943" y="2963912"/>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d</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61" name="TextBox 60">
            <a:extLst>
              <a:ext uri="{FF2B5EF4-FFF2-40B4-BE49-F238E27FC236}">
                <a16:creationId xmlns:a16="http://schemas.microsoft.com/office/drawing/2014/main" id="{A17CBF4B-3397-43A9-88F0-CC60632AA2BE}"/>
              </a:ext>
            </a:extLst>
          </p:cNvPr>
          <p:cNvSpPr txBox="1"/>
          <p:nvPr/>
        </p:nvSpPr>
        <p:spPr>
          <a:xfrm>
            <a:off x="2383070" y="3863288"/>
            <a:ext cx="5179861"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a: LX</a:t>
            </a:r>
            <a:r>
              <a:rPr lang="ko-KR" altLang="en-US" sz="700" dirty="0" err="1">
                <a:latin typeface="Arial" panose="020B0604020202020204" pitchFamily="34" charset="0"/>
                <a:cs typeface="Arial" panose="020B0604020202020204" pitchFamily="34" charset="0"/>
              </a:rPr>
              <a:t>하우시스</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한국</a:t>
            </a:r>
            <a:r>
              <a:rPr lang="en-US" altLang="ko-KR" sz="700" dirty="0">
                <a:latin typeface="Arial" panose="020B0604020202020204" pitchFamily="34" charset="0"/>
                <a:cs typeface="Arial" panose="020B0604020202020204" pitchFamily="34" charset="0"/>
              </a:rPr>
              <a:t>) / b: </a:t>
            </a:r>
            <a:r>
              <a:rPr lang="ko-KR" altLang="en-US" sz="700" dirty="0" err="1">
                <a:latin typeface="Arial" panose="020B0604020202020204" pitchFamily="34" charset="0"/>
                <a:cs typeface="Arial" panose="020B0604020202020204" pitchFamily="34" charset="0"/>
              </a:rPr>
              <a:t>도레이첨단소재</a:t>
            </a:r>
            <a:r>
              <a:rPr lang="en-US" altLang="ko-KR" sz="700" dirty="0">
                <a:latin typeface="Arial" panose="020B0604020202020204" pitchFamily="34" charset="0"/>
                <a:cs typeface="Arial" panose="020B0604020202020204" pitchFamily="34" charset="0"/>
              </a:rPr>
              <a:t> / c: </a:t>
            </a:r>
            <a:r>
              <a:rPr lang="ko-KR" altLang="en-US" sz="700" dirty="0">
                <a:latin typeface="Arial" panose="020B0604020202020204" pitchFamily="34" charset="0"/>
                <a:cs typeface="Arial" panose="020B0604020202020204" pitchFamily="34" charset="0"/>
              </a:rPr>
              <a:t>진영</a:t>
            </a:r>
            <a:r>
              <a:rPr lang="en-US" altLang="ko-KR" sz="700" dirty="0">
                <a:latin typeface="Arial" panose="020B0604020202020204" pitchFamily="34" charset="0"/>
                <a:cs typeface="Arial" panose="020B0604020202020204" pitchFamily="34" charset="0"/>
              </a:rPr>
              <a:t>LDM / d: </a:t>
            </a:r>
            <a:r>
              <a:rPr lang="ko-KR" altLang="en-US" sz="700" dirty="0">
                <a:latin typeface="Arial" panose="020B0604020202020204" pitchFamily="34" charset="0"/>
                <a:cs typeface="Arial" panose="020B0604020202020204" pitchFamily="34" charset="0"/>
              </a:rPr>
              <a:t>기타</a:t>
            </a:r>
            <a:endParaRPr lang="en-US" altLang="ko-KR" sz="700" dirty="0">
              <a:latin typeface="Arial" panose="020B0604020202020204" pitchFamily="34" charset="0"/>
              <a:cs typeface="Arial" panose="020B0604020202020204" pitchFamily="34" charset="0"/>
            </a:endParaRPr>
          </a:p>
        </p:txBody>
      </p:sp>
      <p:sp>
        <p:nvSpPr>
          <p:cNvPr id="71" name="순서도: 연결자 70">
            <a:extLst>
              <a:ext uri="{FF2B5EF4-FFF2-40B4-BE49-F238E27FC236}">
                <a16:creationId xmlns:a16="http://schemas.microsoft.com/office/drawing/2014/main" id="{46E841A2-EBFD-4DB8-8D56-F54EA96A45F4}"/>
              </a:ext>
            </a:extLst>
          </p:cNvPr>
          <p:cNvSpPr/>
          <p:nvPr/>
        </p:nvSpPr>
        <p:spPr bwMode="auto">
          <a:xfrm>
            <a:off x="2071371" y="480415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63" name="제목 2">
            <a:extLst>
              <a:ext uri="{FF2B5EF4-FFF2-40B4-BE49-F238E27FC236}">
                <a16:creationId xmlns:a16="http://schemas.microsoft.com/office/drawing/2014/main" id="{565CFAF8-A1C4-40A6-A8C8-BA3D5DC28A7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51" name="제목 2">
            <a:extLst>
              <a:ext uri="{FF2B5EF4-FFF2-40B4-BE49-F238E27FC236}">
                <a16:creationId xmlns:a16="http://schemas.microsoft.com/office/drawing/2014/main" id="{DFABA1A1-3B35-4C44-8222-BA703D02265C}"/>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(9/13) </a:t>
            </a:r>
            <a:endParaRPr lang="en-US" altLang="ko-KR" sz="4400" b="1" dirty="0">
              <a:solidFill>
                <a:srgbClr val="00338D"/>
              </a:solidFill>
              <a:highlight>
                <a:srgbClr val="FFFF00"/>
              </a:highlight>
              <a:latin typeface="KPMG Extralight" panose="020B0303030202040204" pitchFamily="34" charset="0"/>
            </a:endParaRPr>
          </a:p>
        </p:txBody>
      </p:sp>
      <p:sp>
        <p:nvSpPr>
          <p:cNvPr id="79" name="직사각형 78">
            <a:extLst>
              <a:ext uri="{FF2B5EF4-FFF2-40B4-BE49-F238E27FC236}">
                <a16:creationId xmlns:a16="http://schemas.microsoft.com/office/drawing/2014/main" id="{A607438F-B3BC-4F7D-9753-02A2ACE24995}"/>
              </a:ext>
            </a:extLst>
          </p:cNvPr>
          <p:cNvSpPr/>
          <p:nvPr/>
        </p:nvSpPr>
        <p:spPr>
          <a:xfrm>
            <a:off x="7227936" y="1753990"/>
            <a:ext cx="700852" cy="374781"/>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순서도: 연결자 79">
            <a:extLst>
              <a:ext uri="{FF2B5EF4-FFF2-40B4-BE49-F238E27FC236}">
                <a16:creationId xmlns:a16="http://schemas.microsoft.com/office/drawing/2014/main" id="{1EF156DC-1249-4D11-A27C-4FCF503E25B5}"/>
              </a:ext>
            </a:extLst>
          </p:cNvPr>
          <p:cNvSpPr/>
          <p:nvPr/>
        </p:nvSpPr>
        <p:spPr bwMode="auto">
          <a:xfrm>
            <a:off x="7167398" y="1678383"/>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1" name="순서도: 연결자 40">
            <a:extLst>
              <a:ext uri="{FF2B5EF4-FFF2-40B4-BE49-F238E27FC236}">
                <a16:creationId xmlns:a16="http://schemas.microsoft.com/office/drawing/2014/main" id="{3846ACF6-4728-4F56-8E40-6FC08642B578}"/>
              </a:ext>
            </a:extLst>
          </p:cNvPr>
          <p:cNvSpPr/>
          <p:nvPr/>
        </p:nvSpPr>
        <p:spPr bwMode="auto">
          <a:xfrm>
            <a:off x="2323884" y="287692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2" name="순서도: 연결자 41">
            <a:extLst>
              <a:ext uri="{FF2B5EF4-FFF2-40B4-BE49-F238E27FC236}">
                <a16:creationId xmlns:a16="http://schemas.microsoft.com/office/drawing/2014/main" id="{B00534B1-0C51-4904-A934-0566DCB0E5D3}"/>
              </a:ext>
            </a:extLst>
          </p:cNvPr>
          <p:cNvSpPr/>
          <p:nvPr/>
        </p:nvSpPr>
        <p:spPr bwMode="auto">
          <a:xfrm>
            <a:off x="4647777" y="287692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70" name="순서도: 연결자 69">
            <a:extLst>
              <a:ext uri="{FF2B5EF4-FFF2-40B4-BE49-F238E27FC236}">
                <a16:creationId xmlns:a16="http://schemas.microsoft.com/office/drawing/2014/main" id="{5D863F3A-DBE6-4688-B909-B8B1A4C72B69}"/>
              </a:ext>
            </a:extLst>
          </p:cNvPr>
          <p:cNvSpPr/>
          <p:nvPr/>
        </p:nvSpPr>
        <p:spPr bwMode="auto">
          <a:xfrm>
            <a:off x="6951293" y="2872238"/>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6" name="직사각형 85">
            <a:extLst>
              <a:ext uri="{FF2B5EF4-FFF2-40B4-BE49-F238E27FC236}">
                <a16:creationId xmlns:a16="http://schemas.microsoft.com/office/drawing/2014/main" id="{D0E9F122-1686-4A8D-A0AE-BFB3C6A3E6D5}"/>
              </a:ext>
            </a:extLst>
          </p:cNvPr>
          <p:cNvSpPr/>
          <p:nvPr/>
        </p:nvSpPr>
        <p:spPr>
          <a:xfrm flipV="1">
            <a:off x="7118671" y="3147580"/>
            <a:ext cx="463445" cy="49308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87" name="순서도: 연결자 86">
            <a:extLst>
              <a:ext uri="{FF2B5EF4-FFF2-40B4-BE49-F238E27FC236}">
                <a16:creationId xmlns:a16="http://schemas.microsoft.com/office/drawing/2014/main" id="{2E9BDAD9-A441-41CD-BEF8-ED33D8499B1F}"/>
              </a:ext>
            </a:extLst>
          </p:cNvPr>
          <p:cNvSpPr/>
          <p:nvPr/>
        </p:nvSpPr>
        <p:spPr bwMode="auto">
          <a:xfrm>
            <a:off x="7044259" y="3107846"/>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e</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0" name="직사각형 89">
            <a:extLst>
              <a:ext uri="{FF2B5EF4-FFF2-40B4-BE49-F238E27FC236}">
                <a16:creationId xmlns:a16="http://schemas.microsoft.com/office/drawing/2014/main" id="{6A7733FF-98CB-4299-AF27-30ECDDE4B943}"/>
              </a:ext>
            </a:extLst>
          </p:cNvPr>
          <p:cNvSpPr/>
          <p:nvPr/>
        </p:nvSpPr>
        <p:spPr>
          <a:xfrm flipV="1">
            <a:off x="2488261" y="3075584"/>
            <a:ext cx="463445" cy="405260"/>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91" name="순서도: 연결자 90">
            <a:extLst>
              <a:ext uri="{FF2B5EF4-FFF2-40B4-BE49-F238E27FC236}">
                <a16:creationId xmlns:a16="http://schemas.microsoft.com/office/drawing/2014/main" id="{236E150D-0A15-4353-A404-7C5A594563CC}"/>
              </a:ext>
            </a:extLst>
          </p:cNvPr>
          <p:cNvSpPr/>
          <p:nvPr/>
        </p:nvSpPr>
        <p:spPr bwMode="auto">
          <a:xfrm>
            <a:off x="2413849" y="303585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2" name="순서도: 연결자 91">
            <a:extLst>
              <a:ext uri="{FF2B5EF4-FFF2-40B4-BE49-F238E27FC236}">
                <a16:creationId xmlns:a16="http://schemas.microsoft.com/office/drawing/2014/main" id="{CA54D9A4-5A40-4D8B-9997-035BD44CBEC2}"/>
              </a:ext>
            </a:extLst>
          </p:cNvPr>
          <p:cNvSpPr/>
          <p:nvPr/>
        </p:nvSpPr>
        <p:spPr bwMode="auto">
          <a:xfrm>
            <a:off x="2319537"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3" name="직사각형 92">
            <a:extLst>
              <a:ext uri="{FF2B5EF4-FFF2-40B4-BE49-F238E27FC236}">
                <a16:creationId xmlns:a16="http://schemas.microsoft.com/office/drawing/2014/main" id="{D96244A7-5989-429E-8A63-B5FE80A75CAB}"/>
              </a:ext>
            </a:extLst>
          </p:cNvPr>
          <p:cNvSpPr/>
          <p:nvPr/>
        </p:nvSpPr>
        <p:spPr>
          <a:xfrm>
            <a:off x="6340863" y="4097224"/>
            <a:ext cx="462349" cy="58862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95" name="순서도: 연결자 94">
            <a:extLst>
              <a:ext uri="{FF2B5EF4-FFF2-40B4-BE49-F238E27FC236}">
                <a16:creationId xmlns:a16="http://schemas.microsoft.com/office/drawing/2014/main" id="{AE8BE8DE-9336-45B9-9243-DD93C414B7E3}"/>
              </a:ext>
            </a:extLst>
          </p:cNvPr>
          <p:cNvSpPr/>
          <p:nvPr/>
        </p:nvSpPr>
        <p:spPr bwMode="auto">
          <a:xfrm>
            <a:off x="6260006" y="40122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54" name="직사각형 53">
            <a:extLst>
              <a:ext uri="{FF2B5EF4-FFF2-40B4-BE49-F238E27FC236}">
                <a16:creationId xmlns:a16="http://schemas.microsoft.com/office/drawing/2014/main" id="{28ACE741-C9C2-47B1-B8B8-2B3CCFFAB628}"/>
              </a:ext>
            </a:extLst>
          </p:cNvPr>
          <p:cNvSpPr/>
          <p:nvPr/>
        </p:nvSpPr>
        <p:spPr>
          <a:xfrm flipV="1">
            <a:off x="3967683" y="2991515"/>
            <a:ext cx="463445" cy="649151"/>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55" name="순서도: 연결자 54">
            <a:extLst>
              <a:ext uri="{FF2B5EF4-FFF2-40B4-BE49-F238E27FC236}">
                <a16:creationId xmlns:a16="http://schemas.microsoft.com/office/drawing/2014/main" id="{C357E756-AD7A-41B7-AC98-CBFED8821A33}"/>
              </a:ext>
            </a:extLst>
          </p:cNvPr>
          <p:cNvSpPr/>
          <p:nvPr/>
        </p:nvSpPr>
        <p:spPr bwMode="auto">
          <a:xfrm>
            <a:off x="3893271" y="2943315"/>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56" name="직사각형 55">
            <a:extLst>
              <a:ext uri="{FF2B5EF4-FFF2-40B4-BE49-F238E27FC236}">
                <a16:creationId xmlns:a16="http://schemas.microsoft.com/office/drawing/2014/main" id="{38BDAD0C-5A81-4DC3-A690-5BD7FA0685C8}"/>
              </a:ext>
            </a:extLst>
          </p:cNvPr>
          <p:cNvSpPr/>
          <p:nvPr/>
        </p:nvSpPr>
        <p:spPr>
          <a:xfrm flipV="1">
            <a:off x="5292396" y="3173352"/>
            <a:ext cx="463445" cy="407029"/>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57" name="순서도: 연결자 56">
            <a:extLst>
              <a:ext uri="{FF2B5EF4-FFF2-40B4-BE49-F238E27FC236}">
                <a16:creationId xmlns:a16="http://schemas.microsoft.com/office/drawing/2014/main" id="{6CF97113-75D8-4297-ADAA-D6BB2E101CCF}"/>
              </a:ext>
            </a:extLst>
          </p:cNvPr>
          <p:cNvSpPr/>
          <p:nvPr/>
        </p:nvSpPr>
        <p:spPr bwMode="auto">
          <a:xfrm>
            <a:off x="5217984" y="3133619"/>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58" name="직사각형 57">
            <a:extLst>
              <a:ext uri="{FF2B5EF4-FFF2-40B4-BE49-F238E27FC236}">
                <a16:creationId xmlns:a16="http://schemas.microsoft.com/office/drawing/2014/main" id="{49E8FDD4-F8F6-44B2-A48A-A9C402F0F86B}"/>
              </a:ext>
            </a:extLst>
          </p:cNvPr>
          <p:cNvSpPr/>
          <p:nvPr/>
        </p:nvSpPr>
        <p:spPr>
          <a:xfrm flipV="1">
            <a:off x="8117529" y="2987757"/>
            <a:ext cx="463445" cy="407054"/>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59" name="순서도: 연결자 58">
            <a:extLst>
              <a:ext uri="{FF2B5EF4-FFF2-40B4-BE49-F238E27FC236}">
                <a16:creationId xmlns:a16="http://schemas.microsoft.com/office/drawing/2014/main" id="{5F8C84A8-92BA-4FC2-A0E9-34EDEA5E26FA}"/>
              </a:ext>
            </a:extLst>
          </p:cNvPr>
          <p:cNvSpPr/>
          <p:nvPr/>
        </p:nvSpPr>
        <p:spPr bwMode="auto">
          <a:xfrm>
            <a:off x="8043117" y="2948023"/>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f</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62" name="순서도: 연결자 61">
            <a:extLst>
              <a:ext uri="{FF2B5EF4-FFF2-40B4-BE49-F238E27FC236}">
                <a16:creationId xmlns:a16="http://schemas.microsoft.com/office/drawing/2014/main" id="{61A0F770-21C8-457F-A145-0A01B2C56E9A}"/>
              </a:ext>
            </a:extLst>
          </p:cNvPr>
          <p:cNvSpPr/>
          <p:nvPr/>
        </p:nvSpPr>
        <p:spPr bwMode="auto">
          <a:xfrm>
            <a:off x="4666168"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66" name="순서도: 연결자 65">
            <a:extLst>
              <a:ext uri="{FF2B5EF4-FFF2-40B4-BE49-F238E27FC236}">
                <a16:creationId xmlns:a16="http://schemas.microsoft.com/office/drawing/2014/main" id="{89FD1F44-DEA2-4BBD-8D4C-C189C331A675}"/>
              </a:ext>
            </a:extLst>
          </p:cNvPr>
          <p:cNvSpPr/>
          <p:nvPr/>
        </p:nvSpPr>
        <p:spPr bwMode="auto">
          <a:xfrm>
            <a:off x="5793156"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d</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69" name="순서도: 연결자 68">
            <a:extLst>
              <a:ext uri="{FF2B5EF4-FFF2-40B4-BE49-F238E27FC236}">
                <a16:creationId xmlns:a16="http://schemas.microsoft.com/office/drawing/2014/main" id="{36B8DBFD-E0F4-4632-BC44-9532CE40B201}"/>
              </a:ext>
            </a:extLst>
          </p:cNvPr>
          <p:cNvSpPr/>
          <p:nvPr/>
        </p:nvSpPr>
        <p:spPr bwMode="auto">
          <a:xfrm>
            <a:off x="6972259"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e</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73" name="순서도: 연결자 72">
            <a:extLst>
              <a:ext uri="{FF2B5EF4-FFF2-40B4-BE49-F238E27FC236}">
                <a16:creationId xmlns:a16="http://schemas.microsoft.com/office/drawing/2014/main" id="{D1AC5371-DF20-49DB-9FF2-27F6C2918D02}"/>
              </a:ext>
            </a:extLst>
          </p:cNvPr>
          <p:cNvSpPr/>
          <p:nvPr/>
        </p:nvSpPr>
        <p:spPr bwMode="auto">
          <a:xfrm>
            <a:off x="8124567"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f</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mc:AlternateContent xmlns:mc="http://schemas.openxmlformats.org/markup-compatibility/2006" xmlns:cx4="http://schemas.microsoft.com/office/drawing/2016/5/10/chartex">
        <mc:Choice Requires="cx4">
          <p:graphicFrame>
            <p:nvGraphicFramePr>
              <p:cNvPr id="65" name="차트 64">
                <a:extLst>
                  <a:ext uri="{FF2B5EF4-FFF2-40B4-BE49-F238E27FC236}">
                    <a16:creationId xmlns:a16="http://schemas.microsoft.com/office/drawing/2014/main" id="{211EACB7-4287-4035-A954-9F3141C32811}"/>
                  </a:ext>
                </a:extLst>
              </p:cNvPr>
              <p:cNvGraphicFramePr/>
              <p:nvPr>
                <p:extLst>
                  <p:ext uri="{D42A27DB-BD31-4B8C-83A1-F6EECF244321}">
                    <p14:modId xmlns:p14="http://schemas.microsoft.com/office/powerpoint/2010/main" val="2604162193"/>
                  </p:ext>
                </p:extLst>
              </p:nvPr>
            </p:nvGraphicFramePr>
            <p:xfrm>
              <a:off x="3535200" y="4030638"/>
              <a:ext cx="1008000" cy="720000"/>
            </p:xfrm>
            <a:graphic>
              <a:graphicData uri="http://schemas.microsoft.com/office/drawing/2014/chartex">
                <cx:chart xmlns:cx="http://schemas.microsoft.com/office/drawing/2014/chartex" xmlns:r="http://schemas.openxmlformats.org/officeDocument/2006/relationships" r:id="rId23"/>
              </a:graphicData>
            </a:graphic>
          </p:graphicFrame>
        </mc:Choice>
        <mc:Fallback xmlns="">
          <p:pic>
            <p:nvPicPr>
              <p:cNvPr id="65" name="차트 64">
                <a:extLst>
                  <a:ext uri="{FF2B5EF4-FFF2-40B4-BE49-F238E27FC236}">
                    <a16:creationId xmlns:a16="http://schemas.microsoft.com/office/drawing/2014/main" id="{211EACB7-4287-4035-A954-9F3141C32811}"/>
                  </a:ext>
                </a:extLst>
              </p:cNvPr>
              <p:cNvPicPr>
                <a:picLocks noGrp="1" noRot="1" noChangeAspect="1" noMove="1" noResize="1" noEditPoints="1" noAdjustHandles="1" noChangeArrowheads="1" noChangeShapeType="1"/>
              </p:cNvPicPr>
              <p:nvPr/>
            </p:nvPicPr>
            <p:blipFill>
              <a:blip r:embed="rId24"/>
              <a:stretch>
                <a:fillRect/>
              </a:stretch>
            </p:blipFill>
            <p:spPr>
              <a:xfrm>
                <a:off x="3535200" y="4030638"/>
                <a:ext cx="1008000" cy="720000"/>
              </a:xfrm>
              <a:prstGeom prst="rect">
                <a:avLst/>
              </a:prstGeom>
            </p:spPr>
          </p:pic>
        </mc:Fallback>
      </mc:AlternateContent>
      <p:sp>
        <p:nvSpPr>
          <p:cNvPr id="60" name="순서도: 연결자 59">
            <a:extLst>
              <a:ext uri="{FF2B5EF4-FFF2-40B4-BE49-F238E27FC236}">
                <a16:creationId xmlns:a16="http://schemas.microsoft.com/office/drawing/2014/main" id="{F64FE8D2-1697-4B75-A642-E0924A18FA30}"/>
              </a:ext>
            </a:extLst>
          </p:cNvPr>
          <p:cNvSpPr/>
          <p:nvPr/>
        </p:nvSpPr>
        <p:spPr bwMode="auto">
          <a:xfrm>
            <a:off x="3489537"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1" name="직사각형 80">
            <a:extLst>
              <a:ext uri="{FF2B5EF4-FFF2-40B4-BE49-F238E27FC236}">
                <a16:creationId xmlns:a16="http://schemas.microsoft.com/office/drawing/2014/main" id="{EBE183F8-A6A0-4090-9C1E-3FD002B6ED4A}"/>
              </a:ext>
            </a:extLst>
          </p:cNvPr>
          <p:cNvSpPr/>
          <p:nvPr/>
        </p:nvSpPr>
        <p:spPr>
          <a:xfrm>
            <a:off x="4028224" y="4097224"/>
            <a:ext cx="462349" cy="612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82" name="순서도: 연결자 81">
            <a:extLst>
              <a:ext uri="{FF2B5EF4-FFF2-40B4-BE49-F238E27FC236}">
                <a16:creationId xmlns:a16="http://schemas.microsoft.com/office/drawing/2014/main" id="{681746BC-2400-402D-9F4C-541D5A5C419E}"/>
              </a:ext>
            </a:extLst>
          </p:cNvPr>
          <p:cNvSpPr/>
          <p:nvPr/>
        </p:nvSpPr>
        <p:spPr bwMode="auto">
          <a:xfrm>
            <a:off x="3947367" y="39990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3" name="순서도: 연결자 82">
            <a:extLst>
              <a:ext uri="{FF2B5EF4-FFF2-40B4-BE49-F238E27FC236}">
                <a16:creationId xmlns:a16="http://schemas.microsoft.com/office/drawing/2014/main" id="{26D3A6FB-A84C-40A2-AA10-5131EDF3B79F}"/>
              </a:ext>
            </a:extLst>
          </p:cNvPr>
          <p:cNvSpPr/>
          <p:nvPr/>
        </p:nvSpPr>
        <p:spPr bwMode="auto">
          <a:xfrm>
            <a:off x="2071371" y="535104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4" name="직사각형 83">
            <a:extLst>
              <a:ext uri="{FF2B5EF4-FFF2-40B4-BE49-F238E27FC236}">
                <a16:creationId xmlns:a16="http://schemas.microsoft.com/office/drawing/2014/main" id="{2ECE97E0-EA8A-4028-BC02-B0A01EEB876E}"/>
              </a:ext>
            </a:extLst>
          </p:cNvPr>
          <p:cNvSpPr/>
          <p:nvPr/>
        </p:nvSpPr>
        <p:spPr>
          <a:xfrm>
            <a:off x="7117298" y="4114841"/>
            <a:ext cx="864000" cy="612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85" name="순서도: 연결자 84">
            <a:extLst>
              <a:ext uri="{FF2B5EF4-FFF2-40B4-BE49-F238E27FC236}">
                <a16:creationId xmlns:a16="http://schemas.microsoft.com/office/drawing/2014/main" id="{3264AAF9-592E-4D1C-B232-99067AA87701}"/>
              </a:ext>
            </a:extLst>
          </p:cNvPr>
          <p:cNvSpPr/>
          <p:nvPr/>
        </p:nvSpPr>
        <p:spPr bwMode="auto">
          <a:xfrm>
            <a:off x="7087242" y="407220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8" name="직사각형 87">
            <a:extLst>
              <a:ext uri="{FF2B5EF4-FFF2-40B4-BE49-F238E27FC236}">
                <a16:creationId xmlns:a16="http://schemas.microsoft.com/office/drawing/2014/main" id="{8230494A-2A74-4FBD-8BA0-166ECADEA357}"/>
              </a:ext>
            </a:extLst>
          </p:cNvPr>
          <p:cNvSpPr/>
          <p:nvPr/>
        </p:nvSpPr>
        <p:spPr>
          <a:xfrm>
            <a:off x="8687840" y="4108962"/>
            <a:ext cx="401559" cy="5768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89" name="순서도: 연결자 88">
            <a:extLst>
              <a:ext uri="{FF2B5EF4-FFF2-40B4-BE49-F238E27FC236}">
                <a16:creationId xmlns:a16="http://schemas.microsoft.com/office/drawing/2014/main" id="{119523AF-0458-433D-AA83-D304234BFBA9}"/>
              </a:ext>
            </a:extLst>
          </p:cNvPr>
          <p:cNvSpPr/>
          <p:nvPr/>
        </p:nvSpPr>
        <p:spPr bwMode="auto">
          <a:xfrm>
            <a:off x="8606983" y="402398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7" name="순서도: 연결자 96">
            <a:extLst>
              <a:ext uri="{FF2B5EF4-FFF2-40B4-BE49-F238E27FC236}">
                <a16:creationId xmlns:a16="http://schemas.microsoft.com/office/drawing/2014/main" id="{D3FF53A9-3FD0-4E35-A9FF-87CA08F5A474}"/>
              </a:ext>
            </a:extLst>
          </p:cNvPr>
          <p:cNvSpPr/>
          <p:nvPr/>
        </p:nvSpPr>
        <p:spPr bwMode="auto">
          <a:xfrm>
            <a:off x="2071371" y="587674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8" name="TextBox 97">
            <a:extLst>
              <a:ext uri="{FF2B5EF4-FFF2-40B4-BE49-F238E27FC236}">
                <a16:creationId xmlns:a16="http://schemas.microsoft.com/office/drawing/2014/main" id="{9C0F70CC-F073-4630-BD9E-59002A8E169F}"/>
              </a:ext>
            </a:extLst>
          </p:cNvPr>
          <p:cNvSpPr txBox="1"/>
          <p:nvPr/>
        </p:nvSpPr>
        <p:spPr>
          <a:xfrm>
            <a:off x="2215108" y="1879174"/>
            <a:ext cx="3029500"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단위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백만원</a:t>
            </a:r>
            <a:r>
              <a:rPr lang="en-US" altLang="ko-KR" sz="700" dirty="0">
                <a:latin typeface="Arial" panose="020B0604020202020204" pitchFamily="34" charset="0"/>
                <a:cs typeface="Arial" panose="020B0604020202020204" pitchFamily="34" charset="0"/>
              </a:rPr>
              <a:t>)</a:t>
            </a:r>
          </a:p>
        </p:txBody>
      </p:sp>
      <p:sp>
        <p:nvSpPr>
          <p:cNvPr id="75" name="TextBox 74">
            <a:extLst>
              <a:ext uri="{FF2B5EF4-FFF2-40B4-BE49-F238E27FC236}">
                <a16:creationId xmlns:a16="http://schemas.microsoft.com/office/drawing/2014/main" id="{29707AF8-8558-4051-87A3-5EB183E80140}"/>
              </a:ext>
            </a:extLst>
          </p:cNvPr>
          <p:cNvSpPr txBox="1"/>
          <p:nvPr/>
        </p:nvSpPr>
        <p:spPr>
          <a:xfrm>
            <a:off x="2443889" y="4558741"/>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76" name="TextBox 75">
            <a:extLst>
              <a:ext uri="{FF2B5EF4-FFF2-40B4-BE49-F238E27FC236}">
                <a16:creationId xmlns:a16="http://schemas.microsoft.com/office/drawing/2014/main" id="{EAC0026F-DA00-4017-81C1-70D590B85B34}"/>
              </a:ext>
            </a:extLst>
          </p:cNvPr>
          <p:cNvSpPr txBox="1"/>
          <p:nvPr/>
        </p:nvSpPr>
        <p:spPr>
          <a:xfrm>
            <a:off x="3593963" y="4558741"/>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77" name="TextBox 76">
            <a:extLst>
              <a:ext uri="{FF2B5EF4-FFF2-40B4-BE49-F238E27FC236}">
                <a16:creationId xmlns:a16="http://schemas.microsoft.com/office/drawing/2014/main" id="{22C8127E-BD8C-47B0-8C04-EE34560E3EEA}"/>
              </a:ext>
            </a:extLst>
          </p:cNvPr>
          <p:cNvSpPr txBox="1"/>
          <p:nvPr/>
        </p:nvSpPr>
        <p:spPr>
          <a:xfrm>
            <a:off x="4761135" y="4558741"/>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78" name="TextBox 77">
            <a:extLst>
              <a:ext uri="{FF2B5EF4-FFF2-40B4-BE49-F238E27FC236}">
                <a16:creationId xmlns:a16="http://schemas.microsoft.com/office/drawing/2014/main" id="{20F9D0A4-A92F-4ACC-95A3-0A0DDC0A4C87}"/>
              </a:ext>
            </a:extLst>
          </p:cNvPr>
          <p:cNvSpPr txBox="1"/>
          <p:nvPr/>
        </p:nvSpPr>
        <p:spPr>
          <a:xfrm>
            <a:off x="5901760" y="4558741"/>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94" name="TextBox 93">
            <a:extLst>
              <a:ext uri="{FF2B5EF4-FFF2-40B4-BE49-F238E27FC236}">
                <a16:creationId xmlns:a16="http://schemas.microsoft.com/office/drawing/2014/main" id="{8ED77826-E59F-4880-9004-62BA7FB65425}"/>
              </a:ext>
            </a:extLst>
          </p:cNvPr>
          <p:cNvSpPr txBox="1"/>
          <p:nvPr/>
        </p:nvSpPr>
        <p:spPr>
          <a:xfrm>
            <a:off x="7162954" y="4558741"/>
            <a:ext cx="396000" cy="15796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96" name="TextBox 95">
            <a:extLst>
              <a:ext uri="{FF2B5EF4-FFF2-40B4-BE49-F238E27FC236}">
                <a16:creationId xmlns:a16="http://schemas.microsoft.com/office/drawing/2014/main" id="{EF5C48D0-5CDE-49BB-9444-2CF9E61E8AB1}"/>
              </a:ext>
            </a:extLst>
          </p:cNvPr>
          <p:cNvSpPr txBox="1"/>
          <p:nvPr/>
        </p:nvSpPr>
        <p:spPr>
          <a:xfrm>
            <a:off x="8230564" y="4558741"/>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864865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702495772"/>
              </p:ext>
            </p:extLst>
          </p:nvPr>
        </p:nvGraphicFramePr>
        <p:xfrm>
          <a:off x="468001" y="1191600"/>
          <a:ext cx="9038334" cy="50701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Revenue Movement</a:t>
                      </a:r>
                      <a:b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제품매출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Movement </a:t>
                      </a: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9355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14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지속된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YILDIZ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 수량의 꾸준한 증가로 인한 제품매출 증가</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다양한 공급처를 통해 필요 물량을 수급하고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최초 거래 </a:t>
                      </a:r>
                      <a:r>
                        <a:rPr lang="ko-KR" altLang="en-US" sz="900" kern="0" dirty="0">
                          <a:latin typeface="Arial" panose="020B0604020202020204" pitchFamily="34" charset="0"/>
                          <a:cs typeface="Arial" panose="020B0604020202020204" pitchFamily="34" charset="0"/>
                        </a:rPr>
                        <a:t>이후 품질 및 가격경쟁력을 인정받아 매출물량이 증가하여 매출액이 지속적으로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성장하였음</a:t>
                      </a:r>
                    </a:p>
                    <a:p>
                      <a:pPr marL="171450"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935538"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매출구조 변경에 따른 제품매출 감소</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한샘의 신제품 개발에 따라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기존에 한샘에 직접 공급하던 구조에서 진영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LDM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통해 임가공용역을 공급하는 구조로 변경되었음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이에 따라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한샘향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제품매출은 감소하였으나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진영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LDM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임가공 매출은 상승하였음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935538"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중국</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 발생에 따른 제품매출 증가</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935538"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매출액이 발생하였으며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이후 전방산업 수요 증가의 영향으로 매년 매출수량이 증가하여 매출액이 상승하였음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cx4="http://schemas.microsoft.com/office/drawing/2016/5/10/chartex">
        <mc:Choice Requires="cx4">
          <p:graphicFrame>
            <p:nvGraphicFramePr>
              <p:cNvPr id="54" name="차트 53">
                <a:extLst>
                  <a:ext uri="{FF2B5EF4-FFF2-40B4-BE49-F238E27FC236}">
                    <a16:creationId xmlns:a16="http://schemas.microsoft.com/office/drawing/2014/main" id="{5D772458-517E-4639-9DF8-AC81A672B199}"/>
                  </a:ext>
                </a:extLst>
              </p:cNvPr>
              <p:cNvGraphicFramePr/>
              <p:nvPr>
                <p:extLst>
                  <p:ext uri="{D42A27DB-BD31-4B8C-83A1-F6EECF244321}">
                    <p14:modId xmlns:p14="http://schemas.microsoft.com/office/powerpoint/2010/main" val="556996642"/>
                  </p:ext>
                </p:extLst>
              </p:nvPr>
            </p:nvGraphicFramePr>
            <p:xfrm>
              <a:off x="2091600" y="1548000"/>
              <a:ext cx="7354800" cy="13788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4" name="차트 53">
                <a:extLst>
                  <a:ext uri="{FF2B5EF4-FFF2-40B4-BE49-F238E27FC236}">
                    <a16:creationId xmlns:a16="http://schemas.microsoft.com/office/drawing/2014/main" id="{5D772458-517E-4639-9DF8-AC81A672B199}"/>
                  </a:ext>
                </a:extLst>
              </p:cNvPr>
              <p:cNvPicPr>
                <a:picLocks noGrp="1" noRot="1" noChangeAspect="1" noMove="1" noResize="1" noEditPoints="1" noAdjustHandles="1" noChangeArrowheads="1" noChangeShapeType="1"/>
              </p:cNvPicPr>
              <p:nvPr/>
            </p:nvPicPr>
            <p:blipFill>
              <a:blip r:embed="rId4"/>
              <a:stretch>
                <a:fillRect/>
              </a:stretch>
            </p:blipFill>
            <p:spPr>
              <a:xfrm>
                <a:off x="2091600" y="1548000"/>
                <a:ext cx="7354800" cy="13788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8" name="차트 57">
                <a:extLst>
                  <a:ext uri="{FF2B5EF4-FFF2-40B4-BE49-F238E27FC236}">
                    <a16:creationId xmlns:a16="http://schemas.microsoft.com/office/drawing/2014/main" id="{99B0AB5B-9379-4E4A-A5B0-094136DA660E}"/>
                  </a:ext>
                </a:extLst>
              </p:cNvPr>
              <p:cNvGraphicFramePr/>
              <p:nvPr>
                <p:extLst>
                  <p:ext uri="{D42A27DB-BD31-4B8C-83A1-F6EECF244321}">
                    <p14:modId xmlns:p14="http://schemas.microsoft.com/office/powerpoint/2010/main" val="2330286659"/>
                  </p:ext>
                </p:extLst>
              </p:nvPr>
            </p:nvGraphicFramePr>
            <p:xfrm>
              <a:off x="2383200" y="2934000"/>
              <a:ext cx="2160000" cy="900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58" name="차트 57">
                <a:extLst>
                  <a:ext uri="{FF2B5EF4-FFF2-40B4-BE49-F238E27FC236}">
                    <a16:creationId xmlns:a16="http://schemas.microsoft.com/office/drawing/2014/main" id="{99B0AB5B-9379-4E4A-A5B0-094136DA660E}"/>
                  </a:ext>
                </a:extLst>
              </p:cNvPr>
              <p:cNvPicPr>
                <a:picLocks noGrp="1" noRot="1" noChangeAspect="1" noMove="1" noResize="1" noEditPoints="1" noAdjustHandles="1" noChangeArrowheads="1" noChangeShapeType="1"/>
              </p:cNvPicPr>
              <p:nvPr/>
            </p:nvPicPr>
            <p:blipFill>
              <a:blip r:embed="rId6"/>
              <a:stretch>
                <a:fillRect/>
              </a:stretch>
            </p:blipFill>
            <p:spPr>
              <a:xfrm>
                <a:off x="2383200" y="2934000"/>
                <a:ext cx="2160000" cy="90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9" name="차트 58">
                <a:extLst>
                  <a:ext uri="{FF2B5EF4-FFF2-40B4-BE49-F238E27FC236}">
                    <a16:creationId xmlns:a16="http://schemas.microsoft.com/office/drawing/2014/main" id="{30E82707-D555-4D75-8527-375AABEC9126}"/>
                  </a:ext>
                </a:extLst>
              </p:cNvPr>
              <p:cNvGraphicFramePr/>
              <p:nvPr>
                <p:extLst>
                  <p:ext uri="{D42A27DB-BD31-4B8C-83A1-F6EECF244321}">
                    <p14:modId xmlns:p14="http://schemas.microsoft.com/office/powerpoint/2010/main" val="3718774374"/>
                  </p:ext>
                </p:extLst>
              </p:nvPr>
            </p:nvGraphicFramePr>
            <p:xfrm>
              <a:off x="4708800" y="2934000"/>
              <a:ext cx="2160000" cy="900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59" name="차트 58">
                <a:extLst>
                  <a:ext uri="{FF2B5EF4-FFF2-40B4-BE49-F238E27FC236}">
                    <a16:creationId xmlns:a16="http://schemas.microsoft.com/office/drawing/2014/main" id="{30E82707-D555-4D75-8527-375AABEC9126}"/>
                  </a:ext>
                </a:extLst>
              </p:cNvPr>
              <p:cNvPicPr>
                <a:picLocks noGrp="1" noRot="1" noChangeAspect="1" noMove="1" noResize="1" noEditPoints="1" noAdjustHandles="1" noChangeArrowheads="1" noChangeShapeType="1"/>
              </p:cNvPicPr>
              <p:nvPr/>
            </p:nvPicPr>
            <p:blipFill>
              <a:blip r:embed="rId8"/>
              <a:stretch>
                <a:fillRect/>
              </a:stretch>
            </p:blipFill>
            <p:spPr>
              <a:xfrm>
                <a:off x="4708800" y="2934000"/>
                <a:ext cx="2160000" cy="90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2" name="차트 61">
                <a:extLst>
                  <a:ext uri="{FF2B5EF4-FFF2-40B4-BE49-F238E27FC236}">
                    <a16:creationId xmlns:a16="http://schemas.microsoft.com/office/drawing/2014/main" id="{50B0DE85-CDD7-4541-9384-637120F188FC}"/>
                  </a:ext>
                </a:extLst>
              </p:cNvPr>
              <p:cNvGraphicFramePr/>
              <p:nvPr>
                <p:extLst>
                  <p:ext uri="{D42A27DB-BD31-4B8C-83A1-F6EECF244321}">
                    <p14:modId xmlns:p14="http://schemas.microsoft.com/office/powerpoint/2010/main" val="2093626594"/>
                  </p:ext>
                </p:extLst>
              </p:nvPr>
            </p:nvGraphicFramePr>
            <p:xfrm>
              <a:off x="7023600" y="2934000"/>
              <a:ext cx="2160000" cy="900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62" name="차트 61">
                <a:extLst>
                  <a:ext uri="{FF2B5EF4-FFF2-40B4-BE49-F238E27FC236}">
                    <a16:creationId xmlns:a16="http://schemas.microsoft.com/office/drawing/2014/main" id="{50B0DE85-CDD7-4541-9384-637120F188FC}"/>
                  </a:ext>
                </a:extLst>
              </p:cNvPr>
              <p:cNvPicPr>
                <a:picLocks noGrp="1" noRot="1" noChangeAspect="1" noMove="1" noResize="1" noEditPoints="1" noAdjustHandles="1" noChangeArrowheads="1" noChangeShapeType="1"/>
              </p:cNvPicPr>
              <p:nvPr/>
            </p:nvPicPr>
            <p:blipFill>
              <a:blip r:embed="rId10"/>
              <a:stretch>
                <a:fillRect/>
              </a:stretch>
            </p:blipFill>
            <p:spPr>
              <a:xfrm>
                <a:off x="7023600" y="2934000"/>
                <a:ext cx="2160000" cy="90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75" name="차트 74">
                <a:extLst>
                  <a:ext uri="{FF2B5EF4-FFF2-40B4-BE49-F238E27FC236}">
                    <a16:creationId xmlns:a16="http://schemas.microsoft.com/office/drawing/2014/main" id="{36D19633-A5B1-45A2-9BD9-2491D33625E2}"/>
                  </a:ext>
                </a:extLst>
              </p:cNvPr>
              <p:cNvGraphicFramePr/>
              <p:nvPr>
                <p:extLst>
                  <p:ext uri="{D42A27DB-BD31-4B8C-83A1-F6EECF244321}">
                    <p14:modId xmlns:p14="http://schemas.microsoft.com/office/powerpoint/2010/main" val="2537600939"/>
                  </p:ext>
                </p:extLst>
              </p:nvPr>
            </p:nvGraphicFramePr>
            <p:xfrm>
              <a:off x="2390400" y="4028400"/>
              <a:ext cx="1008000" cy="720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75" name="차트 74">
                <a:extLst>
                  <a:ext uri="{FF2B5EF4-FFF2-40B4-BE49-F238E27FC236}">
                    <a16:creationId xmlns:a16="http://schemas.microsoft.com/office/drawing/2014/main" id="{36D19633-A5B1-45A2-9BD9-2491D33625E2}"/>
                  </a:ext>
                </a:extLst>
              </p:cNvPr>
              <p:cNvPicPr>
                <a:picLocks noGrp="1" noRot="1" noChangeAspect="1" noMove="1" noResize="1" noEditPoints="1" noAdjustHandles="1" noChangeArrowheads="1" noChangeShapeType="1"/>
              </p:cNvPicPr>
              <p:nvPr/>
            </p:nvPicPr>
            <p:blipFill>
              <a:blip r:embed="rId12"/>
              <a:stretch>
                <a:fillRect/>
              </a:stretch>
            </p:blipFill>
            <p:spPr>
              <a:xfrm>
                <a:off x="2390400" y="402840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76" name="차트 75">
                <a:extLst>
                  <a:ext uri="{FF2B5EF4-FFF2-40B4-BE49-F238E27FC236}">
                    <a16:creationId xmlns:a16="http://schemas.microsoft.com/office/drawing/2014/main" id="{5254BDD3-9B5C-4B13-9F22-46BA98DA97F8}"/>
                  </a:ext>
                </a:extLst>
              </p:cNvPr>
              <p:cNvGraphicFramePr/>
              <p:nvPr>
                <p:extLst>
                  <p:ext uri="{D42A27DB-BD31-4B8C-83A1-F6EECF244321}">
                    <p14:modId xmlns:p14="http://schemas.microsoft.com/office/powerpoint/2010/main" val="1981095285"/>
                  </p:ext>
                </p:extLst>
              </p:nvPr>
            </p:nvGraphicFramePr>
            <p:xfrm>
              <a:off x="4707971" y="4030434"/>
              <a:ext cx="1008000" cy="72000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76" name="차트 75">
                <a:extLst>
                  <a:ext uri="{FF2B5EF4-FFF2-40B4-BE49-F238E27FC236}">
                    <a16:creationId xmlns:a16="http://schemas.microsoft.com/office/drawing/2014/main" id="{5254BDD3-9B5C-4B13-9F22-46BA98DA97F8}"/>
                  </a:ext>
                </a:extLst>
              </p:cNvPr>
              <p:cNvPicPr>
                <a:picLocks noGrp="1" noRot="1" noChangeAspect="1" noMove="1" noResize="1" noEditPoints="1" noAdjustHandles="1" noChangeArrowheads="1" noChangeShapeType="1"/>
              </p:cNvPicPr>
              <p:nvPr/>
            </p:nvPicPr>
            <p:blipFill>
              <a:blip r:embed="rId14"/>
              <a:stretch>
                <a:fillRect/>
              </a:stretch>
            </p:blipFill>
            <p:spPr>
              <a:xfrm>
                <a:off x="4707971" y="4030434"/>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77" name="차트 76">
                <a:extLst>
                  <a:ext uri="{FF2B5EF4-FFF2-40B4-BE49-F238E27FC236}">
                    <a16:creationId xmlns:a16="http://schemas.microsoft.com/office/drawing/2014/main" id="{976E548A-AED5-4A52-8EF9-B39B5E308B8E}"/>
                  </a:ext>
                </a:extLst>
              </p:cNvPr>
              <p:cNvGraphicFramePr/>
              <p:nvPr>
                <p:extLst>
                  <p:ext uri="{D42A27DB-BD31-4B8C-83A1-F6EECF244321}">
                    <p14:modId xmlns:p14="http://schemas.microsoft.com/office/powerpoint/2010/main" val="2835036548"/>
                  </p:ext>
                </p:extLst>
              </p:nvPr>
            </p:nvGraphicFramePr>
            <p:xfrm>
              <a:off x="7022771" y="4032803"/>
              <a:ext cx="1008000" cy="720000"/>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77" name="차트 76">
                <a:extLst>
                  <a:ext uri="{FF2B5EF4-FFF2-40B4-BE49-F238E27FC236}">
                    <a16:creationId xmlns:a16="http://schemas.microsoft.com/office/drawing/2014/main" id="{976E548A-AED5-4A52-8EF9-B39B5E308B8E}"/>
                  </a:ext>
                </a:extLst>
              </p:cNvPr>
              <p:cNvPicPr>
                <a:picLocks noGrp="1" noRot="1" noChangeAspect="1" noMove="1" noResize="1" noEditPoints="1" noAdjustHandles="1" noChangeArrowheads="1" noChangeShapeType="1"/>
              </p:cNvPicPr>
              <p:nvPr/>
            </p:nvPicPr>
            <p:blipFill>
              <a:blip r:embed="rId16"/>
              <a:stretch>
                <a:fillRect/>
              </a:stretch>
            </p:blipFill>
            <p:spPr>
              <a:xfrm>
                <a:off x="7022771" y="4032803"/>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78" name="차트 77">
                <a:extLst>
                  <a:ext uri="{FF2B5EF4-FFF2-40B4-BE49-F238E27FC236}">
                    <a16:creationId xmlns:a16="http://schemas.microsoft.com/office/drawing/2014/main" id="{249CC7CA-4F9E-4F9E-B48B-E288BF40A4B3}"/>
                  </a:ext>
                </a:extLst>
              </p:cNvPr>
              <p:cNvGraphicFramePr/>
              <p:nvPr>
                <p:extLst>
                  <p:ext uri="{D42A27DB-BD31-4B8C-83A1-F6EECF244321}">
                    <p14:modId xmlns:p14="http://schemas.microsoft.com/office/powerpoint/2010/main" val="3008924738"/>
                  </p:ext>
                </p:extLst>
              </p:nvPr>
            </p:nvGraphicFramePr>
            <p:xfrm>
              <a:off x="3540150" y="4033670"/>
              <a:ext cx="1008000" cy="720000"/>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78" name="차트 77">
                <a:extLst>
                  <a:ext uri="{FF2B5EF4-FFF2-40B4-BE49-F238E27FC236}">
                    <a16:creationId xmlns:a16="http://schemas.microsoft.com/office/drawing/2014/main" id="{249CC7CA-4F9E-4F9E-B48B-E288BF40A4B3}"/>
                  </a:ext>
                </a:extLst>
              </p:cNvPr>
              <p:cNvPicPr>
                <a:picLocks noGrp="1" noRot="1" noChangeAspect="1" noMove="1" noResize="1" noEditPoints="1" noAdjustHandles="1" noChangeArrowheads="1" noChangeShapeType="1"/>
              </p:cNvPicPr>
              <p:nvPr/>
            </p:nvPicPr>
            <p:blipFill>
              <a:blip r:embed="rId18"/>
              <a:stretch>
                <a:fillRect/>
              </a:stretch>
            </p:blipFill>
            <p:spPr>
              <a:xfrm>
                <a:off x="3540150" y="403367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81" name="차트 80">
                <a:extLst>
                  <a:ext uri="{FF2B5EF4-FFF2-40B4-BE49-F238E27FC236}">
                    <a16:creationId xmlns:a16="http://schemas.microsoft.com/office/drawing/2014/main" id="{ED6C6DA7-67E3-4988-9F37-F38CF0A1C170}"/>
                  </a:ext>
                </a:extLst>
              </p:cNvPr>
              <p:cNvGraphicFramePr/>
              <p:nvPr>
                <p:extLst>
                  <p:ext uri="{D42A27DB-BD31-4B8C-83A1-F6EECF244321}">
                    <p14:modId xmlns:p14="http://schemas.microsoft.com/office/powerpoint/2010/main" val="722494920"/>
                  </p:ext>
                </p:extLst>
              </p:nvPr>
            </p:nvGraphicFramePr>
            <p:xfrm>
              <a:off x="5860800" y="4030617"/>
              <a:ext cx="1008000" cy="720000"/>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81" name="차트 80">
                <a:extLst>
                  <a:ext uri="{FF2B5EF4-FFF2-40B4-BE49-F238E27FC236}">
                    <a16:creationId xmlns:a16="http://schemas.microsoft.com/office/drawing/2014/main" id="{ED6C6DA7-67E3-4988-9F37-F38CF0A1C170}"/>
                  </a:ext>
                </a:extLst>
              </p:cNvPr>
              <p:cNvPicPr>
                <a:picLocks noGrp="1" noRot="1" noChangeAspect="1" noMove="1" noResize="1" noEditPoints="1" noAdjustHandles="1" noChangeArrowheads="1" noChangeShapeType="1"/>
              </p:cNvPicPr>
              <p:nvPr/>
            </p:nvPicPr>
            <p:blipFill>
              <a:blip r:embed="rId20"/>
              <a:stretch>
                <a:fillRect/>
              </a:stretch>
            </p:blipFill>
            <p:spPr>
              <a:xfrm>
                <a:off x="5860800" y="4030617"/>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82" name="차트 81">
                <a:extLst>
                  <a:ext uri="{FF2B5EF4-FFF2-40B4-BE49-F238E27FC236}">
                    <a16:creationId xmlns:a16="http://schemas.microsoft.com/office/drawing/2014/main" id="{0664B0DE-7F6B-4DB2-93C1-16A7E3254C83}"/>
                  </a:ext>
                </a:extLst>
              </p:cNvPr>
              <p:cNvGraphicFramePr/>
              <p:nvPr>
                <p:extLst>
                  <p:ext uri="{D42A27DB-BD31-4B8C-83A1-F6EECF244321}">
                    <p14:modId xmlns:p14="http://schemas.microsoft.com/office/powerpoint/2010/main" val="4272640513"/>
                  </p:ext>
                </p:extLst>
              </p:nvPr>
            </p:nvGraphicFramePr>
            <p:xfrm>
              <a:off x="8175600" y="4034543"/>
              <a:ext cx="1008000" cy="720000"/>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82" name="차트 81">
                <a:extLst>
                  <a:ext uri="{FF2B5EF4-FFF2-40B4-BE49-F238E27FC236}">
                    <a16:creationId xmlns:a16="http://schemas.microsoft.com/office/drawing/2014/main" id="{0664B0DE-7F6B-4DB2-93C1-16A7E3254C83}"/>
                  </a:ext>
                </a:extLst>
              </p:cNvPr>
              <p:cNvPicPr>
                <a:picLocks noGrp="1" noRot="1" noChangeAspect="1" noMove="1" noResize="1" noEditPoints="1" noAdjustHandles="1" noChangeArrowheads="1" noChangeShapeType="1"/>
              </p:cNvPicPr>
              <p:nvPr/>
            </p:nvPicPr>
            <p:blipFill>
              <a:blip r:embed="rId22"/>
              <a:stretch>
                <a:fillRect/>
              </a:stretch>
            </p:blipFill>
            <p:spPr>
              <a:xfrm>
                <a:off x="8175600" y="4034543"/>
                <a:ext cx="1008000" cy="720000"/>
              </a:xfrm>
              <a:prstGeom prst="rect">
                <a:avLst/>
              </a:prstGeom>
            </p:spPr>
          </p:pic>
        </mc:Fallback>
      </mc:AlternateContent>
      <p:sp>
        <p:nvSpPr>
          <p:cNvPr id="28" name="직사각형 27">
            <a:extLst>
              <a:ext uri="{FF2B5EF4-FFF2-40B4-BE49-F238E27FC236}">
                <a16:creationId xmlns:a16="http://schemas.microsoft.com/office/drawing/2014/main" id="{01858415-EF60-4D20-82BD-C59C9C964B89}"/>
              </a:ext>
            </a:extLst>
          </p:cNvPr>
          <p:cNvSpPr/>
          <p:nvPr/>
        </p:nvSpPr>
        <p:spPr>
          <a:xfrm>
            <a:off x="3618902" y="2102417"/>
            <a:ext cx="702732" cy="261987"/>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BA8F68A8-A621-48C2-838A-9DAF34D1A4F1}"/>
              </a:ext>
            </a:extLst>
          </p:cNvPr>
          <p:cNvSpPr/>
          <p:nvPr/>
        </p:nvSpPr>
        <p:spPr>
          <a:xfrm>
            <a:off x="5769345" y="2007992"/>
            <a:ext cx="700852" cy="288000"/>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순서도: 연결자 34">
            <a:extLst>
              <a:ext uri="{FF2B5EF4-FFF2-40B4-BE49-F238E27FC236}">
                <a16:creationId xmlns:a16="http://schemas.microsoft.com/office/drawing/2014/main" id="{83FFEED1-3941-476D-AF31-D92D2D4A50C0}"/>
              </a:ext>
            </a:extLst>
          </p:cNvPr>
          <p:cNvSpPr/>
          <p:nvPr/>
        </p:nvSpPr>
        <p:spPr bwMode="auto">
          <a:xfrm>
            <a:off x="3546902" y="197544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6" name="순서도: 연결자 35">
            <a:extLst>
              <a:ext uri="{FF2B5EF4-FFF2-40B4-BE49-F238E27FC236}">
                <a16:creationId xmlns:a16="http://schemas.microsoft.com/office/drawing/2014/main" id="{717015FD-0EE9-4F0D-95B3-23C32463484E}"/>
              </a:ext>
            </a:extLst>
          </p:cNvPr>
          <p:cNvSpPr/>
          <p:nvPr/>
        </p:nvSpPr>
        <p:spPr bwMode="auto">
          <a:xfrm>
            <a:off x="5708807" y="1932384"/>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8" name="직사각형 47">
            <a:extLst>
              <a:ext uri="{FF2B5EF4-FFF2-40B4-BE49-F238E27FC236}">
                <a16:creationId xmlns:a16="http://schemas.microsoft.com/office/drawing/2014/main" id="{B15CE6AC-8A27-4571-84B3-DCC00B9AB73D}"/>
              </a:ext>
            </a:extLst>
          </p:cNvPr>
          <p:cNvSpPr/>
          <p:nvPr/>
        </p:nvSpPr>
        <p:spPr>
          <a:xfrm flipV="1">
            <a:off x="4812154" y="3158814"/>
            <a:ext cx="463445" cy="49308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45" name="순서도: 연결자 44">
            <a:extLst>
              <a:ext uri="{FF2B5EF4-FFF2-40B4-BE49-F238E27FC236}">
                <a16:creationId xmlns:a16="http://schemas.microsoft.com/office/drawing/2014/main" id="{213672D7-8C6A-43F6-827C-B924647ECEE1}"/>
              </a:ext>
            </a:extLst>
          </p:cNvPr>
          <p:cNvSpPr/>
          <p:nvPr/>
        </p:nvSpPr>
        <p:spPr bwMode="auto">
          <a:xfrm>
            <a:off x="4737742" y="311908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61" name="TextBox 60">
            <a:extLst>
              <a:ext uri="{FF2B5EF4-FFF2-40B4-BE49-F238E27FC236}">
                <a16:creationId xmlns:a16="http://schemas.microsoft.com/office/drawing/2014/main" id="{A17CBF4B-3397-43A9-88F0-CC60632AA2BE}"/>
              </a:ext>
            </a:extLst>
          </p:cNvPr>
          <p:cNvSpPr txBox="1"/>
          <p:nvPr/>
        </p:nvSpPr>
        <p:spPr>
          <a:xfrm>
            <a:off x="2383070" y="3863288"/>
            <a:ext cx="5179861"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e</a:t>
            </a:r>
            <a:r>
              <a:rPr lang="en-US" altLang="ko-KR" sz="700">
                <a:latin typeface="Arial" panose="020B0604020202020204" pitchFamily="34" charset="0"/>
                <a:cs typeface="Arial" panose="020B0604020202020204" pitchFamily="34" charset="0"/>
              </a:rPr>
              <a:t>: YILDIZ </a:t>
            </a:r>
            <a:r>
              <a:rPr lang="en-US" altLang="ko-KR" sz="700" dirty="0">
                <a:latin typeface="Arial" panose="020B0604020202020204" pitchFamily="34" charset="0"/>
                <a:cs typeface="Arial" panose="020B0604020202020204" pitchFamily="34" charset="0"/>
              </a:rPr>
              <a:t>/ f: LX</a:t>
            </a:r>
            <a:r>
              <a:rPr lang="ko-KR" altLang="en-US" sz="700" dirty="0" err="1">
                <a:latin typeface="Arial" panose="020B0604020202020204" pitchFamily="34" charset="0"/>
                <a:cs typeface="Arial" panose="020B0604020202020204" pitchFamily="34" charset="0"/>
              </a:rPr>
              <a:t>하우시스</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중국</a:t>
            </a:r>
            <a:r>
              <a:rPr lang="en-US" altLang="ko-KR" sz="700" dirty="0">
                <a:latin typeface="Arial" panose="020B0604020202020204" pitchFamily="34" charset="0"/>
                <a:cs typeface="Arial" panose="020B0604020202020204" pitchFamily="34" charset="0"/>
              </a:rPr>
              <a:t>) / g: </a:t>
            </a:r>
            <a:r>
              <a:rPr lang="ko-KR" altLang="en-US" sz="700" dirty="0">
                <a:latin typeface="Arial" panose="020B0604020202020204" pitchFamily="34" charset="0"/>
                <a:cs typeface="Arial" panose="020B0604020202020204" pitchFamily="34" charset="0"/>
              </a:rPr>
              <a:t>한샘</a:t>
            </a:r>
            <a:r>
              <a:rPr lang="en-US" altLang="ko-KR" sz="700" dirty="0">
                <a:latin typeface="Arial" panose="020B0604020202020204" pitchFamily="34" charset="0"/>
                <a:cs typeface="Arial" panose="020B0604020202020204" pitchFamily="34" charset="0"/>
              </a:rPr>
              <a:t> / h: </a:t>
            </a:r>
            <a:r>
              <a:rPr lang="ko-KR" altLang="en-US" sz="700" dirty="0">
                <a:latin typeface="Arial" panose="020B0604020202020204" pitchFamily="34" charset="0"/>
                <a:cs typeface="Arial" panose="020B0604020202020204" pitchFamily="34" charset="0"/>
              </a:rPr>
              <a:t>기타</a:t>
            </a:r>
            <a:endParaRPr lang="en-US" altLang="ko-KR" sz="700" dirty="0">
              <a:latin typeface="Arial" panose="020B0604020202020204" pitchFamily="34" charset="0"/>
              <a:cs typeface="Arial" panose="020B0604020202020204" pitchFamily="34" charset="0"/>
            </a:endParaRPr>
          </a:p>
        </p:txBody>
      </p:sp>
      <p:sp>
        <p:nvSpPr>
          <p:cNvPr id="63" name="제목 2">
            <a:extLst>
              <a:ext uri="{FF2B5EF4-FFF2-40B4-BE49-F238E27FC236}">
                <a16:creationId xmlns:a16="http://schemas.microsoft.com/office/drawing/2014/main" id="{565CFAF8-A1C4-40A6-A8C8-BA3D5DC28A7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51" name="제목 2">
            <a:extLst>
              <a:ext uri="{FF2B5EF4-FFF2-40B4-BE49-F238E27FC236}">
                <a16:creationId xmlns:a16="http://schemas.microsoft.com/office/drawing/2014/main" id="{DFABA1A1-3B35-4C44-8222-BA703D02265C}"/>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(10/13) </a:t>
            </a:r>
            <a:endParaRPr lang="en-US" altLang="ko-KR" sz="4400" b="1" dirty="0">
              <a:solidFill>
                <a:srgbClr val="00338D"/>
              </a:solidFill>
              <a:highlight>
                <a:srgbClr val="FFFF00"/>
              </a:highlight>
              <a:latin typeface="KPMG Extralight" panose="020B0303030202040204" pitchFamily="34" charset="0"/>
            </a:endParaRPr>
          </a:p>
        </p:txBody>
      </p:sp>
      <p:sp>
        <p:nvSpPr>
          <p:cNvPr id="79" name="직사각형 78">
            <a:extLst>
              <a:ext uri="{FF2B5EF4-FFF2-40B4-BE49-F238E27FC236}">
                <a16:creationId xmlns:a16="http://schemas.microsoft.com/office/drawing/2014/main" id="{A607438F-B3BC-4F7D-9753-02A2ACE24995}"/>
              </a:ext>
            </a:extLst>
          </p:cNvPr>
          <p:cNvSpPr/>
          <p:nvPr/>
        </p:nvSpPr>
        <p:spPr>
          <a:xfrm>
            <a:off x="7926323" y="1635457"/>
            <a:ext cx="700852" cy="374781"/>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순서도: 연결자 79">
            <a:extLst>
              <a:ext uri="{FF2B5EF4-FFF2-40B4-BE49-F238E27FC236}">
                <a16:creationId xmlns:a16="http://schemas.microsoft.com/office/drawing/2014/main" id="{1EF156DC-1249-4D11-A27C-4FCF503E25B5}"/>
              </a:ext>
            </a:extLst>
          </p:cNvPr>
          <p:cNvSpPr/>
          <p:nvPr/>
        </p:nvSpPr>
        <p:spPr bwMode="auto">
          <a:xfrm>
            <a:off x="7865785" y="155985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1" name="순서도: 연결자 40">
            <a:extLst>
              <a:ext uri="{FF2B5EF4-FFF2-40B4-BE49-F238E27FC236}">
                <a16:creationId xmlns:a16="http://schemas.microsoft.com/office/drawing/2014/main" id="{3846ACF6-4728-4F56-8E40-6FC08642B578}"/>
              </a:ext>
            </a:extLst>
          </p:cNvPr>
          <p:cNvSpPr/>
          <p:nvPr/>
        </p:nvSpPr>
        <p:spPr bwMode="auto">
          <a:xfrm>
            <a:off x="2323884" y="287692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2" name="순서도: 연결자 41">
            <a:extLst>
              <a:ext uri="{FF2B5EF4-FFF2-40B4-BE49-F238E27FC236}">
                <a16:creationId xmlns:a16="http://schemas.microsoft.com/office/drawing/2014/main" id="{B00534B1-0C51-4904-A934-0566DCB0E5D3}"/>
              </a:ext>
            </a:extLst>
          </p:cNvPr>
          <p:cNvSpPr/>
          <p:nvPr/>
        </p:nvSpPr>
        <p:spPr bwMode="auto">
          <a:xfrm>
            <a:off x="4647777" y="287692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70" name="순서도: 연결자 69">
            <a:extLst>
              <a:ext uri="{FF2B5EF4-FFF2-40B4-BE49-F238E27FC236}">
                <a16:creationId xmlns:a16="http://schemas.microsoft.com/office/drawing/2014/main" id="{5D863F3A-DBE6-4688-B909-B8B1A4C72B69}"/>
              </a:ext>
            </a:extLst>
          </p:cNvPr>
          <p:cNvSpPr/>
          <p:nvPr/>
        </p:nvSpPr>
        <p:spPr bwMode="auto">
          <a:xfrm>
            <a:off x="6951293" y="2872238"/>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6" name="직사각형 85">
            <a:extLst>
              <a:ext uri="{FF2B5EF4-FFF2-40B4-BE49-F238E27FC236}">
                <a16:creationId xmlns:a16="http://schemas.microsoft.com/office/drawing/2014/main" id="{D0E9F122-1686-4A8D-A0AE-BFB3C6A3E6D5}"/>
              </a:ext>
            </a:extLst>
          </p:cNvPr>
          <p:cNvSpPr/>
          <p:nvPr/>
        </p:nvSpPr>
        <p:spPr>
          <a:xfrm flipV="1">
            <a:off x="7118671" y="3147580"/>
            <a:ext cx="463445" cy="49308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87" name="순서도: 연결자 86">
            <a:extLst>
              <a:ext uri="{FF2B5EF4-FFF2-40B4-BE49-F238E27FC236}">
                <a16:creationId xmlns:a16="http://schemas.microsoft.com/office/drawing/2014/main" id="{2E9BDAD9-A441-41CD-BEF8-ED33D8499B1F}"/>
              </a:ext>
            </a:extLst>
          </p:cNvPr>
          <p:cNvSpPr/>
          <p:nvPr/>
        </p:nvSpPr>
        <p:spPr bwMode="auto">
          <a:xfrm>
            <a:off x="7044259" y="3107846"/>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e</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0" name="직사각형 89">
            <a:extLst>
              <a:ext uri="{FF2B5EF4-FFF2-40B4-BE49-F238E27FC236}">
                <a16:creationId xmlns:a16="http://schemas.microsoft.com/office/drawing/2014/main" id="{6A7733FF-98CB-4299-AF27-30ECDDE4B943}"/>
              </a:ext>
            </a:extLst>
          </p:cNvPr>
          <p:cNvSpPr/>
          <p:nvPr/>
        </p:nvSpPr>
        <p:spPr>
          <a:xfrm flipV="1">
            <a:off x="2488261" y="2997489"/>
            <a:ext cx="463445" cy="64317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91" name="순서도: 연결자 90">
            <a:extLst>
              <a:ext uri="{FF2B5EF4-FFF2-40B4-BE49-F238E27FC236}">
                <a16:creationId xmlns:a16="http://schemas.microsoft.com/office/drawing/2014/main" id="{236E150D-0A15-4353-A404-7C5A594563CC}"/>
              </a:ext>
            </a:extLst>
          </p:cNvPr>
          <p:cNvSpPr/>
          <p:nvPr/>
        </p:nvSpPr>
        <p:spPr bwMode="auto">
          <a:xfrm>
            <a:off x="2413849" y="293030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55" name="직사각형 54">
            <a:extLst>
              <a:ext uri="{FF2B5EF4-FFF2-40B4-BE49-F238E27FC236}">
                <a16:creationId xmlns:a16="http://schemas.microsoft.com/office/drawing/2014/main" id="{0006868E-0091-4AD4-9C12-5FBFC1C765C4}"/>
              </a:ext>
            </a:extLst>
          </p:cNvPr>
          <p:cNvSpPr/>
          <p:nvPr/>
        </p:nvSpPr>
        <p:spPr>
          <a:xfrm flipV="1">
            <a:off x="3478301" y="2997488"/>
            <a:ext cx="463445" cy="431511"/>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56" name="순서도: 연결자 55">
            <a:extLst>
              <a:ext uri="{FF2B5EF4-FFF2-40B4-BE49-F238E27FC236}">
                <a16:creationId xmlns:a16="http://schemas.microsoft.com/office/drawing/2014/main" id="{3C822422-1477-4071-8719-A2A4CD55E2F0}"/>
              </a:ext>
            </a:extLst>
          </p:cNvPr>
          <p:cNvSpPr/>
          <p:nvPr/>
        </p:nvSpPr>
        <p:spPr bwMode="auto">
          <a:xfrm>
            <a:off x="3403889" y="293030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60" name="직사각형 59">
            <a:extLst>
              <a:ext uri="{FF2B5EF4-FFF2-40B4-BE49-F238E27FC236}">
                <a16:creationId xmlns:a16="http://schemas.microsoft.com/office/drawing/2014/main" id="{0105EDE3-F61B-42DC-9BEF-7C9A1F834998}"/>
              </a:ext>
            </a:extLst>
          </p:cNvPr>
          <p:cNvSpPr/>
          <p:nvPr/>
        </p:nvSpPr>
        <p:spPr>
          <a:xfrm flipV="1">
            <a:off x="5803860" y="2992147"/>
            <a:ext cx="463445" cy="289725"/>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73" name="직사각형 72">
            <a:extLst>
              <a:ext uri="{FF2B5EF4-FFF2-40B4-BE49-F238E27FC236}">
                <a16:creationId xmlns:a16="http://schemas.microsoft.com/office/drawing/2014/main" id="{F8F20486-3D2E-4F06-88ED-BF5FAAA07F31}"/>
              </a:ext>
            </a:extLst>
          </p:cNvPr>
          <p:cNvSpPr/>
          <p:nvPr/>
        </p:nvSpPr>
        <p:spPr>
          <a:xfrm flipV="1">
            <a:off x="7634062" y="2980016"/>
            <a:ext cx="463445" cy="49308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83" name="순서도: 연결자 82">
            <a:extLst>
              <a:ext uri="{FF2B5EF4-FFF2-40B4-BE49-F238E27FC236}">
                <a16:creationId xmlns:a16="http://schemas.microsoft.com/office/drawing/2014/main" id="{B9ECB23B-E5A4-4445-A87D-1AE68300B746}"/>
              </a:ext>
            </a:extLst>
          </p:cNvPr>
          <p:cNvSpPr/>
          <p:nvPr/>
        </p:nvSpPr>
        <p:spPr bwMode="auto">
          <a:xfrm>
            <a:off x="2319537"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5" name="순서도: 연결자 84">
            <a:extLst>
              <a:ext uri="{FF2B5EF4-FFF2-40B4-BE49-F238E27FC236}">
                <a16:creationId xmlns:a16="http://schemas.microsoft.com/office/drawing/2014/main" id="{05A0EA22-788B-4CF5-8FC0-1601ED346525}"/>
              </a:ext>
            </a:extLst>
          </p:cNvPr>
          <p:cNvSpPr/>
          <p:nvPr/>
        </p:nvSpPr>
        <p:spPr bwMode="auto">
          <a:xfrm>
            <a:off x="3489537"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9" name="순서도: 연결자 88">
            <a:extLst>
              <a:ext uri="{FF2B5EF4-FFF2-40B4-BE49-F238E27FC236}">
                <a16:creationId xmlns:a16="http://schemas.microsoft.com/office/drawing/2014/main" id="{5DCF91DB-1C31-4776-9CB1-9FDAA1CE288A}"/>
              </a:ext>
            </a:extLst>
          </p:cNvPr>
          <p:cNvSpPr/>
          <p:nvPr/>
        </p:nvSpPr>
        <p:spPr bwMode="auto">
          <a:xfrm>
            <a:off x="4666168"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7" name="순서도: 연결자 96">
            <a:extLst>
              <a:ext uri="{FF2B5EF4-FFF2-40B4-BE49-F238E27FC236}">
                <a16:creationId xmlns:a16="http://schemas.microsoft.com/office/drawing/2014/main" id="{74D671D6-85C1-4BC9-B450-F93D4BD70A25}"/>
              </a:ext>
            </a:extLst>
          </p:cNvPr>
          <p:cNvSpPr/>
          <p:nvPr/>
        </p:nvSpPr>
        <p:spPr bwMode="auto">
          <a:xfrm>
            <a:off x="5793156"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d</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8" name="순서도: 연결자 97">
            <a:extLst>
              <a:ext uri="{FF2B5EF4-FFF2-40B4-BE49-F238E27FC236}">
                <a16:creationId xmlns:a16="http://schemas.microsoft.com/office/drawing/2014/main" id="{9ABA942B-5437-49F3-8058-3E58BB633ADB}"/>
              </a:ext>
            </a:extLst>
          </p:cNvPr>
          <p:cNvSpPr/>
          <p:nvPr/>
        </p:nvSpPr>
        <p:spPr bwMode="auto">
          <a:xfrm>
            <a:off x="6972259"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e</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9" name="순서도: 연결자 98">
            <a:extLst>
              <a:ext uri="{FF2B5EF4-FFF2-40B4-BE49-F238E27FC236}">
                <a16:creationId xmlns:a16="http://schemas.microsoft.com/office/drawing/2014/main" id="{0CF81678-9CD8-446B-84A3-693DA5A39D76}"/>
              </a:ext>
            </a:extLst>
          </p:cNvPr>
          <p:cNvSpPr/>
          <p:nvPr/>
        </p:nvSpPr>
        <p:spPr bwMode="auto">
          <a:xfrm>
            <a:off x="8124567"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f</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53" name="TextBox 52">
            <a:extLst>
              <a:ext uri="{FF2B5EF4-FFF2-40B4-BE49-F238E27FC236}">
                <a16:creationId xmlns:a16="http://schemas.microsoft.com/office/drawing/2014/main" id="{839292A0-28ED-47D6-8591-24BB3BFD7F2D}"/>
              </a:ext>
            </a:extLst>
          </p:cNvPr>
          <p:cNvSpPr txBox="1"/>
          <p:nvPr/>
        </p:nvSpPr>
        <p:spPr>
          <a:xfrm>
            <a:off x="2215108" y="1879174"/>
            <a:ext cx="3029500"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단위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백만원</a:t>
            </a:r>
            <a:r>
              <a:rPr lang="en-US" altLang="ko-KR" sz="700" dirty="0">
                <a:latin typeface="Arial" panose="020B0604020202020204" pitchFamily="34" charset="0"/>
                <a:cs typeface="Arial" panose="020B0604020202020204" pitchFamily="34" charset="0"/>
              </a:rPr>
              <a:t>)</a:t>
            </a:r>
          </a:p>
        </p:txBody>
      </p:sp>
      <p:sp>
        <p:nvSpPr>
          <p:cNvPr id="57" name="순서도: 연결자 56">
            <a:extLst>
              <a:ext uri="{FF2B5EF4-FFF2-40B4-BE49-F238E27FC236}">
                <a16:creationId xmlns:a16="http://schemas.microsoft.com/office/drawing/2014/main" id="{196E7613-3960-460E-86FC-DD48D516BD4F}"/>
              </a:ext>
            </a:extLst>
          </p:cNvPr>
          <p:cNvSpPr/>
          <p:nvPr/>
        </p:nvSpPr>
        <p:spPr bwMode="auto">
          <a:xfrm>
            <a:off x="2071371" y="480415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68" name="직사각형 67">
            <a:extLst>
              <a:ext uri="{FF2B5EF4-FFF2-40B4-BE49-F238E27FC236}">
                <a16:creationId xmlns:a16="http://schemas.microsoft.com/office/drawing/2014/main" id="{5D20CC67-8CA3-4874-8C8C-30D3F7429B9F}"/>
              </a:ext>
            </a:extLst>
          </p:cNvPr>
          <p:cNvSpPr/>
          <p:nvPr/>
        </p:nvSpPr>
        <p:spPr>
          <a:xfrm>
            <a:off x="2886570" y="4137270"/>
            <a:ext cx="405319" cy="55997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69" name="순서도: 연결자 68">
            <a:extLst>
              <a:ext uri="{FF2B5EF4-FFF2-40B4-BE49-F238E27FC236}">
                <a16:creationId xmlns:a16="http://schemas.microsoft.com/office/drawing/2014/main" id="{1C719FFC-2B59-48B4-BC42-BAD4F25AAC3E}"/>
              </a:ext>
            </a:extLst>
          </p:cNvPr>
          <p:cNvSpPr/>
          <p:nvPr/>
        </p:nvSpPr>
        <p:spPr bwMode="auto">
          <a:xfrm>
            <a:off x="2805713" y="405229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74" name="순서도: 연결자 73">
            <a:extLst>
              <a:ext uri="{FF2B5EF4-FFF2-40B4-BE49-F238E27FC236}">
                <a16:creationId xmlns:a16="http://schemas.microsoft.com/office/drawing/2014/main" id="{2955738D-4E83-4456-9E11-4B3A729CA365}"/>
              </a:ext>
            </a:extLst>
          </p:cNvPr>
          <p:cNvSpPr/>
          <p:nvPr/>
        </p:nvSpPr>
        <p:spPr bwMode="auto">
          <a:xfrm>
            <a:off x="7559650" y="2940282"/>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f</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01" name="직사각형 100">
            <a:extLst>
              <a:ext uri="{FF2B5EF4-FFF2-40B4-BE49-F238E27FC236}">
                <a16:creationId xmlns:a16="http://schemas.microsoft.com/office/drawing/2014/main" id="{4CCD1879-4498-433D-A3F5-201EEF1750C6}"/>
              </a:ext>
            </a:extLst>
          </p:cNvPr>
          <p:cNvSpPr/>
          <p:nvPr/>
        </p:nvSpPr>
        <p:spPr>
          <a:xfrm>
            <a:off x="4032595" y="4085249"/>
            <a:ext cx="432000" cy="612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02" name="순서도: 연결자 101">
            <a:extLst>
              <a:ext uri="{FF2B5EF4-FFF2-40B4-BE49-F238E27FC236}">
                <a16:creationId xmlns:a16="http://schemas.microsoft.com/office/drawing/2014/main" id="{58BE8E0A-2E87-4A0E-AF5D-6B9BB4821370}"/>
              </a:ext>
            </a:extLst>
          </p:cNvPr>
          <p:cNvSpPr/>
          <p:nvPr/>
        </p:nvSpPr>
        <p:spPr bwMode="auto">
          <a:xfrm>
            <a:off x="3951738" y="40002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07" name="직사각형 106">
            <a:extLst>
              <a:ext uri="{FF2B5EF4-FFF2-40B4-BE49-F238E27FC236}">
                <a16:creationId xmlns:a16="http://schemas.microsoft.com/office/drawing/2014/main" id="{882CD43C-71F3-4F9A-972F-4DDCE1752399}"/>
              </a:ext>
            </a:extLst>
          </p:cNvPr>
          <p:cNvSpPr/>
          <p:nvPr/>
        </p:nvSpPr>
        <p:spPr>
          <a:xfrm>
            <a:off x="8698814" y="4130109"/>
            <a:ext cx="394386" cy="56713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08" name="순서도: 연결자 107">
            <a:extLst>
              <a:ext uri="{FF2B5EF4-FFF2-40B4-BE49-F238E27FC236}">
                <a16:creationId xmlns:a16="http://schemas.microsoft.com/office/drawing/2014/main" id="{C51B9B3C-F7F9-4083-A532-FFC3D8FE331E}"/>
              </a:ext>
            </a:extLst>
          </p:cNvPr>
          <p:cNvSpPr/>
          <p:nvPr/>
        </p:nvSpPr>
        <p:spPr bwMode="auto">
          <a:xfrm>
            <a:off x="8634027" y="40446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11" name="직사각형 110">
            <a:extLst>
              <a:ext uri="{FF2B5EF4-FFF2-40B4-BE49-F238E27FC236}">
                <a16:creationId xmlns:a16="http://schemas.microsoft.com/office/drawing/2014/main" id="{084DDA75-A1B6-46B6-9C35-666FF96396D1}"/>
              </a:ext>
            </a:extLst>
          </p:cNvPr>
          <p:cNvSpPr/>
          <p:nvPr/>
        </p:nvSpPr>
        <p:spPr>
          <a:xfrm>
            <a:off x="5333462" y="3014258"/>
            <a:ext cx="428710" cy="38854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12" name="순서도: 연결자 111">
            <a:extLst>
              <a:ext uri="{FF2B5EF4-FFF2-40B4-BE49-F238E27FC236}">
                <a16:creationId xmlns:a16="http://schemas.microsoft.com/office/drawing/2014/main" id="{AD0F25EA-74F0-41DE-8117-0E94A87D92A0}"/>
              </a:ext>
            </a:extLst>
          </p:cNvPr>
          <p:cNvSpPr/>
          <p:nvPr/>
        </p:nvSpPr>
        <p:spPr bwMode="auto">
          <a:xfrm>
            <a:off x="5262823" y="29268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13" name="직사각형 112">
            <a:extLst>
              <a:ext uri="{FF2B5EF4-FFF2-40B4-BE49-F238E27FC236}">
                <a16:creationId xmlns:a16="http://schemas.microsoft.com/office/drawing/2014/main" id="{23A2D31F-AE23-431F-B4C1-AE0EEDABF5A8}"/>
              </a:ext>
            </a:extLst>
          </p:cNvPr>
          <p:cNvSpPr/>
          <p:nvPr/>
        </p:nvSpPr>
        <p:spPr>
          <a:xfrm>
            <a:off x="5223060" y="4111869"/>
            <a:ext cx="405319" cy="55997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14" name="순서도: 연결자 113">
            <a:extLst>
              <a:ext uri="{FF2B5EF4-FFF2-40B4-BE49-F238E27FC236}">
                <a16:creationId xmlns:a16="http://schemas.microsoft.com/office/drawing/2014/main" id="{4EAA6557-E155-457B-8439-C206BC73E56B}"/>
              </a:ext>
            </a:extLst>
          </p:cNvPr>
          <p:cNvSpPr/>
          <p:nvPr/>
        </p:nvSpPr>
        <p:spPr bwMode="auto">
          <a:xfrm>
            <a:off x="5142203" y="402689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15" name="직사각형 114">
            <a:extLst>
              <a:ext uri="{FF2B5EF4-FFF2-40B4-BE49-F238E27FC236}">
                <a16:creationId xmlns:a16="http://schemas.microsoft.com/office/drawing/2014/main" id="{6F7EA13E-7C3C-4D58-B02D-3100A88DC327}"/>
              </a:ext>
            </a:extLst>
          </p:cNvPr>
          <p:cNvSpPr/>
          <p:nvPr/>
        </p:nvSpPr>
        <p:spPr>
          <a:xfrm>
            <a:off x="7526272" y="4111869"/>
            <a:ext cx="405319" cy="55997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16" name="순서도: 연결자 115">
            <a:extLst>
              <a:ext uri="{FF2B5EF4-FFF2-40B4-BE49-F238E27FC236}">
                <a16:creationId xmlns:a16="http://schemas.microsoft.com/office/drawing/2014/main" id="{BDD924ED-ABD4-4DB4-8320-0B20BEDEEC5F}"/>
              </a:ext>
            </a:extLst>
          </p:cNvPr>
          <p:cNvSpPr/>
          <p:nvPr/>
        </p:nvSpPr>
        <p:spPr bwMode="auto">
          <a:xfrm>
            <a:off x="7445415" y="402689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17" name="직사각형 116">
            <a:extLst>
              <a:ext uri="{FF2B5EF4-FFF2-40B4-BE49-F238E27FC236}">
                <a16:creationId xmlns:a16="http://schemas.microsoft.com/office/drawing/2014/main" id="{589CE767-48AD-41BB-AA58-5AA61AD36766}"/>
              </a:ext>
            </a:extLst>
          </p:cNvPr>
          <p:cNvSpPr/>
          <p:nvPr/>
        </p:nvSpPr>
        <p:spPr>
          <a:xfrm>
            <a:off x="6369191" y="4085249"/>
            <a:ext cx="398435" cy="612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18" name="순서도: 연결자 117">
            <a:extLst>
              <a:ext uri="{FF2B5EF4-FFF2-40B4-BE49-F238E27FC236}">
                <a16:creationId xmlns:a16="http://schemas.microsoft.com/office/drawing/2014/main" id="{A1C550C9-874D-44FF-9085-B992A74851C7}"/>
              </a:ext>
            </a:extLst>
          </p:cNvPr>
          <p:cNvSpPr/>
          <p:nvPr/>
        </p:nvSpPr>
        <p:spPr bwMode="auto">
          <a:xfrm>
            <a:off x="6288333" y="40002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66" name="순서도: 연결자 65">
            <a:extLst>
              <a:ext uri="{FF2B5EF4-FFF2-40B4-BE49-F238E27FC236}">
                <a16:creationId xmlns:a16="http://schemas.microsoft.com/office/drawing/2014/main" id="{44EC89EB-D674-4E51-B2EC-34DA961B2224}"/>
              </a:ext>
            </a:extLst>
          </p:cNvPr>
          <p:cNvSpPr/>
          <p:nvPr/>
        </p:nvSpPr>
        <p:spPr bwMode="auto">
          <a:xfrm>
            <a:off x="5729448" y="295241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d</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3" name="TextBox 92">
            <a:extLst>
              <a:ext uri="{FF2B5EF4-FFF2-40B4-BE49-F238E27FC236}">
                <a16:creationId xmlns:a16="http://schemas.microsoft.com/office/drawing/2014/main" id="{F668F229-4FA7-46A3-B932-4800E06D101B}"/>
              </a:ext>
            </a:extLst>
          </p:cNvPr>
          <p:cNvSpPr txBox="1"/>
          <p:nvPr/>
        </p:nvSpPr>
        <p:spPr>
          <a:xfrm>
            <a:off x="2443889" y="4558741"/>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94" name="TextBox 93">
            <a:extLst>
              <a:ext uri="{FF2B5EF4-FFF2-40B4-BE49-F238E27FC236}">
                <a16:creationId xmlns:a16="http://schemas.microsoft.com/office/drawing/2014/main" id="{3257E041-499B-4D4D-83A9-5B470742C7C3}"/>
              </a:ext>
            </a:extLst>
          </p:cNvPr>
          <p:cNvSpPr txBox="1"/>
          <p:nvPr/>
        </p:nvSpPr>
        <p:spPr>
          <a:xfrm>
            <a:off x="3593963" y="4558741"/>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95" name="TextBox 94">
            <a:extLst>
              <a:ext uri="{FF2B5EF4-FFF2-40B4-BE49-F238E27FC236}">
                <a16:creationId xmlns:a16="http://schemas.microsoft.com/office/drawing/2014/main" id="{58AE22EF-C4A2-42AE-B584-38FCE727CDA5}"/>
              </a:ext>
            </a:extLst>
          </p:cNvPr>
          <p:cNvSpPr txBox="1"/>
          <p:nvPr/>
        </p:nvSpPr>
        <p:spPr>
          <a:xfrm>
            <a:off x="4761135" y="4558741"/>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96" name="TextBox 95">
            <a:extLst>
              <a:ext uri="{FF2B5EF4-FFF2-40B4-BE49-F238E27FC236}">
                <a16:creationId xmlns:a16="http://schemas.microsoft.com/office/drawing/2014/main" id="{55AAE6BD-DE3D-4BE6-9B28-ADC825F81956}"/>
              </a:ext>
            </a:extLst>
          </p:cNvPr>
          <p:cNvSpPr txBox="1"/>
          <p:nvPr/>
        </p:nvSpPr>
        <p:spPr>
          <a:xfrm>
            <a:off x="5901760" y="4558741"/>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100" name="TextBox 99">
            <a:extLst>
              <a:ext uri="{FF2B5EF4-FFF2-40B4-BE49-F238E27FC236}">
                <a16:creationId xmlns:a16="http://schemas.microsoft.com/office/drawing/2014/main" id="{934185A4-6EF3-44A4-A5DD-470724A01CBD}"/>
              </a:ext>
            </a:extLst>
          </p:cNvPr>
          <p:cNvSpPr txBox="1"/>
          <p:nvPr/>
        </p:nvSpPr>
        <p:spPr>
          <a:xfrm>
            <a:off x="7103687" y="4558741"/>
            <a:ext cx="396000" cy="15796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103" name="TextBox 102">
            <a:extLst>
              <a:ext uri="{FF2B5EF4-FFF2-40B4-BE49-F238E27FC236}">
                <a16:creationId xmlns:a16="http://schemas.microsoft.com/office/drawing/2014/main" id="{893DB622-B761-450C-A727-D88903A1BDEC}"/>
              </a:ext>
            </a:extLst>
          </p:cNvPr>
          <p:cNvSpPr txBox="1"/>
          <p:nvPr/>
        </p:nvSpPr>
        <p:spPr>
          <a:xfrm>
            <a:off x="8230564" y="4558741"/>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71" name="순서도: 연결자 70">
            <a:extLst>
              <a:ext uri="{FF2B5EF4-FFF2-40B4-BE49-F238E27FC236}">
                <a16:creationId xmlns:a16="http://schemas.microsoft.com/office/drawing/2014/main" id="{8C5B16F9-0ACE-4632-8CDE-5AC9FF72D084}"/>
              </a:ext>
            </a:extLst>
          </p:cNvPr>
          <p:cNvSpPr/>
          <p:nvPr/>
        </p:nvSpPr>
        <p:spPr bwMode="auto">
          <a:xfrm>
            <a:off x="2071371" y="535104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72" name="순서도: 연결자 71">
            <a:extLst>
              <a:ext uri="{FF2B5EF4-FFF2-40B4-BE49-F238E27FC236}">
                <a16:creationId xmlns:a16="http://schemas.microsoft.com/office/drawing/2014/main" id="{3DBD9DA4-04B8-42A2-ACC4-C1EC4037660F}"/>
              </a:ext>
            </a:extLst>
          </p:cNvPr>
          <p:cNvSpPr/>
          <p:nvPr/>
        </p:nvSpPr>
        <p:spPr bwMode="auto">
          <a:xfrm>
            <a:off x="2071371" y="587674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813970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455083913"/>
              </p:ext>
            </p:extLst>
          </p:nvPr>
        </p:nvGraphicFramePr>
        <p:xfrm>
          <a:off x="468001" y="1191600"/>
          <a:ext cx="9038334" cy="51076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8448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Margin Structure</a:t>
                      </a:r>
                      <a:r>
                        <a:rPr kumimoji="0" lang="en-US" altLang="ko-KR" sz="1000" b="1"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rPr>
                        <a:t>1</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1200"/>
                        </a:spcBef>
                        <a:spcAft>
                          <a:spcPct val="0"/>
                        </a:spcAft>
                        <a:buClrTx/>
                        <a:buSzTx/>
                        <a:buFontTx/>
                        <a:buNone/>
                        <a:tabLst/>
                        <a:defRPr/>
                      </a:pPr>
                      <a:b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900" b="1" i="1" u="sng"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Limitation</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회사는</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재고자산 수불 </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Data</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를 생산 제품별로 추적하여 관리하고 있지 않아</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제품별 혹은 거래처별 </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Margin Structure </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산출이 불가능함</a:t>
                      </a:r>
                      <a:endParaRPr kumimoji="0" lang="en-US" altLang="ko-KR" sz="900" b="0"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0386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Structure</a:t>
                      </a: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 기준 회사의 매출원가율은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77.3%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매출액 대비 원재료비가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59.2%,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5.4%,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포장비가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대부분을 차지하며 판매관리비는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로 높지 않은 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감가상각비를 고려한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18.0%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 기준 고정비 비중이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 수량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증가시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Leverage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효과로 인한 마진율 개선 가능성이 존재함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36750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원단비용은 모두 제품매출에 의해 발생하며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제품매출대비 원단비용 비율은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 기준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50.3%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36750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03860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Key Margin Driver</a:t>
                      </a: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a:t>
                      </a: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거래처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122738" marR="0" lvl="0" indent="-17780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tab pos="36750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고정비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Leverage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a:t>
                      </a:r>
                    </a:p>
                    <a:p>
                      <a:pPr marL="3867150" marR="0" lvl="0" indent="0" algn="l" defTabSz="914400" rtl="0" eaLnBrk="1" fontAlgn="auto" latinLnBrk="1" hangingPunct="1">
                        <a:lnSpc>
                          <a:spcPts val="1200"/>
                        </a:lnSpc>
                        <a:spcBef>
                          <a:spcPts val="400"/>
                        </a:spcBef>
                        <a:spcAft>
                          <a:spcPts val="0"/>
                        </a:spcAft>
                        <a:buClr>
                          <a:srgbClr val="00338D"/>
                        </a:buClr>
                        <a:buSzTx/>
                        <a:buFont typeface="Wingdings" panose="05000000000000000000" pitchFamily="2" charset="2"/>
                        <a:buNone/>
                        <a:tabLst/>
                        <a:defRPr/>
                      </a:pPr>
                      <a:endParaRPr kumimoji="0" lang="ko-KR" altLang="en-US" sz="9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(11/13) </a:t>
            </a:r>
            <a:endParaRPr lang="en-US" altLang="ko-KR" sz="4400" b="1" dirty="0">
              <a:solidFill>
                <a:srgbClr val="00338D"/>
              </a:solidFill>
              <a:highlight>
                <a:srgbClr val="FFFF00"/>
              </a:highlight>
              <a:latin typeface="KPMG Extralight" panose="020B0303030202040204" pitchFamily="34" charset="0"/>
            </a:endParaRPr>
          </a:p>
        </p:txBody>
      </p:sp>
      <p:sp>
        <p:nvSpPr>
          <p:cNvPr id="23" name="제목 2">
            <a:extLst>
              <a:ext uri="{FF2B5EF4-FFF2-40B4-BE49-F238E27FC236}">
                <a16:creationId xmlns:a16="http://schemas.microsoft.com/office/drawing/2014/main" id="{8C18E0A5-1D10-4999-96FB-DF51BD44C50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3" name="표 2">
            <a:extLst>
              <a:ext uri="{FF2B5EF4-FFF2-40B4-BE49-F238E27FC236}">
                <a16:creationId xmlns:a16="http://schemas.microsoft.com/office/drawing/2014/main" id="{77AAE19A-04D5-4040-8D46-EF855A4FA8D0}"/>
              </a:ext>
            </a:extLst>
          </p:cNvPr>
          <p:cNvGraphicFramePr>
            <a:graphicFrameLocks noGrp="1"/>
          </p:cNvGraphicFramePr>
          <p:nvPr>
            <p:extLst>
              <p:ext uri="{D42A27DB-BD31-4B8C-83A1-F6EECF244321}">
                <p14:modId xmlns:p14="http://schemas.microsoft.com/office/powerpoint/2010/main" val="3872027535"/>
              </p:ext>
            </p:extLst>
          </p:nvPr>
        </p:nvGraphicFramePr>
        <p:xfrm>
          <a:off x="2138400" y="1523989"/>
          <a:ext cx="3678139" cy="4670280"/>
        </p:xfrm>
        <a:graphic>
          <a:graphicData uri="http://schemas.openxmlformats.org/drawingml/2006/table">
            <a:tbl>
              <a:tblPr/>
              <a:tblGrid>
                <a:gridCol w="97400">
                  <a:extLst>
                    <a:ext uri="{9D8B030D-6E8A-4147-A177-3AD203B41FA5}">
                      <a16:colId xmlns:a16="http://schemas.microsoft.com/office/drawing/2014/main" val="1949122320"/>
                    </a:ext>
                  </a:extLst>
                </a:gridCol>
                <a:gridCol w="97400">
                  <a:extLst>
                    <a:ext uri="{9D8B030D-6E8A-4147-A177-3AD203B41FA5}">
                      <a16:colId xmlns:a16="http://schemas.microsoft.com/office/drawing/2014/main" val="3527675064"/>
                    </a:ext>
                  </a:extLst>
                </a:gridCol>
                <a:gridCol w="720000">
                  <a:extLst>
                    <a:ext uri="{9D8B030D-6E8A-4147-A177-3AD203B41FA5}">
                      <a16:colId xmlns:a16="http://schemas.microsoft.com/office/drawing/2014/main" val="3516743030"/>
                    </a:ext>
                  </a:extLst>
                </a:gridCol>
                <a:gridCol w="243339">
                  <a:extLst>
                    <a:ext uri="{9D8B030D-6E8A-4147-A177-3AD203B41FA5}">
                      <a16:colId xmlns:a16="http://schemas.microsoft.com/office/drawing/2014/main" val="3030924635"/>
                    </a:ext>
                  </a:extLst>
                </a:gridCol>
                <a:gridCol w="468000">
                  <a:extLst>
                    <a:ext uri="{9D8B030D-6E8A-4147-A177-3AD203B41FA5}">
                      <a16:colId xmlns:a16="http://schemas.microsoft.com/office/drawing/2014/main" val="3266097858"/>
                    </a:ext>
                  </a:extLst>
                </a:gridCol>
                <a:gridCol w="468000">
                  <a:extLst>
                    <a:ext uri="{9D8B030D-6E8A-4147-A177-3AD203B41FA5}">
                      <a16:colId xmlns:a16="http://schemas.microsoft.com/office/drawing/2014/main" val="3400080130"/>
                    </a:ext>
                  </a:extLst>
                </a:gridCol>
                <a:gridCol w="468000">
                  <a:extLst>
                    <a:ext uri="{9D8B030D-6E8A-4147-A177-3AD203B41FA5}">
                      <a16:colId xmlns:a16="http://schemas.microsoft.com/office/drawing/2014/main" val="1618391577"/>
                    </a:ext>
                  </a:extLst>
                </a:gridCol>
                <a:gridCol w="540000">
                  <a:extLst>
                    <a:ext uri="{9D8B030D-6E8A-4147-A177-3AD203B41FA5}">
                      <a16:colId xmlns:a16="http://schemas.microsoft.com/office/drawing/2014/main" val="2816313439"/>
                    </a:ext>
                  </a:extLst>
                </a:gridCol>
                <a:gridCol w="576000">
                  <a:extLst>
                    <a:ext uri="{9D8B030D-6E8A-4147-A177-3AD203B41FA5}">
                      <a16:colId xmlns:a16="http://schemas.microsoft.com/office/drawing/2014/main" val="457838502"/>
                    </a:ext>
                  </a:extLst>
                </a:gridCol>
              </a:tblGrid>
              <a:tr h="1440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 of Rev</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733235348"/>
                  </a:ext>
                </a:extLst>
              </a:tr>
              <a:tr h="41435">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05819832"/>
                  </a:ext>
                </a:extLst>
              </a:tr>
              <a:tr h="41435">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49.6%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328746008"/>
                  </a:ext>
                </a:extLst>
              </a:tr>
              <a:tr h="41435">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50.4%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188440266"/>
                  </a:ext>
                </a:extLst>
              </a:tr>
              <a:tr h="41435">
                <a:tc gridSpan="3">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77.3%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99312122"/>
                  </a:ext>
                </a:extLst>
              </a:tr>
              <a:tr h="41435">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148713033"/>
                  </a:ext>
                </a:extLst>
              </a:tr>
              <a:tr h="41435">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원단</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3,598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7,658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10,192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178020954"/>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보호필름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5,905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8,047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224235023"/>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도료</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처리제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2,969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3,629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4,481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69019178"/>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프라이머</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405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28725818"/>
                  </a:ext>
                </a:extLst>
              </a:tr>
              <a:tr h="41435">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커버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670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00920462"/>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794598063"/>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065211036"/>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43459036"/>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4.5%</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46861790"/>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75571915"/>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966046150"/>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77813054"/>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기타경비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1,539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1,069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62992629"/>
                  </a:ext>
                </a:extLst>
              </a:tr>
              <a:tr h="41435">
                <a:tc gridSpan="3">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690980081"/>
                  </a:ext>
                </a:extLst>
              </a:tr>
              <a:tr h="41435">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en-US" sz="900" b="0" i="1" u="none" strike="noStrike" dirty="0">
                          <a:solidFill>
                            <a:srgbClr val="000000"/>
                          </a:solidFill>
                          <a:effectLst/>
                          <a:latin typeface="Arial" panose="020B0604020202020204" pitchFamily="34" charset="0"/>
                          <a:ea typeface="맑은 고딕" panose="020B0503020000020004" pitchFamily="50" charset="-127"/>
                        </a:rPr>
                        <a:t>GP%</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22.7%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900" b="0" i="1"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71356213"/>
                  </a:ext>
                </a:extLst>
              </a:tr>
              <a:tr h="41435">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644932365"/>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718808855"/>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041118452"/>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76025378"/>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03264500"/>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보험료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38869652"/>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25192660"/>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기타판관비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210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468679888"/>
                  </a:ext>
                </a:extLst>
              </a:tr>
              <a:tr h="41435">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영업이익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16.7%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720040100"/>
                  </a:ext>
                </a:extLst>
              </a:tr>
              <a:tr h="41435">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900" b="0" i="1"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81490830"/>
                  </a:ext>
                </a:extLst>
              </a:tr>
              <a:tr h="41435">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1,516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553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75568256"/>
                  </a:ext>
                </a:extLst>
              </a:tr>
              <a:tr h="41435">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3,501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7,249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18.0%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353660085"/>
                  </a:ext>
                </a:extLst>
              </a:tr>
              <a:tr h="41435">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gridSpan="2">
                  <a:txBody>
                    <a:bodyPr/>
                    <a:lstStyle/>
                    <a:p>
                      <a:pPr algn="l"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17.7%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18.0%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sz="900" b="0" i="1"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99679170"/>
                  </a:ext>
                </a:extLst>
              </a:tr>
            </a:tbl>
          </a:graphicData>
        </a:graphic>
      </p:graphicFrame>
      <p:sp>
        <p:nvSpPr>
          <p:cNvPr id="9" name="TextBox 8">
            <a:extLst>
              <a:ext uri="{FF2B5EF4-FFF2-40B4-BE49-F238E27FC236}">
                <a16:creationId xmlns:a16="http://schemas.microsoft.com/office/drawing/2014/main" id="{36D32023-E433-4481-867D-6C14F98551A3}"/>
              </a:ext>
            </a:extLst>
          </p:cNvPr>
          <p:cNvSpPr txBox="1"/>
          <p:nvPr/>
        </p:nvSpPr>
        <p:spPr>
          <a:xfrm>
            <a:off x="2138400" y="6185880"/>
            <a:ext cx="3029500"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조정사항이 반영된 </a:t>
            </a:r>
            <a:r>
              <a:rPr lang="en-US" altLang="ko-KR" sz="700" dirty="0">
                <a:latin typeface="Arial" panose="020B0604020202020204" pitchFamily="34" charset="0"/>
                <a:cs typeface="Arial" panose="020B0604020202020204" pitchFamily="34" charset="0"/>
              </a:rPr>
              <a:t>Adjusted PL </a:t>
            </a:r>
            <a:r>
              <a:rPr lang="ko-KR" altLang="en-US" sz="700" dirty="0">
                <a:latin typeface="Arial" panose="020B0604020202020204" pitchFamily="34" charset="0"/>
                <a:cs typeface="Arial" panose="020B0604020202020204" pitchFamily="34" charset="0"/>
              </a:rPr>
              <a:t>기준 </a:t>
            </a:r>
            <a:endParaRPr lang="en-US" altLang="ko-KR" sz="700" dirty="0">
              <a:latin typeface="Arial" panose="020B0604020202020204" pitchFamily="34" charset="0"/>
              <a:cs typeface="Arial" panose="020B0604020202020204" pitchFamily="34" charset="0"/>
            </a:endParaRPr>
          </a:p>
        </p:txBody>
      </p:sp>
      <p:graphicFrame>
        <p:nvGraphicFramePr>
          <p:cNvPr id="5" name="표 4">
            <a:extLst>
              <a:ext uri="{FF2B5EF4-FFF2-40B4-BE49-F238E27FC236}">
                <a16:creationId xmlns:a16="http://schemas.microsoft.com/office/drawing/2014/main" id="{04030F5E-A901-4584-B128-B58C1A703885}"/>
              </a:ext>
            </a:extLst>
          </p:cNvPr>
          <p:cNvGraphicFramePr>
            <a:graphicFrameLocks noGrp="1"/>
          </p:cNvGraphicFramePr>
          <p:nvPr>
            <p:extLst>
              <p:ext uri="{D42A27DB-BD31-4B8C-83A1-F6EECF244321}">
                <p14:modId xmlns:p14="http://schemas.microsoft.com/office/powerpoint/2010/main" val="4151992190"/>
              </p:ext>
            </p:extLst>
          </p:nvPr>
        </p:nvGraphicFramePr>
        <p:xfrm>
          <a:off x="6060595" y="2763519"/>
          <a:ext cx="3345248" cy="853440"/>
        </p:xfrm>
        <a:graphic>
          <a:graphicData uri="http://schemas.openxmlformats.org/drawingml/2006/table">
            <a:tbl>
              <a:tblPr/>
              <a:tblGrid>
                <a:gridCol w="99782">
                  <a:extLst>
                    <a:ext uri="{9D8B030D-6E8A-4147-A177-3AD203B41FA5}">
                      <a16:colId xmlns:a16="http://schemas.microsoft.com/office/drawing/2014/main" val="1779681889"/>
                    </a:ext>
                  </a:extLst>
                </a:gridCol>
                <a:gridCol w="774486">
                  <a:extLst>
                    <a:ext uri="{9D8B030D-6E8A-4147-A177-3AD203B41FA5}">
                      <a16:colId xmlns:a16="http://schemas.microsoft.com/office/drawing/2014/main" val="1199525794"/>
                    </a:ext>
                  </a:extLst>
                </a:gridCol>
                <a:gridCol w="479444">
                  <a:extLst>
                    <a:ext uri="{9D8B030D-6E8A-4147-A177-3AD203B41FA5}">
                      <a16:colId xmlns:a16="http://schemas.microsoft.com/office/drawing/2014/main" val="616802113"/>
                    </a:ext>
                  </a:extLst>
                </a:gridCol>
                <a:gridCol w="479444">
                  <a:extLst>
                    <a:ext uri="{9D8B030D-6E8A-4147-A177-3AD203B41FA5}">
                      <a16:colId xmlns:a16="http://schemas.microsoft.com/office/drawing/2014/main" val="1893458176"/>
                    </a:ext>
                  </a:extLst>
                </a:gridCol>
                <a:gridCol w="479444">
                  <a:extLst>
                    <a:ext uri="{9D8B030D-6E8A-4147-A177-3AD203B41FA5}">
                      <a16:colId xmlns:a16="http://schemas.microsoft.com/office/drawing/2014/main" val="198033780"/>
                    </a:ext>
                  </a:extLst>
                </a:gridCol>
                <a:gridCol w="516324">
                  <a:extLst>
                    <a:ext uri="{9D8B030D-6E8A-4147-A177-3AD203B41FA5}">
                      <a16:colId xmlns:a16="http://schemas.microsoft.com/office/drawing/2014/main" val="3344694665"/>
                    </a:ext>
                  </a:extLst>
                </a:gridCol>
                <a:gridCol w="516324">
                  <a:extLst>
                    <a:ext uri="{9D8B030D-6E8A-4147-A177-3AD203B41FA5}">
                      <a16:colId xmlns:a16="http://schemas.microsoft.com/office/drawing/2014/main" val="4008478822"/>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hMerge="1">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FY21(E)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575779967"/>
                  </a:ext>
                </a:extLst>
              </a:tr>
              <a:tr h="0">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Total Cost</a:t>
                      </a:r>
                    </a:p>
                  </a:txBody>
                  <a:tcPr marL="36000" marR="36000" marT="0" marB="0" anchor="ctr">
                    <a:lnL w="6350" cap="flat" cmpd="sng" algn="ctr">
                      <a:solidFill>
                        <a:srgbClr val="005EB8"/>
                      </a:solidFill>
                      <a:prstDash val="solid"/>
                      <a:round/>
                      <a:headEnd type="none" w="med" len="med"/>
                      <a:tailEnd type="none" w="med" len="med"/>
                    </a:lnL>
                    <a:lnR>
                      <a:noFill/>
                    </a:lnR>
                    <a:lnT w="3175"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18,845 </a:t>
                      </a:r>
                    </a:p>
                  </a:txBody>
                  <a:tcPr marL="36000" marR="36000" marT="0" marB="0" anchor="ctr">
                    <a:lnL>
                      <a:noFill/>
                    </a:lnL>
                    <a:lnR>
                      <a:noFill/>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20,799 </a:t>
                      </a:r>
                    </a:p>
                  </a:txBody>
                  <a:tcPr marL="36000" marR="36000" marT="0" marB="0" anchor="ctr">
                    <a:lnL>
                      <a:noFill/>
                    </a:lnL>
                    <a:lnR>
                      <a:noFill/>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29,720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33,511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44,681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73830761"/>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Variable Costs</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13,170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15,011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23,383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28,541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38,054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897885387"/>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Fixed Costs</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5,675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5,789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6,337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4,970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6,627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11777573"/>
                  </a:ext>
                </a:extLst>
              </a:tr>
              <a:tr h="0">
                <a:tc gridSpan="2">
                  <a:txBody>
                    <a:bodyPr/>
                    <a:lstStyle/>
                    <a:p>
                      <a:pPr algn="l" fontAlgn="ctr"/>
                      <a:r>
                        <a:rPr lang="en-US" sz="800" b="1" i="1" u="none" strike="noStrike">
                          <a:solidFill>
                            <a:srgbClr val="000000"/>
                          </a:solidFill>
                          <a:effectLst/>
                          <a:latin typeface="Arial" panose="020B0604020202020204" pitchFamily="34" charset="0"/>
                          <a:ea typeface="맑은 고딕" panose="020B0503020000020004" pitchFamily="50" charset="-127"/>
                        </a:rPr>
                        <a:t>% of Total</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605773527"/>
                  </a:ext>
                </a:extLst>
              </a:tr>
              <a:tr h="0">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l" fontAlgn="ctr"/>
                      <a:r>
                        <a:rPr lang="en-US" sz="800" b="0" i="1" u="none" strike="noStrike" dirty="0">
                          <a:solidFill>
                            <a:srgbClr val="000000"/>
                          </a:solidFill>
                          <a:effectLst/>
                          <a:latin typeface="Arial" panose="020B0604020202020204" pitchFamily="34" charset="0"/>
                          <a:ea typeface="맑은 고딕" panose="020B0503020000020004" pitchFamily="50" charset="-127"/>
                        </a:rPr>
                        <a:t>Variable Costs</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69.9%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72.2%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78.7%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83154640"/>
                  </a:ext>
                </a:extLst>
              </a:tr>
              <a:tr h="0">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w="12700" cap="flat" cmpd="sng" algn="ctr">
                      <a:solidFill>
                        <a:srgbClr val="005EB8"/>
                      </a:solidFill>
                      <a:prstDash val="solid"/>
                      <a:round/>
                      <a:headEnd type="none" w="med" len="med"/>
                      <a:tailEnd type="none" w="med" len="med"/>
                    </a:lnB>
                  </a:tcPr>
                </a:tc>
                <a:tc>
                  <a:txBody>
                    <a:bodyPr/>
                    <a:lstStyle/>
                    <a:p>
                      <a:pPr algn="l" fontAlgn="ctr"/>
                      <a:r>
                        <a:rPr lang="en-US" sz="800" b="0" i="1" u="none" strike="noStrike" dirty="0">
                          <a:solidFill>
                            <a:srgbClr val="000000"/>
                          </a:solidFill>
                          <a:effectLst/>
                          <a:latin typeface="Arial" panose="020B0604020202020204" pitchFamily="34" charset="0"/>
                          <a:ea typeface="맑은 고딕" panose="020B0503020000020004" pitchFamily="50" charset="-127"/>
                        </a:rPr>
                        <a:t>Fixed Costs</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30.1%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27.8%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21.3% </a:t>
                      </a:r>
                    </a:p>
                  </a:txBody>
                  <a:tcPr marL="36000" marR="36000" marT="0" marB="0" anchor="ctr">
                    <a:lnL>
                      <a:noFill/>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14.8%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14.8%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889292"/>
                  </a:ext>
                </a:extLst>
              </a:tr>
            </a:tbl>
          </a:graphicData>
        </a:graphic>
      </p:graphicFrame>
      <p:graphicFrame>
        <p:nvGraphicFramePr>
          <p:cNvPr id="6" name="표 5">
            <a:extLst>
              <a:ext uri="{FF2B5EF4-FFF2-40B4-BE49-F238E27FC236}">
                <a16:creationId xmlns:a16="http://schemas.microsoft.com/office/drawing/2014/main" id="{25792B9F-AEC1-492F-B374-7D5E7D17E164}"/>
              </a:ext>
            </a:extLst>
          </p:cNvPr>
          <p:cNvGraphicFramePr>
            <a:graphicFrameLocks noGrp="1"/>
          </p:cNvGraphicFramePr>
          <p:nvPr>
            <p:extLst>
              <p:ext uri="{D42A27DB-BD31-4B8C-83A1-F6EECF244321}">
                <p14:modId xmlns:p14="http://schemas.microsoft.com/office/powerpoint/2010/main" val="625049091"/>
              </p:ext>
            </p:extLst>
          </p:nvPr>
        </p:nvGraphicFramePr>
        <p:xfrm>
          <a:off x="6047991" y="4081032"/>
          <a:ext cx="3357851" cy="487680"/>
        </p:xfrm>
        <a:graphic>
          <a:graphicData uri="http://schemas.openxmlformats.org/drawingml/2006/table">
            <a:tbl>
              <a:tblPr/>
              <a:tblGrid>
                <a:gridCol w="1045171">
                  <a:extLst>
                    <a:ext uri="{9D8B030D-6E8A-4147-A177-3AD203B41FA5}">
                      <a16:colId xmlns:a16="http://schemas.microsoft.com/office/drawing/2014/main" val="3791707812"/>
                    </a:ext>
                  </a:extLst>
                </a:gridCol>
                <a:gridCol w="578170">
                  <a:extLst>
                    <a:ext uri="{9D8B030D-6E8A-4147-A177-3AD203B41FA5}">
                      <a16:colId xmlns:a16="http://schemas.microsoft.com/office/drawing/2014/main" val="12251131"/>
                    </a:ext>
                  </a:extLst>
                </a:gridCol>
                <a:gridCol w="578170">
                  <a:extLst>
                    <a:ext uri="{9D8B030D-6E8A-4147-A177-3AD203B41FA5}">
                      <a16:colId xmlns:a16="http://schemas.microsoft.com/office/drawing/2014/main" val="3361869973"/>
                    </a:ext>
                  </a:extLst>
                </a:gridCol>
                <a:gridCol w="578170">
                  <a:extLst>
                    <a:ext uri="{9D8B030D-6E8A-4147-A177-3AD203B41FA5}">
                      <a16:colId xmlns:a16="http://schemas.microsoft.com/office/drawing/2014/main" val="2082788375"/>
                    </a:ext>
                  </a:extLst>
                </a:gridCol>
                <a:gridCol w="578170">
                  <a:extLst>
                    <a:ext uri="{9D8B030D-6E8A-4147-A177-3AD203B41FA5}">
                      <a16:colId xmlns:a16="http://schemas.microsoft.com/office/drawing/2014/main" val="684733716"/>
                    </a:ext>
                  </a:extLst>
                </a:gridCol>
              </a:tblGrid>
              <a:tr h="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948159065"/>
                  </a:ext>
                </a:extLst>
              </a:tr>
              <a:tr h="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제품매출</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en-US" sz="800" b="0" i="0" u="none" strike="noStrike">
                          <a:solidFill>
                            <a:srgbClr val="000000"/>
                          </a:solidFill>
                          <a:effectLst/>
                          <a:latin typeface="Arial" panose="020B0604020202020204" pitchFamily="34" charset="0"/>
                          <a:ea typeface="맑은 고딕" panose="020B0503020000020004" pitchFamily="50" charset="-127"/>
                        </a:rPr>
                        <a:t>A)</a:t>
                      </a:r>
                    </a:p>
                  </a:txBody>
                  <a:tcPr marL="36000" marR="36000" marT="0" marB="0" anchor="ctr">
                    <a:lnL w="6350" cap="flat" cmpd="sng" algn="ctr">
                      <a:solidFill>
                        <a:srgbClr val="005EB8"/>
                      </a:solidFill>
                      <a:prstDash val="solid"/>
                      <a:round/>
                      <a:headEnd type="none" w="med" len="med"/>
                      <a:tailEnd type="none" w="med" len="med"/>
                    </a:lnL>
                    <a:lnR>
                      <a:noFill/>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62882558"/>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원단비용</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r>
                        <a:rPr lang="en-US" sz="800" b="0" i="0" u="none" strike="noStrike" dirty="0">
                          <a:solidFill>
                            <a:srgbClr val="000000"/>
                          </a:solidFill>
                          <a:effectLst/>
                          <a:latin typeface="Arial" panose="020B0604020202020204" pitchFamily="34" charset="0"/>
                          <a:ea typeface="맑은 고딕" panose="020B0503020000020004" pitchFamily="50" charset="-127"/>
                        </a:rPr>
                        <a:t>B)</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2,728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3,598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7,658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10,192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82419037"/>
                  </a:ext>
                </a:extLst>
              </a:tr>
              <a:tr h="0">
                <a:tc>
                  <a:txBody>
                    <a:bodyPr/>
                    <a:lstStyle/>
                    <a:p>
                      <a:pPr algn="l" fontAlgn="ctr"/>
                      <a:r>
                        <a:rPr lang="en-US" sz="800" b="0" i="1" u="none" strike="noStrike" dirty="0">
                          <a:solidFill>
                            <a:srgbClr val="000000"/>
                          </a:solidFill>
                          <a:effectLst/>
                          <a:latin typeface="Arial" panose="020B0604020202020204" pitchFamily="34" charset="0"/>
                          <a:ea typeface="맑은 고딕" panose="020B0503020000020004" pitchFamily="50" charset="-127"/>
                        </a:rPr>
                        <a:t>Ratio(C=B/A)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61.3%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54.3%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50.3%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213950049"/>
                  </a:ext>
                </a:extLst>
              </a:tr>
            </a:tbl>
          </a:graphicData>
        </a:graphic>
      </p:graphicFrame>
    </p:spTree>
    <p:extLst>
      <p:ext uri="{BB962C8B-B14F-4D97-AF65-F5344CB8AC3E}">
        <p14:creationId xmlns:p14="http://schemas.microsoft.com/office/powerpoint/2010/main" val="4002784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459213420"/>
              </p:ext>
            </p:extLst>
          </p:nvPr>
        </p:nvGraphicFramePr>
        <p:xfrm>
          <a:off x="468001" y="1191600"/>
          <a:ext cx="9038334" cy="50220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Margin(%) Movement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Movement</a:t>
                      </a: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FY18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FY19 (17.7%  15.6%)</a:t>
                      </a: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동일 거래처 내에서 단가가 높은 제품 및 코팅의 비중이 증가하였으나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고가 원단 및 보호필름의 사용으로 인한 비용 증가분이 더 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전체 마진율은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4.5%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인터뷰에 따르면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매출은 최종고객에게 직접 공급하므로 핸들링 차지 등 마진을 붙여 단가를 산정하여 제품매출처 내에서 가장 마진율이 뛰어난 거래처로 파악되며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반대로 한샘으로는 마진율이 낮은 제품들을 공급하고 있었던 것으로 파악됨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한샘향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공급 비중이 감소하고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공급 비중이 증가함에 따라 마진율은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2.7%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상승하였음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신제품 개발에 따라 일부 제품에서 코팅 전 원단을 가공하는 단계가 추가되어 외주가공비가 상승하였고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매출이 상승함에 따라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루카소에</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지급되는 지급수수료와 해외수출용 포장비가 증가함에 따라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3.1%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공급 수량이 감소함에 따라 레버리지 효과로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1.3%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하자보수비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대손상각비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외주용역비 등 기타 고정비가 감소함에 따라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4.1%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상승하였음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(12/13) </a:t>
            </a:r>
            <a:endParaRPr lang="en-US" altLang="ko-KR" sz="4400" b="1" dirty="0">
              <a:solidFill>
                <a:srgbClr val="00338D"/>
              </a:solidFill>
              <a:highlight>
                <a:srgbClr val="FFFF00"/>
              </a:highlight>
              <a:latin typeface="KPMG Extralight" panose="020B0303030202040204" pitchFamily="34" charset="0"/>
            </a:endParaRPr>
          </a:p>
        </p:txBody>
      </p:sp>
      <p:sp>
        <p:nvSpPr>
          <p:cNvPr id="50" name="제목 2">
            <a:extLst>
              <a:ext uri="{FF2B5EF4-FFF2-40B4-BE49-F238E27FC236}">
                <a16:creationId xmlns:a16="http://schemas.microsoft.com/office/drawing/2014/main" id="{FE78E7BA-20A7-4775-A768-4D69825F017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81" name="TextBox 80">
            <a:extLst>
              <a:ext uri="{FF2B5EF4-FFF2-40B4-BE49-F238E27FC236}">
                <a16:creationId xmlns:a16="http://schemas.microsoft.com/office/drawing/2014/main" id="{F366CB57-4E4A-4962-8D28-BD0F945D3868}"/>
              </a:ext>
            </a:extLst>
          </p:cNvPr>
          <p:cNvSpPr txBox="1"/>
          <p:nvPr/>
        </p:nvSpPr>
        <p:spPr>
          <a:xfrm>
            <a:off x="2247603" y="3557001"/>
            <a:ext cx="5179861"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a: </a:t>
            </a:r>
            <a:r>
              <a:rPr lang="ko-KR" altLang="en-US" sz="700" dirty="0">
                <a:latin typeface="Arial" panose="020B0604020202020204" pitchFamily="34" charset="0"/>
                <a:cs typeface="Arial" panose="020B0604020202020204" pitchFamily="34" charset="0"/>
              </a:rPr>
              <a:t>제품 </a:t>
            </a:r>
            <a:r>
              <a:rPr lang="en-US" altLang="ko-KR" sz="700" dirty="0">
                <a:latin typeface="Arial" panose="020B0604020202020204" pitchFamily="34" charset="0"/>
                <a:cs typeface="Arial" panose="020B0604020202020204" pitchFamily="34" charset="0"/>
              </a:rPr>
              <a:t>Mix </a:t>
            </a:r>
            <a:r>
              <a:rPr lang="ko-KR" altLang="en-US" sz="700" dirty="0">
                <a:latin typeface="Arial" panose="020B0604020202020204" pitchFamily="34" charset="0"/>
                <a:cs typeface="Arial" panose="020B0604020202020204" pitchFamily="34" charset="0"/>
              </a:rPr>
              <a:t>변동 </a:t>
            </a:r>
            <a:r>
              <a:rPr lang="en-US" altLang="ko-KR" sz="700" dirty="0">
                <a:latin typeface="Arial" panose="020B0604020202020204" pitchFamily="34" charset="0"/>
                <a:cs typeface="Arial" panose="020B0604020202020204" pitchFamily="34" charset="0"/>
              </a:rPr>
              <a:t>/ b: </a:t>
            </a:r>
            <a:r>
              <a:rPr lang="ko-KR" altLang="en-US" sz="700" dirty="0">
                <a:latin typeface="Arial" panose="020B0604020202020204" pitchFamily="34" charset="0"/>
                <a:cs typeface="Arial" panose="020B0604020202020204" pitchFamily="34" charset="0"/>
              </a:rPr>
              <a:t>거래처 </a:t>
            </a:r>
            <a:r>
              <a:rPr lang="en-US" altLang="ko-KR" sz="700" dirty="0">
                <a:latin typeface="Arial" panose="020B0604020202020204" pitchFamily="34" charset="0"/>
                <a:cs typeface="Arial" panose="020B0604020202020204" pitchFamily="34" charset="0"/>
              </a:rPr>
              <a:t>Mix </a:t>
            </a:r>
            <a:r>
              <a:rPr lang="ko-KR" altLang="en-US" sz="700" dirty="0">
                <a:latin typeface="Arial" panose="020B0604020202020204" pitchFamily="34" charset="0"/>
                <a:cs typeface="Arial" panose="020B0604020202020204" pitchFamily="34" charset="0"/>
              </a:rPr>
              <a:t>변동 </a:t>
            </a:r>
            <a:r>
              <a:rPr lang="en-US" altLang="ko-KR" sz="700" dirty="0">
                <a:latin typeface="Arial" panose="020B0604020202020204" pitchFamily="34" charset="0"/>
                <a:cs typeface="Arial" panose="020B0604020202020204" pitchFamily="34" charset="0"/>
              </a:rPr>
              <a:t>/ c: </a:t>
            </a:r>
            <a:r>
              <a:rPr lang="ko-KR" altLang="en-US" sz="700" dirty="0">
                <a:latin typeface="Arial" panose="020B0604020202020204" pitchFamily="34" charset="0"/>
                <a:cs typeface="Arial" panose="020B0604020202020204" pitchFamily="34" charset="0"/>
              </a:rPr>
              <a:t>외주가공비 등 기타 변동비 효과 </a:t>
            </a:r>
            <a:r>
              <a:rPr lang="en-US" altLang="ko-KR" sz="700" dirty="0">
                <a:latin typeface="Arial" panose="020B0604020202020204" pitchFamily="34" charset="0"/>
                <a:cs typeface="Arial" panose="020B0604020202020204" pitchFamily="34" charset="0"/>
              </a:rPr>
              <a:t>/ d: </a:t>
            </a:r>
            <a:r>
              <a:rPr lang="ko-KR" altLang="en-US" sz="700" dirty="0" err="1">
                <a:latin typeface="Arial" panose="020B0604020202020204" pitchFamily="34" charset="0"/>
                <a:cs typeface="Arial" panose="020B0604020202020204" pitchFamily="34" charset="0"/>
              </a:rPr>
              <a:t>레버리지효과</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 e: </a:t>
            </a:r>
            <a:r>
              <a:rPr lang="ko-KR" altLang="en-US" sz="700" dirty="0">
                <a:latin typeface="Arial" panose="020B0604020202020204" pitchFamily="34" charset="0"/>
                <a:cs typeface="Arial" panose="020B0604020202020204" pitchFamily="34" charset="0"/>
              </a:rPr>
              <a:t>고정비 증감 효과</a:t>
            </a:r>
            <a:endParaRPr lang="en-US" altLang="ko-KR" sz="700" dirty="0">
              <a:latin typeface="Arial" panose="020B0604020202020204" pitchFamily="34" charset="0"/>
              <a:cs typeface="Arial" panose="020B0604020202020204" pitchFamily="34" charset="0"/>
            </a:endParaRPr>
          </a:p>
        </p:txBody>
      </p:sp>
      <p:sp>
        <p:nvSpPr>
          <p:cNvPr id="82" name="직사각형 81">
            <a:extLst>
              <a:ext uri="{FF2B5EF4-FFF2-40B4-BE49-F238E27FC236}">
                <a16:creationId xmlns:a16="http://schemas.microsoft.com/office/drawing/2014/main" id="{C1094015-6C5C-4E4A-BE5D-11C886AC4E6E}"/>
              </a:ext>
            </a:extLst>
          </p:cNvPr>
          <p:cNvSpPr/>
          <p:nvPr/>
        </p:nvSpPr>
        <p:spPr>
          <a:xfrm>
            <a:off x="2593073" y="2027857"/>
            <a:ext cx="297825" cy="46793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84" name="순서도: 연결자 83">
            <a:extLst>
              <a:ext uri="{FF2B5EF4-FFF2-40B4-BE49-F238E27FC236}">
                <a16:creationId xmlns:a16="http://schemas.microsoft.com/office/drawing/2014/main" id="{CB883379-9ABF-4AED-AEEA-2B7BDFADA98A}"/>
              </a:ext>
            </a:extLst>
          </p:cNvPr>
          <p:cNvSpPr/>
          <p:nvPr/>
        </p:nvSpPr>
        <p:spPr bwMode="auto">
          <a:xfrm>
            <a:off x="2175603" y="401462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3" name="순서도: 연결자 82">
            <a:extLst>
              <a:ext uri="{FF2B5EF4-FFF2-40B4-BE49-F238E27FC236}">
                <a16:creationId xmlns:a16="http://schemas.microsoft.com/office/drawing/2014/main" id="{8A0A7FB3-E294-4DBE-8DED-AA0EC8A61E09}"/>
              </a:ext>
            </a:extLst>
          </p:cNvPr>
          <p:cNvSpPr/>
          <p:nvPr/>
        </p:nvSpPr>
        <p:spPr bwMode="auto">
          <a:xfrm>
            <a:off x="2512216" y="194288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03" name="순서도: 연결자 102">
            <a:extLst>
              <a:ext uri="{FF2B5EF4-FFF2-40B4-BE49-F238E27FC236}">
                <a16:creationId xmlns:a16="http://schemas.microsoft.com/office/drawing/2014/main" id="{E9BD182E-EC4C-4A38-A27C-D85D3193B04A}"/>
              </a:ext>
            </a:extLst>
          </p:cNvPr>
          <p:cNvSpPr/>
          <p:nvPr/>
        </p:nvSpPr>
        <p:spPr bwMode="auto">
          <a:xfrm>
            <a:off x="2175603" y="44039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04" name="순서도: 연결자 103">
            <a:extLst>
              <a:ext uri="{FF2B5EF4-FFF2-40B4-BE49-F238E27FC236}">
                <a16:creationId xmlns:a16="http://schemas.microsoft.com/office/drawing/2014/main" id="{C5F214C3-836B-46DA-BDE5-2C95355BC6AA}"/>
              </a:ext>
            </a:extLst>
          </p:cNvPr>
          <p:cNvSpPr/>
          <p:nvPr/>
        </p:nvSpPr>
        <p:spPr bwMode="auto">
          <a:xfrm>
            <a:off x="2175603" y="493881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23" name="순서도: 연결자 122">
            <a:extLst>
              <a:ext uri="{FF2B5EF4-FFF2-40B4-BE49-F238E27FC236}">
                <a16:creationId xmlns:a16="http://schemas.microsoft.com/office/drawing/2014/main" id="{CCDEC9E8-A5CE-4247-A103-1FE9F974E1BE}"/>
              </a:ext>
            </a:extLst>
          </p:cNvPr>
          <p:cNvSpPr/>
          <p:nvPr/>
        </p:nvSpPr>
        <p:spPr bwMode="auto">
          <a:xfrm>
            <a:off x="2175603" y="5321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mc:AlternateContent xmlns:mc="http://schemas.openxmlformats.org/markup-compatibility/2006" xmlns:cx4="http://schemas.microsoft.com/office/drawing/2016/5/10/chartex">
        <mc:Choice Requires="cx4">
          <p:graphicFrame>
            <p:nvGraphicFramePr>
              <p:cNvPr id="30" name="차트 29">
                <a:extLst>
                  <a:ext uri="{FF2B5EF4-FFF2-40B4-BE49-F238E27FC236}">
                    <a16:creationId xmlns:a16="http://schemas.microsoft.com/office/drawing/2014/main" id="{22A404CA-A206-4ADC-A3B6-F934A4BC6259}"/>
                  </a:ext>
                </a:extLst>
              </p:cNvPr>
              <p:cNvGraphicFramePr/>
              <p:nvPr>
                <p:extLst>
                  <p:ext uri="{D42A27DB-BD31-4B8C-83A1-F6EECF244321}">
                    <p14:modId xmlns:p14="http://schemas.microsoft.com/office/powerpoint/2010/main" val="2270224136"/>
                  </p:ext>
                </p:extLst>
              </p:nvPr>
            </p:nvGraphicFramePr>
            <p:xfrm>
              <a:off x="2091600" y="1724400"/>
              <a:ext cx="7347600" cy="1832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0" name="차트 29">
                <a:extLst>
                  <a:ext uri="{FF2B5EF4-FFF2-40B4-BE49-F238E27FC236}">
                    <a16:creationId xmlns:a16="http://schemas.microsoft.com/office/drawing/2014/main" id="{22A404CA-A206-4ADC-A3B6-F934A4BC6259}"/>
                  </a:ext>
                </a:extLst>
              </p:cNvPr>
              <p:cNvPicPr>
                <a:picLocks noGrp="1" noRot="1" noChangeAspect="1" noMove="1" noResize="1" noEditPoints="1" noAdjustHandles="1" noChangeArrowheads="1" noChangeShapeType="1"/>
              </p:cNvPicPr>
              <p:nvPr/>
            </p:nvPicPr>
            <p:blipFill>
              <a:blip r:embed="rId4"/>
              <a:stretch>
                <a:fillRect/>
              </a:stretch>
            </p:blipFill>
            <p:spPr>
              <a:xfrm>
                <a:off x="2091600" y="1724400"/>
                <a:ext cx="7347600" cy="1832400"/>
              </a:xfrm>
              <a:prstGeom prst="rect">
                <a:avLst/>
              </a:prstGeom>
            </p:spPr>
          </p:pic>
        </mc:Fallback>
      </mc:AlternateContent>
      <p:sp>
        <p:nvSpPr>
          <p:cNvPr id="32" name="직사각형 31">
            <a:extLst>
              <a:ext uri="{FF2B5EF4-FFF2-40B4-BE49-F238E27FC236}">
                <a16:creationId xmlns:a16="http://schemas.microsoft.com/office/drawing/2014/main" id="{22776448-94C8-4F32-97AB-C537F0637472}"/>
              </a:ext>
            </a:extLst>
          </p:cNvPr>
          <p:cNvSpPr/>
          <p:nvPr/>
        </p:nvSpPr>
        <p:spPr>
          <a:xfrm>
            <a:off x="2971755" y="2061724"/>
            <a:ext cx="297825" cy="35127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3" name="순서도: 연결자 32">
            <a:extLst>
              <a:ext uri="{FF2B5EF4-FFF2-40B4-BE49-F238E27FC236}">
                <a16:creationId xmlns:a16="http://schemas.microsoft.com/office/drawing/2014/main" id="{577D9F85-352C-4CD6-9049-FAAA440D7C26}"/>
              </a:ext>
            </a:extLst>
          </p:cNvPr>
          <p:cNvSpPr/>
          <p:nvPr/>
        </p:nvSpPr>
        <p:spPr bwMode="auto">
          <a:xfrm>
            <a:off x="2890898" y="197674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4" name="직사각형 33">
            <a:extLst>
              <a:ext uri="{FF2B5EF4-FFF2-40B4-BE49-F238E27FC236}">
                <a16:creationId xmlns:a16="http://schemas.microsoft.com/office/drawing/2014/main" id="{72AB5A56-36D8-4FA9-9322-EFAFBD457724}"/>
              </a:ext>
            </a:extLst>
          </p:cNvPr>
          <p:cNvSpPr/>
          <p:nvPr/>
        </p:nvSpPr>
        <p:spPr>
          <a:xfrm>
            <a:off x="3338760" y="2171791"/>
            <a:ext cx="297825" cy="35127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5" name="순서도: 연결자 34">
            <a:extLst>
              <a:ext uri="{FF2B5EF4-FFF2-40B4-BE49-F238E27FC236}">
                <a16:creationId xmlns:a16="http://schemas.microsoft.com/office/drawing/2014/main" id="{5D7F75CC-5169-49D3-A34D-20763C0C3AB1}"/>
              </a:ext>
            </a:extLst>
          </p:cNvPr>
          <p:cNvSpPr/>
          <p:nvPr/>
        </p:nvSpPr>
        <p:spPr bwMode="auto">
          <a:xfrm>
            <a:off x="3257903" y="208681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8" name="직사각형 37">
            <a:extLst>
              <a:ext uri="{FF2B5EF4-FFF2-40B4-BE49-F238E27FC236}">
                <a16:creationId xmlns:a16="http://schemas.microsoft.com/office/drawing/2014/main" id="{8ED8225F-C50A-4ABE-B928-DE915871AF33}"/>
              </a:ext>
            </a:extLst>
          </p:cNvPr>
          <p:cNvSpPr/>
          <p:nvPr/>
        </p:nvSpPr>
        <p:spPr>
          <a:xfrm>
            <a:off x="3717443" y="2078658"/>
            <a:ext cx="693440" cy="540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9" name="순서도: 연결자 38">
            <a:extLst>
              <a:ext uri="{FF2B5EF4-FFF2-40B4-BE49-F238E27FC236}">
                <a16:creationId xmlns:a16="http://schemas.microsoft.com/office/drawing/2014/main" id="{4FBF1B39-9730-4137-B7FD-4CD5C7ABC936}"/>
              </a:ext>
            </a:extLst>
          </p:cNvPr>
          <p:cNvSpPr/>
          <p:nvPr/>
        </p:nvSpPr>
        <p:spPr bwMode="auto">
          <a:xfrm>
            <a:off x="3650308" y="199368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456509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39" name="차트 38">
                <a:extLst>
                  <a:ext uri="{FF2B5EF4-FFF2-40B4-BE49-F238E27FC236}">
                    <a16:creationId xmlns:a16="http://schemas.microsoft.com/office/drawing/2014/main" id="{E311253A-43D5-45F5-9765-85F0D5558501}"/>
                  </a:ext>
                </a:extLst>
              </p:cNvPr>
              <p:cNvGraphicFramePr/>
              <p:nvPr>
                <p:extLst>
                  <p:ext uri="{D42A27DB-BD31-4B8C-83A1-F6EECF244321}">
                    <p14:modId xmlns:p14="http://schemas.microsoft.com/office/powerpoint/2010/main" val="123519406"/>
                  </p:ext>
                </p:extLst>
              </p:nvPr>
            </p:nvGraphicFramePr>
            <p:xfrm>
              <a:off x="2091600" y="1724400"/>
              <a:ext cx="7347600" cy="1832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9" name="차트 38">
                <a:extLst>
                  <a:ext uri="{FF2B5EF4-FFF2-40B4-BE49-F238E27FC236}">
                    <a16:creationId xmlns:a16="http://schemas.microsoft.com/office/drawing/2014/main" id="{E311253A-43D5-45F5-9765-85F0D5558501}"/>
                  </a:ext>
                </a:extLst>
              </p:cNvPr>
              <p:cNvPicPr>
                <a:picLocks noGrp="1" noRot="1" noChangeAspect="1" noMove="1" noResize="1" noEditPoints="1" noAdjustHandles="1" noChangeArrowheads="1" noChangeShapeType="1"/>
              </p:cNvPicPr>
              <p:nvPr/>
            </p:nvPicPr>
            <p:blipFill>
              <a:blip r:embed="rId4"/>
              <a:stretch>
                <a:fillRect/>
              </a:stretch>
            </p:blipFill>
            <p:spPr>
              <a:xfrm>
                <a:off x="2091600" y="1724400"/>
                <a:ext cx="7347600" cy="1832400"/>
              </a:xfrm>
              <a:prstGeom prst="rect">
                <a:avLst/>
              </a:prstGeom>
            </p:spPr>
          </p:pic>
        </mc:Fallback>
      </mc:AlternateContent>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3202107611"/>
              </p:ext>
            </p:extLst>
          </p:nvPr>
        </p:nvGraphicFramePr>
        <p:xfrm>
          <a:off x="468001" y="1191600"/>
          <a:ext cx="9038334" cy="50220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Margin(%) Movement</a:t>
                      </a:r>
                      <a:b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b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Margin Movement</a:t>
                      </a: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FY19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FY20 (15.6%  13.9%)</a:t>
                      </a: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매출액을 총액으로 인식하는 제품매출의 특성상 순액으로 인식하는 임가공매출 대비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낮게 인식되며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매출의 발생에 따라 제품매출 비중이 증가하였고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효과로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0.6%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공급물량 증가에 따른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레버리지효과로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2.6%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상승하였으나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하자보수비 등 기타 고정비의 증가에 따라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2.7%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p>
                    <a:p>
                      <a:pPr marL="17145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FY20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FY21.3Q (13.9%  18.0%)</a:t>
                      </a: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전반적으로 마진율이 낮은 제품의 판매 비중이 증가함에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효과로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매출수량이 지속적으로 상승하였고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임가공매출 대비 제품매출 비중이 증가함에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효과로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1.3%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외주가공이 필요한 제품의 수요가 감소함에 따라 외주가공비가 감소하였고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운반비 및 포장비도 매출액 대비 소폭 감소함에 따라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3.4%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증가하였음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공급물량의 증가에 따른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레버리지효과로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5.9%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증가하였으나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외주용역비 등 고정비의 증가로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Quality of Earnings (13/13) </a:t>
            </a:r>
            <a:endParaRPr lang="en-US" altLang="ko-KR" sz="4400" b="1" dirty="0">
              <a:solidFill>
                <a:srgbClr val="00338D"/>
              </a:solidFill>
              <a:highlight>
                <a:srgbClr val="FFFF00"/>
              </a:highlight>
              <a:latin typeface="KPMG Extralight" panose="020B0303030202040204" pitchFamily="34" charset="0"/>
            </a:endParaRPr>
          </a:p>
        </p:txBody>
      </p:sp>
      <p:sp>
        <p:nvSpPr>
          <p:cNvPr id="50" name="제목 2">
            <a:extLst>
              <a:ext uri="{FF2B5EF4-FFF2-40B4-BE49-F238E27FC236}">
                <a16:creationId xmlns:a16="http://schemas.microsoft.com/office/drawing/2014/main" id="{FE78E7BA-20A7-4775-A768-4D69825F017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111" name="직사각형 110">
            <a:extLst>
              <a:ext uri="{FF2B5EF4-FFF2-40B4-BE49-F238E27FC236}">
                <a16:creationId xmlns:a16="http://schemas.microsoft.com/office/drawing/2014/main" id="{06AA4A72-6E8B-4970-A293-51FFAF90858F}"/>
              </a:ext>
            </a:extLst>
          </p:cNvPr>
          <p:cNvSpPr/>
          <p:nvPr/>
        </p:nvSpPr>
        <p:spPr>
          <a:xfrm>
            <a:off x="5960018" y="2035229"/>
            <a:ext cx="745582" cy="46388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12" name="순서도: 연결자 111">
            <a:extLst>
              <a:ext uri="{FF2B5EF4-FFF2-40B4-BE49-F238E27FC236}">
                <a16:creationId xmlns:a16="http://schemas.microsoft.com/office/drawing/2014/main" id="{450E7A78-2C23-49DE-8F4A-6BA346520991}"/>
              </a:ext>
            </a:extLst>
          </p:cNvPr>
          <p:cNvSpPr/>
          <p:nvPr/>
        </p:nvSpPr>
        <p:spPr bwMode="auto">
          <a:xfrm>
            <a:off x="5879161" y="19502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6</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0" name="순서도: 연결자 29">
            <a:extLst>
              <a:ext uri="{FF2B5EF4-FFF2-40B4-BE49-F238E27FC236}">
                <a16:creationId xmlns:a16="http://schemas.microsoft.com/office/drawing/2014/main" id="{44555DB1-7406-40BD-AAD7-774B44232834}"/>
              </a:ext>
            </a:extLst>
          </p:cNvPr>
          <p:cNvSpPr/>
          <p:nvPr/>
        </p:nvSpPr>
        <p:spPr bwMode="auto">
          <a:xfrm>
            <a:off x="2175603" y="404002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5</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1" name="순서도: 연결자 40">
            <a:extLst>
              <a:ext uri="{FF2B5EF4-FFF2-40B4-BE49-F238E27FC236}">
                <a16:creationId xmlns:a16="http://schemas.microsoft.com/office/drawing/2014/main" id="{4EEF184A-2114-4428-ACFE-3C05A8C51BA1}"/>
              </a:ext>
            </a:extLst>
          </p:cNvPr>
          <p:cNvSpPr/>
          <p:nvPr/>
        </p:nvSpPr>
        <p:spPr bwMode="auto">
          <a:xfrm>
            <a:off x="2175603" y="44316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6</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9" name="TextBox 18">
            <a:extLst>
              <a:ext uri="{FF2B5EF4-FFF2-40B4-BE49-F238E27FC236}">
                <a16:creationId xmlns:a16="http://schemas.microsoft.com/office/drawing/2014/main" id="{E654035A-6471-47D8-8133-A43680DAAFBF}"/>
              </a:ext>
            </a:extLst>
          </p:cNvPr>
          <p:cNvSpPr txBox="1"/>
          <p:nvPr/>
        </p:nvSpPr>
        <p:spPr>
          <a:xfrm>
            <a:off x="2247603" y="3557001"/>
            <a:ext cx="5179861"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a: </a:t>
            </a:r>
            <a:r>
              <a:rPr lang="ko-KR" altLang="en-US" sz="700" dirty="0">
                <a:latin typeface="Arial" panose="020B0604020202020204" pitchFamily="34" charset="0"/>
                <a:cs typeface="Arial" panose="020B0604020202020204" pitchFamily="34" charset="0"/>
              </a:rPr>
              <a:t>제품 </a:t>
            </a:r>
            <a:r>
              <a:rPr lang="en-US" altLang="ko-KR" sz="700" dirty="0">
                <a:latin typeface="Arial" panose="020B0604020202020204" pitchFamily="34" charset="0"/>
                <a:cs typeface="Arial" panose="020B0604020202020204" pitchFamily="34" charset="0"/>
              </a:rPr>
              <a:t>Mix </a:t>
            </a:r>
            <a:r>
              <a:rPr lang="ko-KR" altLang="en-US" sz="700" dirty="0">
                <a:latin typeface="Arial" panose="020B0604020202020204" pitchFamily="34" charset="0"/>
                <a:cs typeface="Arial" panose="020B0604020202020204" pitchFamily="34" charset="0"/>
              </a:rPr>
              <a:t>변동 </a:t>
            </a:r>
            <a:r>
              <a:rPr lang="en-US" altLang="ko-KR" sz="700" dirty="0">
                <a:latin typeface="Arial" panose="020B0604020202020204" pitchFamily="34" charset="0"/>
                <a:cs typeface="Arial" panose="020B0604020202020204" pitchFamily="34" charset="0"/>
              </a:rPr>
              <a:t>/ b: </a:t>
            </a:r>
            <a:r>
              <a:rPr lang="ko-KR" altLang="en-US" sz="700" dirty="0">
                <a:latin typeface="Arial" panose="020B0604020202020204" pitchFamily="34" charset="0"/>
                <a:cs typeface="Arial" panose="020B0604020202020204" pitchFamily="34" charset="0"/>
              </a:rPr>
              <a:t>거래처 </a:t>
            </a:r>
            <a:r>
              <a:rPr lang="en-US" altLang="ko-KR" sz="700" dirty="0">
                <a:latin typeface="Arial" panose="020B0604020202020204" pitchFamily="34" charset="0"/>
                <a:cs typeface="Arial" panose="020B0604020202020204" pitchFamily="34" charset="0"/>
              </a:rPr>
              <a:t>Mix </a:t>
            </a:r>
            <a:r>
              <a:rPr lang="ko-KR" altLang="en-US" sz="700" dirty="0">
                <a:latin typeface="Arial" panose="020B0604020202020204" pitchFamily="34" charset="0"/>
                <a:cs typeface="Arial" panose="020B0604020202020204" pitchFamily="34" charset="0"/>
              </a:rPr>
              <a:t>변동 </a:t>
            </a:r>
            <a:r>
              <a:rPr lang="en-US" altLang="ko-KR" sz="700" dirty="0">
                <a:latin typeface="Arial" panose="020B0604020202020204" pitchFamily="34" charset="0"/>
                <a:cs typeface="Arial" panose="020B0604020202020204" pitchFamily="34" charset="0"/>
              </a:rPr>
              <a:t>/ c: </a:t>
            </a:r>
            <a:r>
              <a:rPr lang="ko-KR" altLang="en-US" sz="700" dirty="0">
                <a:latin typeface="Arial" panose="020B0604020202020204" pitchFamily="34" charset="0"/>
                <a:cs typeface="Arial" panose="020B0604020202020204" pitchFamily="34" charset="0"/>
              </a:rPr>
              <a:t>외주가공비 등 기타 변동비 효과 </a:t>
            </a:r>
            <a:r>
              <a:rPr lang="en-US" altLang="ko-KR" sz="700" dirty="0">
                <a:latin typeface="Arial" panose="020B0604020202020204" pitchFamily="34" charset="0"/>
                <a:cs typeface="Arial" panose="020B0604020202020204" pitchFamily="34" charset="0"/>
              </a:rPr>
              <a:t>/ d: </a:t>
            </a:r>
            <a:r>
              <a:rPr lang="ko-KR" altLang="en-US" sz="700" dirty="0" err="1">
                <a:latin typeface="Arial" panose="020B0604020202020204" pitchFamily="34" charset="0"/>
                <a:cs typeface="Arial" panose="020B0604020202020204" pitchFamily="34" charset="0"/>
              </a:rPr>
              <a:t>레버리지효과</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 e: </a:t>
            </a:r>
            <a:r>
              <a:rPr lang="ko-KR" altLang="en-US" sz="700" dirty="0">
                <a:latin typeface="Arial" panose="020B0604020202020204" pitchFamily="34" charset="0"/>
                <a:cs typeface="Arial" panose="020B0604020202020204" pitchFamily="34" charset="0"/>
              </a:rPr>
              <a:t>고정비 증감 효과</a:t>
            </a:r>
            <a:endParaRPr lang="en-US" altLang="ko-KR" sz="700" dirty="0">
              <a:latin typeface="Arial" panose="020B0604020202020204" pitchFamily="34" charset="0"/>
              <a:cs typeface="Arial" panose="020B0604020202020204" pitchFamily="34" charset="0"/>
            </a:endParaRPr>
          </a:p>
        </p:txBody>
      </p:sp>
      <p:sp>
        <p:nvSpPr>
          <p:cNvPr id="22" name="직사각형 21">
            <a:extLst>
              <a:ext uri="{FF2B5EF4-FFF2-40B4-BE49-F238E27FC236}">
                <a16:creationId xmlns:a16="http://schemas.microsoft.com/office/drawing/2014/main" id="{DB106669-98E1-4B11-84CB-2CE71825B4DF}"/>
              </a:ext>
            </a:extLst>
          </p:cNvPr>
          <p:cNvSpPr/>
          <p:nvPr/>
        </p:nvSpPr>
        <p:spPr>
          <a:xfrm>
            <a:off x="7102686" y="2255754"/>
            <a:ext cx="324778" cy="3265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3" name="순서도: 연결자 22">
            <a:extLst>
              <a:ext uri="{FF2B5EF4-FFF2-40B4-BE49-F238E27FC236}">
                <a16:creationId xmlns:a16="http://schemas.microsoft.com/office/drawing/2014/main" id="{0633527F-F47C-4DC7-A5A7-20C9BBF02464}"/>
              </a:ext>
            </a:extLst>
          </p:cNvPr>
          <p:cNvSpPr/>
          <p:nvPr/>
        </p:nvSpPr>
        <p:spPr bwMode="auto">
          <a:xfrm>
            <a:off x="7021829" y="217078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7</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4" name="직사각형 23">
            <a:extLst>
              <a:ext uri="{FF2B5EF4-FFF2-40B4-BE49-F238E27FC236}">
                <a16:creationId xmlns:a16="http://schemas.microsoft.com/office/drawing/2014/main" id="{1958F27A-0AAB-4DA4-9F1A-10D51415C5BE}"/>
              </a:ext>
            </a:extLst>
          </p:cNvPr>
          <p:cNvSpPr/>
          <p:nvPr/>
        </p:nvSpPr>
        <p:spPr>
          <a:xfrm>
            <a:off x="7491819" y="2365820"/>
            <a:ext cx="324778" cy="3265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5" name="순서도: 연결자 24">
            <a:extLst>
              <a:ext uri="{FF2B5EF4-FFF2-40B4-BE49-F238E27FC236}">
                <a16:creationId xmlns:a16="http://schemas.microsoft.com/office/drawing/2014/main" id="{12ED2DCF-0B3D-4C7E-A897-0A8AB42E324F}"/>
              </a:ext>
            </a:extLst>
          </p:cNvPr>
          <p:cNvSpPr/>
          <p:nvPr/>
        </p:nvSpPr>
        <p:spPr bwMode="auto">
          <a:xfrm>
            <a:off x="7410962" y="228084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8</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6" name="순서도: 연결자 25">
            <a:extLst>
              <a:ext uri="{FF2B5EF4-FFF2-40B4-BE49-F238E27FC236}">
                <a16:creationId xmlns:a16="http://schemas.microsoft.com/office/drawing/2014/main" id="{AF049489-A55C-4EBC-BB82-5491095823E7}"/>
              </a:ext>
            </a:extLst>
          </p:cNvPr>
          <p:cNvSpPr/>
          <p:nvPr/>
        </p:nvSpPr>
        <p:spPr bwMode="auto">
          <a:xfrm>
            <a:off x="2175603" y="499384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7</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7" name="직사각형 26">
            <a:extLst>
              <a:ext uri="{FF2B5EF4-FFF2-40B4-BE49-F238E27FC236}">
                <a16:creationId xmlns:a16="http://schemas.microsoft.com/office/drawing/2014/main" id="{AC938578-BB2E-402E-B854-DFD933C3E767}"/>
              </a:ext>
            </a:extLst>
          </p:cNvPr>
          <p:cNvSpPr/>
          <p:nvPr/>
        </p:nvSpPr>
        <p:spPr>
          <a:xfrm>
            <a:off x="7863238" y="2154153"/>
            <a:ext cx="324778" cy="42818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8" name="순서도: 연결자 27">
            <a:extLst>
              <a:ext uri="{FF2B5EF4-FFF2-40B4-BE49-F238E27FC236}">
                <a16:creationId xmlns:a16="http://schemas.microsoft.com/office/drawing/2014/main" id="{75A09724-1B20-4373-BD3E-3CD04C66F7F3}"/>
              </a:ext>
            </a:extLst>
          </p:cNvPr>
          <p:cNvSpPr/>
          <p:nvPr/>
        </p:nvSpPr>
        <p:spPr bwMode="auto">
          <a:xfrm>
            <a:off x="7782381" y="206918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9</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9" name="순서도: 연결자 28">
            <a:extLst>
              <a:ext uri="{FF2B5EF4-FFF2-40B4-BE49-F238E27FC236}">
                <a16:creationId xmlns:a16="http://schemas.microsoft.com/office/drawing/2014/main" id="{6497AA16-9A43-4CDF-AD67-385E764CD9E0}"/>
              </a:ext>
            </a:extLst>
          </p:cNvPr>
          <p:cNvSpPr/>
          <p:nvPr/>
        </p:nvSpPr>
        <p:spPr bwMode="auto">
          <a:xfrm>
            <a:off x="2175603" y="524656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8</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1" name="직사각형 30">
            <a:extLst>
              <a:ext uri="{FF2B5EF4-FFF2-40B4-BE49-F238E27FC236}">
                <a16:creationId xmlns:a16="http://schemas.microsoft.com/office/drawing/2014/main" id="{77A3F3E4-3501-4CD7-857D-5958702FF5DD}"/>
              </a:ext>
            </a:extLst>
          </p:cNvPr>
          <p:cNvSpPr/>
          <p:nvPr/>
        </p:nvSpPr>
        <p:spPr>
          <a:xfrm>
            <a:off x="8252371" y="1807018"/>
            <a:ext cx="684000" cy="540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6" name="순서도: 연결자 35">
            <a:extLst>
              <a:ext uri="{FF2B5EF4-FFF2-40B4-BE49-F238E27FC236}">
                <a16:creationId xmlns:a16="http://schemas.microsoft.com/office/drawing/2014/main" id="{D6F5A8D0-FEDF-4F30-B46C-45AC55FF3C4A}"/>
              </a:ext>
            </a:extLst>
          </p:cNvPr>
          <p:cNvSpPr/>
          <p:nvPr/>
        </p:nvSpPr>
        <p:spPr bwMode="auto">
          <a:xfrm>
            <a:off x="8171514" y="172204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Univers for KPMG"/>
                <a:ea typeface="맑은 고딕" panose="020B0503020000020004" pitchFamily="50" charset="-127"/>
                <a:cs typeface="Arial" panose="020B0604020202020204" pitchFamily="34" charset="0"/>
              </a:rPr>
              <a:t>10</a:t>
            </a:r>
            <a:endParaRPr lang="ko-KR" altLang="en-US" sz="7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2" name="순서도: 연결자 41">
            <a:extLst>
              <a:ext uri="{FF2B5EF4-FFF2-40B4-BE49-F238E27FC236}">
                <a16:creationId xmlns:a16="http://schemas.microsoft.com/office/drawing/2014/main" id="{A852F2FD-EDBA-4A58-83ED-586DB1F5E7D8}"/>
              </a:ext>
            </a:extLst>
          </p:cNvPr>
          <p:cNvSpPr/>
          <p:nvPr/>
        </p:nvSpPr>
        <p:spPr bwMode="auto">
          <a:xfrm>
            <a:off x="2175603" y="56178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9</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2" name="직사각형 31">
            <a:extLst>
              <a:ext uri="{FF2B5EF4-FFF2-40B4-BE49-F238E27FC236}">
                <a16:creationId xmlns:a16="http://schemas.microsoft.com/office/drawing/2014/main" id="{D7B3A3D9-DC8E-4C9A-A8A4-50ED12D88C6B}"/>
              </a:ext>
            </a:extLst>
          </p:cNvPr>
          <p:cNvSpPr/>
          <p:nvPr/>
        </p:nvSpPr>
        <p:spPr>
          <a:xfrm>
            <a:off x="5235820" y="2154857"/>
            <a:ext cx="297825" cy="31137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3" name="순서도: 연결자 32">
            <a:extLst>
              <a:ext uri="{FF2B5EF4-FFF2-40B4-BE49-F238E27FC236}">
                <a16:creationId xmlns:a16="http://schemas.microsoft.com/office/drawing/2014/main" id="{96A782F3-F612-420D-A83C-EEE4365AAC8C}"/>
              </a:ext>
            </a:extLst>
          </p:cNvPr>
          <p:cNvSpPr/>
          <p:nvPr/>
        </p:nvSpPr>
        <p:spPr bwMode="auto">
          <a:xfrm>
            <a:off x="5154963" y="206988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5</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4" name="순서도: 연결자 33">
            <a:extLst>
              <a:ext uri="{FF2B5EF4-FFF2-40B4-BE49-F238E27FC236}">
                <a16:creationId xmlns:a16="http://schemas.microsoft.com/office/drawing/2014/main" id="{71811AB9-2878-47ED-9EDF-0D3C5801D178}"/>
              </a:ext>
            </a:extLst>
          </p:cNvPr>
          <p:cNvSpPr/>
          <p:nvPr/>
        </p:nvSpPr>
        <p:spPr bwMode="auto">
          <a:xfrm>
            <a:off x="2175603" y="59891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Univers for KPMG"/>
                <a:ea typeface="맑은 고딕" panose="020B0503020000020004" pitchFamily="50" charset="-127"/>
                <a:cs typeface="Arial" panose="020B0604020202020204" pitchFamily="34" charset="0"/>
              </a:rPr>
              <a:t>10</a:t>
            </a:r>
            <a:endParaRPr lang="ko-KR" altLang="en-US" sz="700" b="1" kern="0" dirty="0">
              <a:solidFill>
                <a:srgbClr val="FFFFFF"/>
              </a:solidFill>
              <a:latin typeface="Univers for KPMG"/>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53087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770401609"/>
              </p:ext>
            </p:extLst>
          </p:nvPr>
        </p:nvGraphicFramePr>
        <p:xfrm>
          <a:off x="468001" y="1191600"/>
          <a:ext cx="9038334" cy="5108281"/>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APP Analysis</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1800"/>
                        </a:spcBef>
                        <a:spcAft>
                          <a:spcPct val="0"/>
                        </a:spcAft>
                        <a:buClrTx/>
                        <a:buSzTx/>
                        <a:buFontTx/>
                        <a:buNone/>
                        <a:tabLst/>
                        <a:defRPr/>
                      </a:pPr>
                      <a:r>
                        <a:rPr kumimoji="0" lang="en-US" altLang="ko-KR" sz="900" b="1" i="1" u="sng"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Limitation</a:t>
                      </a:r>
                    </a:p>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ERP </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도입 이전 원재료 매입 </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Data</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를 수기로 관리하였으며</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완전성 있는 </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Data</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가 </a:t>
                      </a:r>
                      <a:r>
                        <a:rPr kumimoji="0" lang="ko-KR" altLang="en-US" sz="900" b="0" i="0"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미존재하여</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주요 거래처에 대해서만 </a:t>
                      </a:r>
                      <a:r>
                        <a:rPr kumimoji="0" lang="en-US" altLang="ko-KR"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APP </a:t>
                      </a:r>
                      <a:r>
                        <a:rPr kumimoji="0" lang="ko-KR" altLang="en-US" sz="9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분석을 수행함</a:t>
                      </a:r>
                      <a:endParaRPr kumimoji="0" lang="en-US" altLang="ko-KR" sz="900" b="0" i="0" u="none" strike="noStrike" kern="1200" cap="none" spc="0" normalizeH="0" baseline="3000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216400" marR="0" lvl="0" indent="-171450" algn="l" defTabSz="914400" rtl="0" eaLnBrk="1" fontAlgn="auto" latinLnBrk="1" hangingPunct="1">
                        <a:lnSpc>
                          <a:spcPts val="1200"/>
                        </a:lnSpc>
                        <a:spcBef>
                          <a:spcPts val="400"/>
                        </a:spcBef>
                        <a:spcAft>
                          <a:spcPts val="0"/>
                        </a:spcAft>
                        <a:buClr>
                          <a:srgbClr val="00338D"/>
                        </a:buClr>
                        <a:buSzTx/>
                        <a:buFont typeface="Wingdings" panose="05000000000000000000" pitchFamily="2" charset="2"/>
                        <a:buChar char="§"/>
                        <a:tabLst>
                          <a:tab pos="41227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216400" marR="0" lvl="0" indent="-171450" algn="l" defTabSz="914400" rtl="0" eaLnBrk="1" fontAlgn="auto" latinLnBrk="1" hangingPunct="1">
                        <a:lnSpc>
                          <a:spcPts val="1200"/>
                        </a:lnSpc>
                        <a:spcBef>
                          <a:spcPts val="400"/>
                        </a:spcBef>
                        <a:spcAft>
                          <a:spcPts val="0"/>
                        </a:spcAft>
                        <a:buClr>
                          <a:srgbClr val="00338D"/>
                        </a:buClr>
                        <a:buSzTx/>
                        <a:buFont typeface="Wingdings" panose="05000000000000000000" pitchFamily="2" charset="2"/>
                        <a:buChar char="§"/>
                        <a:tabLst>
                          <a:tab pos="41227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216400" marR="0" lvl="0" indent="-171450" algn="l" defTabSz="914400" rtl="0" eaLnBrk="1" fontAlgn="auto" latinLnBrk="1" hangingPunct="1">
                        <a:lnSpc>
                          <a:spcPts val="1200"/>
                        </a:lnSpc>
                        <a:spcBef>
                          <a:spcPts val="400"/>
                        </a:spcBef>
                        <a:spcAft>
                          <a:spcPts val="0"/>
                        </a:spcAft>
                        <a:buClr>
                          <a:srgbClr val="00338D"/>
                        </a:buClr>
                        <a:buSzTx/>
                        <a:buFont typeface="Wingdings" panose="05000000000000000000" pitchFamily="2" charset="2"/>
                        <a:buChar char="§"/>
                        <a:tabLst>
                          <a:tab pos="41227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216400" marR="0" lvl="0" indent="-171450" algn="l" defTabSz="914400" rtl="0" eaLnBrk="1" fontAlgn="auto" latinLnBrk="1" hangingPunct="1">
                        <a:lnSpc>
                          <a:spcPts val="1200"/>
                        </a:lnSpc>
                        <a:spcBef>
                          <a:spcPts val="400"/>
                        </a:spcBef>
                        <a:spcAft>
                          <a:spcPts val="0"/>
                        </a:spcAft>
                        <a:buClr>
                          <a:srgbClr val="00338D"/>
                        </a:buClr>
                        <a:buSzTx/>
                        <a:buFont typeface="Wingdings" panose="05000000000000000000" pitchFamily="2" charset="2"/>
                        <a:buChar char="§"/>
                        <a:tabLst>
                          <a:tab pos="41227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216400" marR="0" lvl="0" indent="-171450" algn="l" defTabSz="914400" rtl="0" eaLnBrk="1" fontAlgn="auto" latinLnBrk="1" hangingPunct="1">
                        <a:lnSpc>
                          <a:spcPts val="1200"/>
                        </a:lnSpc>
                        <a:spcBef>
                          <a:spcPts val="400"/>
                        </a:spcBef>
                        <a:spcAft>
                          <a:spcPts val="0"/>
                        </a:spcAft>
                        <a:buClr>
                          <a:srgbClr val="00338D"/>
                        </a:buClr>
                        <a:buSzTx/>
                        <a:buFont typeface="Wingdings" panose="05000000000000000000" pitchFamily="2" charset="2"/>
                        <a:buChar char="§"/>
                        <a:tabLst>
                          <a:tab pos="41227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216400" marR="0" lvl="0" indent="-171450" algn="l" defTabSz="914400" rtl="0" eaLnBrk="1" fontAlgn="auto" latinLnBrk="1" hangingPunct="1">
                        <a:lnSpc>
                          <a:spcPts val="1200"/>
                        </a:lnSpc>
                        <a:spcBef>
                          <a:spcPts val="400"/>
                        </a:spcBef>
                        <a:spcAft>
                          <a:spcPts val="0"/>
                        </a:spcAft>
                        <a:buClr>
                          <a:srgbClr val="00338D"/>
                        </a:buClr>
                        <a:buSzTx/>
                        <a:buFont typeface="Wingdings" panose="05000000000000000000" pitchFamily="2" charset="2"/>
                        <a:buChar char="§"/>
                        <a:tabLst>
                          <a:tab pos="41227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216400" marR="0" lvl="0" indent="-171450" algn="l" defTabSz="914400" rtl="0" eaLnBrk="1" fontAlgn="auto" latinLnBrk="1" hangingPunct="1">
                        <a:lnSpc>
                          <a:spcPts val="1200"/>
                        </a:lnSpc>
                        <a:spcBef>
                          <a:spcPts val="400"/>
                        </a:spcBef>
                        <a:spcAft>
                          <a:spcPts val="0"/>
                        </a:spcAft>
                        <a:buClr>
                          <a:srgbClr val="00338D"/>
                        </a:buClr>
                        <a:buSzTx/>
                        <a:buFont typeface="Wingdings" panose="05000000000000000000" pitchFamily="2" charset="2"/>
                        <a:buChar char="§"/>
                        <a:tabLst>
                          <a:tab pos="4122738" algn="l"/>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171450" marR="0" lvl="0" indent="-171450" algn="l" defTabSz="914400" rtl="0" eaLnBrk="1" fontAlgn="auto" latinLnBrk="0" hangingPunct="1">
                        <a:lnSpc>
                          <a:spcPts val="1200"/>
                        </a:lnSpc>
                        <a:spcBef>
                          <a:spcPts val="100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원단</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원단의 주요 매입처는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케이피텍</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신호테크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제이케이필름인더스트리</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등으로 구분되며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중국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케이피텍</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신호테크로부터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케이피텍</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벡스코</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제이씨티물산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등으로부터 원단을 조달하고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향 제품 원단은 고품질이므로 단가가 높으며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이에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ASP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도 높게 산정됨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기준 거래처별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APP/ASP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비율은 다음과 같음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보호필름</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보호필름의 주요 매입처는 국보화학</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대경화성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한라산업이며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APP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300~400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/m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수준이고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APP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는 매년 소폭 상승하는 추세임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커버</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커버의 주요 매입처는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제이스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씨지텍</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영테크필름이며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685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/m, 4,319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/kg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수준이고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APP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는 매년 소폭 상승하는 추세임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커버는 다른 원재료들과 다르게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회성 소모품이 아니며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코팅 과정에서 사용되는 원재료로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과거에는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10</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회정도</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사용하였으나 최근 사용효율이 높아져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20</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회정도</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사용하고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17145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도료</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처리제</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프라이머</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도료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처리제의 주요 매입처는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하동켐이며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9,789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/kg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수준이고 동일 제품 기준으로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APP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는 큰 변동이 없거나 소폭 감소하지만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단가가 높은 제품의 비중이 증가함에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APP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는 증가하는 추세임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27146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프라이머의</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주요 매입처는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경동실업이며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APP</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3,638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/kg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APP Analysis</a:t>
            </a:r>
            <a:endParaRPr lang="en-US" altLang="ko-KR" sz="4400" b="1" dirty="0">
              <a:solidFill>
                <a:srgbClr val="00338D"/>
              </a:solidFill>
              <a:highlight>
                <a:srgbClr val="FFFF00"/>
              </a:highlight>
              <a:latin typeface="KPMG Extralight" panose="020B0303030202040204" pitchFamily="34" charset="0"/>
            </a:endParaRPr>
          </a:p>
        </p:txBody>
      </p:sp>
      <p:sp>
        <p:nvSpPr>
          <p:cNvPr id="50" name="제목 2">
            <a:extLst>
              <a:ext uri="{FF2B5EF4-FFF2-40B4-BE49-F238E27FC236}">
                <a16:creationId xmlns:a16="http://schemas.microsoft.com/office/drawing/2014/main" id="{FE78E7BA-20A7-4775-A768-4D69825F017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27" name="TextBox 26">
            <a:extLst>
              <a:ext uri="{FF2B5EF4-FFF2-40B4-BE49-F238E27FC236}">
                <a16:creationId xmlns:a16="http://schemas.microsoft.com/office/drawing/2014/main" id="{8C6F3F69-07B2-46CB-A6C2-2DED8D535632}"/>
              </a:ext>
            </a:extLst>
          </p:cNvPr>
          <p:cNvSpPr txBox="1"/>
          <p:nvPr/>
        </p:nvSpPr>
        <p:spPr>
          <a:xfrm>
            <a:off x="2138399" y="2964245"/>
            <a:ext cx="7299600" cy="215444"/>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LX</a:t>
            </a:r>
            <a:r>
              <a:rPr lang="ko-KR" altLang="en-US" sz="700" dirty="0" err="1">
                <a:latin typeface="Arial" panose="020B0604020202020204" pitchFamily="34" charset="0"/>
                <a:cs typeface="Arial" panose="020B0604020202020204" pitchFamily="34" charset="0"/>
              </a:rPr>
              <a:t>하우시스로부터</a:t>
            </a:r>
            <a:r>
              <a:rPr lang="ko-KR" altLang="en-US" sz="700" dirty="0">
                <a:latin typeface="Arial" panose="020B0604020202020204" pitchFamily="34" charset="0"/>
                <a:cs typeface="Arial" panose="020B0604020202020204" pitchFamily="34" charset="0"/>
              </a:rPr>
              <a:t> </a:t>
            </a:r>
            <a:r>
              <a:rPr lang="ko-KR" altLang="en-US" sz="700" dirty="0" err="1">
                <a:latin typeface="Arial" panose="020B0604020202020204" pitchFamily="34" charset="0"/>
                <a:cs typeface="Arial" panose="020B0604020202020204" pitchFamily="34" charset="0"/>
              </a:rPr>
              <a:t>사입하는</a:t>
            </a:r>
            <a:r>
              <a:rPr lang="ko-KR" altLang="en-US" sz="700" dirty="0">
                <a:latin typeface="Arial" panose="020B0604020202020204" pitchFamily="34" charset="0"/>
                <a:cs typeface="Arial" panose="020B0604020202020204" pitchFamily="34" charset="0"/>
              </a:rPr>
              <a:t> 원단이며</a:t>
            </a:r>
            <a:r>
              <a:rPr lang="en-US" altLang="ko-KR" sz="700" dirty="0">
                <a:latin typeface="Arial" panose="020B0604020202020204" pitchFamily="34" charset="0"/>
                <a:cs typeface="Arial" panose="020B0604020202020204" pitchFamily="34" charset="0"/>
              </a:rPr>
              <a:t>, LX</a:t>
            </a:r>
            <a:r>
              <a:rPr lang="ko-KR" altLang="en-US" sz="700" dirty="0" err="1">
                <a:latin typeface="Arial" panose="020B0604020202020204" pitchFamily="34" charset="0"/>
                <a:cs typeface="Arial" panose="020B0604020202020204" pitchFamily="34" charset="0"/>
              </a:rPr>
              <a:t>하우시스</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한국</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및 </a:t>
            </a:r>
            <a:r>
              <a:rPr lang="en-US" altLang="ko-KR" sz="700" dirty="0">
                <a:latin typeface="Arial" panose="020B0604020202020204" pitchFamily="34" charset="0"/>
                <a:cs typeface="Arial" panose="020B0604020202020204" pitchFamily="34" charset="0"/>
              </a:rPr>
              <a:t>LX</a:t>
            </a:r>
            <a:r>
              <a:rPr lang="ko-KR" altLang="en-US" sz="700" dirty="0" err="1">
                <a:latin typeface="Arial" panose="020B0604020202020204" pitchFamily="34" charset="0"/>
                <a:cs typeface="Arial" panose="020B0604020202020204" pitchFamily="34" charset="0"/>
              </a:rPr>
              <a:t>하우시스</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중국</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모두 사용됨</a:t>
            </a:r>
            <a:br>
              <a:rPr lang="en-US" altLang="ko-KR" sz="700" dirty="0">
                <a:latin typeface="Arial" panose="020B0604020202020204" pitchFamily="34" charset="0"/>
                <a:cs typeface="Arial" panose="020B0604020202020204" pitchFamily="34" charset="0"/>
              </a:rPr>
            </a:br>
            <a:r>
              <a:rPr lang="en-US" altLang="ko-KR" sz="700" dirty="0">
                <a:latin typeface="Arial" panose="020B0604020202020204" pitchFamily="34" charset="0"/>
                <a:cs typeface="Arial" panose="020B0604020202020204" pitchFamily="34" charset="0"/>
              </a:rPr>
              <a:t>Note 2: YILDIZ</a:t>
            </a:r>
            <a:r>
              <a:rPr lang="ko-KR" altLang="en-US" sz="700" dirty="0">
                <a:latin typeface="Arial" panose="020B0604020202020204" pitchFamily="34" charset="0"/>
                <a:cs typeface="Arial" panose="020B0604020202020204" pitchFamily="34" charset="0"/>
              </a:rPr>
              <a:t>향 판매 제품에 사용되는 원단 기준이며</a:t>
            </a:r>
            <a:r>
              <a:rPr lang="en-US" altLang="ko-KR" sz="700" dirty="0">
                <a:latin typeface="Arial" panose="020B0604020202020204" pitchFamily="34" charset="0"/>
                <a:cs typeface="Arial" panose="020B0604020202020204" pitchFamily="34" charset="0"/>
              </a:rPr>
              <a:t>, </a:t>
            </a:r>
            <a:r>
              <a:rPr lang="ko-KR" altLang="en-US" sz="700" dirty="0" err="1">
                <a:latin typeface="Arial" panose="020B0604020202020204" pitchFamily="34" charset="0"/>
                <a:cs typeface="Arial" panose="020B0604020202020204" pitchFamily="34" charset="0"/>
              </a:rPr>
              <a:t>케이피텍</a:t>
            </a:r>
            <a:r>
              <a:rPr lang="en-US" altLang="ko-KR" sz="700" dirty="0">
                <a:latin typeface="Arial" panose="020B0604020202020204" pitchFamily="34" charset="0"/>
                <a:cs typeface="Arial" panose="020B0604020202020204" pitchFamily="34" charset="0"/>
              </a:rPr>
              <a:t>, </a:t>
            </a:r>
            <a:r>
              <a:rPr lang="ko-KR" altLang="en-US" sz="700" dirty="0" err="1">
                <a:latin typeface="Arial" panose="020B0604020202020204" pitchFamily="34" charset="0"/>
                <a:cs typeface="Arial" panose="020B0604020202020204" pitchFamily="34" charset="0"/>
              </a:rPr>
              <a:t>백스코</a:t>
            </a:r>
            <a:r>
              <a:rPr lang="en-US" altLang="ko-KR" sz="700" dirty="0">
                <a:latin typeface="Arial" panose="020B0604020202020204" pitchFamily="34" charset="0"/>
                <a:cs typeface="Arial" panose="020B0604020202020204" pitchFamily="34" charset="0"/>
              </a:rPr>
              <a:t>, </a:t>
            </a:r>
            <a:r>
              <a:rPr lang="ko-KR" altLang="en-US" sz="700" dirty="0" err="1">
                <a:latin typeface="Arial" panose="020B0604020202020204" pitchFamily="34" charset="0"/>
                <a:cs typeface="Arial" panose="020B0604020202020204" pitchFamily="34" charset="0"/>
              </a:rPr>
              <a:t>제이씨티물산</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진영</a:t>
            </a:r>
            <a:r>
              <a:rPr lang="en-US" altLang="ko-KR" sz="700" dirty="0">
                <a:latin typeface="Arial" panose="020B0604020202020204" pitchFamily="34" charset="0"/>
                <a:cs typeface="Arial" panose="020B0604020202020204" pitchFamily="34" charset="0"/>
              </a:rPr>
              <a:t>LDM , </a:t>
            </a:r>
            <a:r>
              <a:rPr lang="ko-KR" altLang="en-US" sz="700" dirty="0" err="1">
                <a:latin typeface="Arial" panose="020B0604020202020204" pitchFamily="34" charset="0"/>
                <a:cs typeface="Arial" panose="020B0604020202020204" pitchFamily="34" charset="0"/>
              </a:rPr>
              <a:t>두성코리아</a:t>
            </a:r>
            <a:r>
              <a:rPr lang="ko-KR" altLang="en-US" sz="700" dirty="0">
                <a:latin typeface="Arial" panose="020B0604020202020204" pitchFamily="34" charset="0"/>
                <a:cs typeface="Arial" panose="020B0604020202020204" pitchFamily="34" charset="0"/>
              </a:rPr>
              <a:t> 등으로부터 원단을 매입하고 있음</a:t>
            </a:r>
            <a:endParaRPr lang="en-US" altLang="ko-KR" sz="700" dirty="0">
              <a:latin typeface="Arial" panose="020B0604020202020204" pitchFamily="34" charset="0"/>
              <a:cs typeface="Arial" panose="020B0604020202020204" pitchFamily="34" charset="0"/>
            </a:endParaRPr>
          </a:p>
        </p:txBody>
      </p:sp>
      <p:graphicFrame>
        <p:nvGraphicFramePr>
          <p:cNvPr id="13" name="표 12">
            <a:extLst>
              <a:ext uri="{FF2B5EF4-FFF2-40B4-BE49-F238E27FC236}">
                <a16:creationId xmlns:a16="http://schemas.microsoft.com/office/drawing/2014/main" id="{FB4AC0AF-865A-44F4-92A0-7ED0C6746B14}"/>
              </a:ext>
            </a:extLst>
          </p:cNvPr>
          <p:cNvGraphicFramePr>
            <a:graphicFrameLocks noGrp="1"/>
          </p:cNvGraphicFramePr>
          <p:nvPr>
            <p:extLst>
              <p:ext uri="{D42A27DB-BD31-4B8C-83A1-F6EECF244321}">
                <p14:modId xmlns:p14="http://schemas.microsoft.com/office/powerpoint/2010/main" val="1114739280"/>
              </p:ext>
            </p:extLst>
          </p:nvPr>
        </p:nvGraphicFramePr>
        <p:xfrm>
          <a:off x="2138399" y="1515600"/>
          <a:ext cx="3897208" cy="1433360"/>
        </p:xfrm>
        <a:graphic>
          <a:graphicData uri="http://schemas.openxmlformats.org/drawingml/2006/table">
            <a:tbl>
              <a:tblPr/>
              <a:tblGrid>
                <a:gridCol w="684000">
                  <a:extLst>
                    <a:ext uri="{9D8B030D-6E8A-4147-A177-3AD203B41FA5}">
                      <a16:colId xmlns:a16="http://schemas.microsoft.com/office/drawing/2014/main" val="1158677641"/>
                    </a:ext>
                  </a:extLst>
                </a:gridCol>
                <a:gridCol w="720000">
                  <a:extLst>
                    <a:ext uri="{9D8B030D-6E8A-4147-A177-3AD203B41FA5}">
                      <a16:colId xmlns:a16="http://schemas.microsoft.com/office/drawing/2014/main" val="3951419843"/>
                    </a:ext>
                  </a:extLst>
                </a:gridCol>
                <a:gridCol w="488302">
                  <a:extLst>
                    <a:ext uri="{9D8B030D-6E8A-4147-A177-3AD203B41FA5}">
                      <a16:colId xmlns:a16="http://schemas.microsoft.com/office/drawing/2014/main" val="235935716"/>
                    </a:ext>
                  </a:extLst>
                </a:gridCol>
                <a:gridCol w="488302">
                  <a:extLst>
                    <a:ext uri="{9D8B030D-6E8A-4147-A177-3AD203B41FA5}">
                      <a16:colId xmlns:a16="http://schemas.microsoft.com/office/drawing/2014/main" val="2111003520"/>
                    </a:ext>
                  </a:extLst>
                </a:gridCol>
                <a:gridCol w="488302">
                  <a:extLst>
                    <a:ext uri="{9D8B030D-6E8A-4147-A177-3AD203B41FA5}">
                      <a16:colId xmlns:a16="http://schemas.microsoft.com/office/drawing/2014/main" val="2838494148"/>
                    </a:ext>
                  </a:extLst>
                </a:gridCol>
                <a:gridCol w="488302">
                  <a:extLst>
                    <a:ext uri="{9D8B030D-6E8A-4147-A177-3AD203B41FA5}">
                      <a16:colId xmlns:a16="http://schemas.microsoft.com/office/drawing/2014/main" val="1762700086"/>
                    </a:ext>
                  </a:extLst>
                </a:gridCol>
                <a:gridCol w="540000">
                  <a:extLst>
                    <a:ext uri="{9D8B030D-6E8A-4147-A177-3AD203B41FA5}">
                      <a16:colId xmlns:a16="http://schemas.microsoft.com/office/drawing/2014/main" val="2049241107"/>
                    </a:ext>
                  </a:extLst>
                </a:gridCol>
              </a:tblGrid>
              <a:tr h="108000">
                <a:tc>
                  <a:txBody>
                    <a:bodyPr/>
                    <a:lstStyle/>
                    <a:p>
                      <a:pPr algn="l"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APP</a:t>
                      </a:r>
                      <a:endPar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거래처명</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87811743"/>
                  </a:ext>
                </a:extLst>
              </a:tr>
              <a:tr h="143029">
                <a:tc row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원단</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LX</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하우시스</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1,649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1,469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1,512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191964327"/>
                  </a:ext>
                </a:extLst>
              </a:tr>
              <a:tr h="143029">
                <a:tc vMerge="1">
                  <a:txBody>
                    <a:bodyPr/>
                    <a:lstStyle/>
                    <a:p>
                      <a:pPr latinLnBrk="1"/>
                      <a:endParaRPr lang="ko-KR" altLang="en-US"/>
                    </a:p>
                  </a:txBody>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YILDIZ</a:t>
                      </a:r>
                      <a:r>
                        <a:rPr 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2,919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2,583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013945740"/>
                  </a:ext>
                </a:extLst>
              </a:tr>
              <a:tr h="143029">
                <a:tc rowSpan="3">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보호필름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국보화학</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53577886"/>
                  </a:ext>
                </a:extLst>
              </a:tr>
              <a:tr h="143029">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대경화성</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t>
                      </a:r>
                    </a:p>
                  </a:txBody>
                  <a:tcPr marL="36000" marR="36000" marT="0" marB="0" anchor="ctr">
                    <a:lnL>
                      <a:noFill/>
                    </a:lnL>
                    <a:lnR>
                      <a:noFill/>
                    </a:lnR>
                    <a:lnT>
                      <a:noFill/>
                    </a:lnT>
                    <a:lnB>
                      <a:noFill/>
                    </a:lnB>
                  </a:tcPr>
                </a:tc>
                <a:tc>
                  <a:txBody>
                    <a:bodyPr/>
                    <a:lstStyle/>
                    <a:p>
                      <a:pPr algn="r" fontAlgn="ct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14419831"/>
                  </a:ext>
                </a:extLst>
              </a:tr>
              <a:tr h="143029">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한라산업</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255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272828128"/>
                  </a:ext>
                </a:extLst>
              </a:tr>
              <a:tr h="143029">
                <a:tc row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커버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제이스</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m</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667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979314597"/>
                  </a:ext>
                </a:extLst>
              </a:tr>
              <a:tr h="143029">
                <a:tc v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씨지텍</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kg</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4,200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4,200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4,319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79606159"/>
                  </a:ext>
                </a:extLst>
              </a:tr>
              <a:tr h="143029">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도료</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처리제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하동켐</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kg</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9,463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9,352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9,789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90053458"/>
                  </a:ext>
                </a:extLst>
              </a:tr>
              <a:tr h="151968">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프라이머</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경동실업</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kg</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N/P</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3,622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3,638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72893542"/>
                  </a:ext>
                </a:extLst>
              </a:tr>
            </a:tbl>
          </a:graphicData>
        </a:graphic>
      </p:graphicFrame>
      <p:graphicFrame>
        <p:nvGraphicFramePr>
          <p:cNvPr id="3" name="표 2">
            <a:extLst>
              <a:ext uri="{FF2B5EF4-FFF2-40B4-BE49-F238E27FC236}">
                <a16:creationId xmlns:a16="http://schemas.microsoft.com/office/drawing/2014/main" id="{B63C2133-F8B3-468D-AF90-3AEEACEEB4F1}"/>
              </a:ext>
            </a:extLst>
          </p:cNvPr>
          <p:cNvGraphicFramePr>
            <a:graphicFrameLocks noGrp="1"/>
          </p:cNvGraphicFramePr>
          <p:nvPr>
            <p:extLst>
              <p:ext uri="{D42A27DB-BD31-4B8C-83A1-F6EECF244321}">
                <p14:modId xmlns:p14="http://schemas.microsoft.com/office/powerpoint/2010/main" val="515879578"/>
              </p:ext>
            </p:extLst>
          </p:nvPr>
        </p:nvGraphicFramePr>
        <p:xfrm>
          <a:off x="2350067" y="3943482"/>
          <a:ext cx="2565400" cy="365760"/>
        </p:xfrm>
        <a:graphic>
          <a:graphicData uri="http://schemas.openxmlformats.org/drawingml/2006/table">
            <a:tbl>
              <a:tblPr/>
              <a:tblGrid>
                <a:gridCol w="1037548">
                  <a:extLst>
                    <a:ext uri="{9D8B030D-6E8A-4147-A177-3AD203B41FA5}">
                      <a16:colId xmlns:a16="http://schemas.microsoft.com/office/drawing/2014/main" val="4030685434"/>
                    </a:ext>
                  </a:extLst>
                </a:gridCol>
                <a:gridCol w="521937">
                  <a:extLst>
                    <a:ext uri="{9D8B030D-6E8A-4147-A177-3AD203B41FA5}">
                      <a16:colId xmlns:a16="http://schemas.microsoft.com/office/drawing/2014/main" val="4202101142"/>
                    </a:ext>
                  </a:extLst>
                </a:gridCol>
                <a:gridCol w="521937">
                  <a:extLst>
                    <a:ext uri="{9D8B030D-6E8A-4147-A177-3AD203B41FA5}">
                      <a16:colId xmlns:a16="http://schemas.microsoft.com/office/drawing/2014/main" val="2753399026"/>
                    </a:ext>
                  </a:extLst>
                </a:gridCol>
                <a:gridCol w="483978">
                  <a:extLst>
                    <a:ext uri="{9D8B030D-6E8A-4147-A177-3AD203B41FA5}">
                      <a16:colId xmlns:a16="http://schemas.microsoft.com/office/drawing/2014/main" val="3117732776"/>
                    </a:ext>
                  </a:extLst>
                </a:gridCol>
              </a:tblGrid>
              <a:tr h="0">
                <a:tc>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en-US" sz="800" b="1" i="0" u="none" strike="noStrike">
                          <a:solidFill>
                            <a:srgbClr val="FFFFFF"/>
                          </a:solidFill>
                          <a:effectLst/>
                          <a:latin typeface="Arial" panose="020B0604020202020204" pitchFamily="34" charset="0"/>
                          <a:ea typeface="맑은 고딕" panose="020B0503020000020004" pitchFamily="50" charset="-127"/>
                        </a:rPr>
                        <a:t>m)</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APP (A)</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ASP (B)</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 (A/B)</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932623293"/>
                  </a:ext>
                </a:extLst>
              </a:tr>
              <a:tr h="0">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LX</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하우시스</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중국</a:t>
                      </a:r>
                      <a:r>
                        <a:rPr lang="en-US" altLang="ko-KR" sz="8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1,512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3,262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46.4%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3927283041"/>
                  </a:ext>
                </a:extLst>
              </a:tr>
              <a:tr h="0">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rPr>
                        <a:t>YILDIZ</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2,583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5,845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44.2%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8307704"/>
                  </a:ext>
                </a:extLst>
              </a:tr>
            </a:tbl>
          </a:graphicData>
        </a:graphic>
      </p:graphicFrame>
    </p:spTree>
    <p:extLst>
      <p:ext uri="{BB962C8B-B14F-4D97-AF65-F5344CB8AC3E}">
        <p14:creationId xmlns:p14="http://schemas.microsoft.com/office/powerpoint/2010/main" val="3320779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733770204"/>
              </p:ext>
            </p:extLst>
          </p:nvPr>
        </p:nvGraphicFramePr>
        <p:xfrm>
          <a:off x="468001" y="1191600"/>
          <a:ext cx="9038334" cy="50220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Payroll</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altLang="ko-KR" sz="9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1" hangingPunct="1">
                        <a:lnSpc>
                          <a:spcPts val="1200"/>
                        </a:lnSpc>
                        <a:spcBef>
                          <a:spcPts val="4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임직원별 인당 </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급상여</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122738"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급상여</a:t>
                      </a: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Overview</a:t>
                      </a:r>
                    </a:p>
                    <a:p>
                      <a:pPr marL="421640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급여대장상 임직원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급상여는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이후 지속적으로 증가하는 추세이며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이는 매출증가 및 생산물량 증대에 따른 추가인원 채용과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근무시간 상승에 따른 연장수당</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야간수당 등 지급액이 증가함에 기인함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21640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직원급여는 기본급과 수당</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연장수당</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만근수당</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야간수당 등</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으로 구성되어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근무시간이 증가함에 따라 급여지급액이 상승하는 구조임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21640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구체적인 상여 지급규정은 존재하지 않으나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일반적으로 수당을 제외한 월급의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100%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년동안</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명절상여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여름상여</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에 나누어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지급하며 때에 따라 일부 직원에 대해서 특별성과급이 지급되기도 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21640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회사는 퇴직금에 대해서 확정기여형</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(DC)</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형으로 운영하고 있어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별도의 퇴직급여 충당금은 계상하지 않고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122738"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인당 </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급상여</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21640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직원의 인당 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급상여는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300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만원 수준에서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분기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370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만원으로 증가하였으며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이는 생산물량 증가에 따라 근무시간이 상승하여 지급수당이 증가한 효과가 큰 것으로 파악됨</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122738"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임원 </a:t>
                      </a:r>
                      <a:r>
                        <a:rPr kumimoji="0" lang="ko-KR" altLang="en-US"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급상여</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421640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회사의 임원은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인으로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유재영 대표이사가 임원 급여의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77%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이상을 차지하고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대표이사 급여는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분기 기준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4.3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수준임 </a:t>
                      </a:r>
                    </a:p>
                    <a:p>
                      <a:pPr marL="4216400"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김연희 실장 및 이종수 상무의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급상여는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분기 기준 각각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59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백만원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65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백만원 수준이며 연환산시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78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백만원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87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백만원 수준임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Payroll</a:t>
            </a:r>
          </a:p>
        </p:txBody>
      </p:sp>
      <p:sp>
        <p:nvSpPr>
          <p:cNvPr id="50" name="제목 2">
            <a:extLst>
              <a:ext uri="{FF2B5EF4-FFF2-40B4-BE49-F238E27FC236}">
                <a16:creationId xmlns:a16="http://schemas.microsoft.com/office/drawing/2014/main" id="{FE78E7BA-20A7-4775-A768-4D69825F017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5" name="표 4">
            <a:extLst>
              <a:ext uri="{FF2B5EF4-FFF2-40B4-BE49-F238E27FC236}">
                <a16:creationId xmlns:a16="http://schemas.microsoft.com/office/drawing/2014/main" id="{A314F238-8265-4340-BEC6-CF265D865B8E}"/>
              </a:ext>
            </a:extLst>
          </p:cNvPr>
          <p:cNvGraphicFramePr>
            <a:graphicFrameLocks noGrp="1"/>
          </p:cNvGraphicFramePr>
          <p:nvPr>
            <p:extLst>
              <p:ext uri="{D42A27DB-BD31-4B8C-83A1-F6EECF244321}">
                <p14:modId xmlns:p14="http://schemas.microsoft.com/office/powerpoint/2010/main" val="2121774763"/>
              </p:ext>
            </p:extLst>
          </p:nvPr>
        </p:nvGraphicFramePr>
        <p:xfrm>
          <a:off x="2138399" y="1692793"/>
          <a:ext cx="3794800" cy="2592000"/>
        </p:xfrm>
        <a:graphic>
          <a:graphicData uri="http://schemas.openxmlformats.org/drawingml/2006/table">
            <a:tbl>
              <a:tblPr/>
              <a:tblGrid>
                <a:gridCol w="97400">
                  <a:extLst>
                    <a:ext uri="{9D8B030D-6E8A-4147-A177-3AD203B41FA5}">
                      <a16:colId xmlns:a16="http://schemas.microsoft.com/office/drawing/2014/main" val="1537686163"/>
                    </a:ext>
                  </a:extLst>
                </a:gridCol>
                <a:gridCol w="97400">
                  <a:extLst>
                    <a:ext uri="{9D8B030D-6E8A-4147-A177-3AD203B41FA5}">
                      <a16:colId xmlns:a16="http://schemas.microsoft.com/office/drawing/2014/main" val="1837783920"/>
                    </a:ext>
                  </a:extLst>
                </a:gridCol>
                <a:gridCol w="900000">
                  <a:extLst>
                    <a:ext uri="{9D8B030D-6E8A-4147-A177-3AD203B41FA5}">
                      <a16:colId xmlns:a16="http://schemas.microsoft.com/office/drawing/2014/main" val="3294415435"/>
                    </a:ext>
                  </a:extLst>
                </a:gridCol>
                <a:gridCol w="540000">
                  <a:extLst>
                    <a:ext uri="{9D8B030D-6E8A-4147-A177-3AD203B41FA5}">
                      <a16:colId xmlns:a16="http://schemas.microsoft.com/office/drawing/2014/main" val="84353481"/>
                    </a:ext>
                  </a:extLst>
                </a:gridCol>
                <a:gridCol w="540000">
                  <a:extLst>
                    <a:ext uri="{9D8B030D-6E8A-4147-A177-3AD203B41FA5}">
                      <a16:colId xmlns:a16="http://schemas.microsoft.com/office/drawing/2014/main" val="1364915621"/>
                    </a:ext>
                  </a:extLst>
                </a:gridCol>
                <a:gridCol w="540000">
                  <a:extLst>
                    <a:ext uri="{9D8B030D-6E8A-4147-A177-3AD203B41FA5}">
                      <a16:colId xmlns:a16="http://schemas.microsoft.com/office/drawing/2014/main" val="2689550225"/>
                    </a:ext>
                  </a:extLst>
                </a:gridCol>
                <a:gridCol w="540000">
                  <a:extLst>
                    <a:ext uri="{9D8B030D-6E8A-4147-A177-3AD203B41FA5}">
                      <a16:colId xmlns:a16="http://schemas.microsoft.com/office/drawing/2014/main" val="2926299473"/>
                    </a:ext>
                  </a:extLst>
                </a:gridCol>
                <a:gridCol w="540000">
                  <a:extLst>
                    <a:ext uri="{9D8B030D-6E8A-4147-A177-3AD203B41FA5}">
                      <a16:colId xmlns:a16="http://schemas.microsoft.com/office/drawing/2014/main" val="2894176471"/>
                    </a:ext>
                  </a:extLst>
                </a:gridCol>
              </a:tblGrid>
              <a:tr h="1440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명</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1" u="none" strike="noStrike">
                          <a:solidFill>
                            <a:srgbClr val="FFFFFF"/>
                          </a:solidFill>
                          <a:effectLst/>
                          <a:latin typeface="Arial" panose="020B0604020202020204" pitchFamily="34" charset="0"/>
                          <a:ea typeface="맑은 고딕" panose="020B0503020000020004" pitchFamily="50" charset="-127"/>
                        </a:rPr>
                        <a:t>CAGR</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59714280"/>
                  </a:ext>
                </a:extLst>
              </a:tr>
              <a:tr h="144000">
                <a:tc gridSpan="3">
                  <a:txBody>
                    <a:bodyPr/>
                    <a:lstStyle/>
                    <a:p>
                      <a:pPr algn="l" fontAlgn="ctr"/>
                      <a:r>
                        <a:rPr lang="ko-KR" altLang="en-US" sz="900" b="1" i="0" u="none" strike="noStrike" dirty="0" err="1">
                          <a:solidFill>
                            <a:srgbClr val="000000"/>
                          </a:solidFill>
                          <a:effectLst/>
                          <a:latin typeface="맑은 고딕" panose="020B0503020000020004" pitchFamily="50" charset="-127"/>
                          <a:ea typeface="맑은 고딕" panose="020B0503020000020004" pitchFamily="50" charset="-127"/>
                        </a:rPr>
                        <a:t>급상여</a:t>
                      </a:r>
                      <a:r>
                        <a:rPr lang="en-US" altLang="ko-KR" sz="900" b="1" i="0" u="none" strike="noStrike" dirty="0">
                          <a:solidFill>
                            <a:srgbClr val="000000"/>
                          </a:solidFill>
                          <a:effectLst/>
                          <a:latin typeface="맑은 고딕" panose="020B0503020000020004" pitchFamily="50" charset="-127"/>
                          <a:ea typeface="맑은 고딕" panose="020B0503020000020004" pitchFamily="50" charset="-127"/>
                        </a:rPr>
                        <a:t>(A)</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2,038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2,766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2,566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3097099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임원</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313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33.1%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220983930"/>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급여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18410281"/>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상여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9322602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직원</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1,901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47214814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급여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1,780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96818527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상여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155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760483392"/>
                  </a:ext>
                </a:extLst>
              </a:tr>
              <a:tr h="144000">
                <a:tc gridSpan="3">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평균</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인원수</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17.9%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6734092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임원</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655013092"/>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직원</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77733054"/>
                  </a:ext>
                </a:extLst>
              </a:tr>
              <a:tr h="144000">
                <a:tc gridSpan="3">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인당</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월</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err="1">
                          <a:solidFill>
                            <a:srgbClr val="000000"/>
                          </a:solidFill>
                          <a:effectLst/>
                          <a:latin typeface="맑은 고딕" panose="020B0503020000020004" pitchFamily="50" charset="-127"/>
                          <a:ea typeface="맑은 고딕" panose="020B0503020000020004" pitchFamily="50" charset="-127"/>
                        </a:rPr>
                        <a:t>급상여</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천원</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3,292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3,466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4,014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2983348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임원</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8,696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10,919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14,708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20,495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36167283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직원</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2,958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3,038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3,425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80605915"/>
                  </a:ext>
                </a:extLst>
              </a:tr>
              <a:tr h="144000">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PL </a:t>
                      </a:r>
                      <a:r>
                        <a:rPr lang="ko-KR" altLang="en-US" sz="900" b="1" i="0" u="none" strike="noStrike" dirty="0" err="1">
                          <a:solidFill>
                            <a:srgbClr val="000000"/>
                          </a:solidFill>
                          <a:effectLst/>
                          <a:latin typeface="맑은 고딕" panose="020B0503020000020004" pitchFamily="50" charset="-127"/>
                          <a:ea typeface="맑은 고딕" panose="020B0503020000020004" pitchFamily="50" charset="-127"/>
                        </a:rPr>
                        <a:t>급상여</a:t>
                      </a:r>
                      <a:r>
                        <a:rPr lang="en-US" altLang="ko-KR" sz="900" b="1" i="0" u="none" strike="noStrike" dirty="0">
                          <a:solidFill>
                            <a:srgbClr val="000000"/>
                          </a:solidFill>
                          <a:effectLst/>
                          <a:latin typeface="맑은 고딕" panose="020B0503020000020004" pitchFamily="50" charset="-127"/>
                          <a:ea typeface="맑은 고딕" panose="020B0503020000020004" pitchFamily="50" charset="-127"/>
                        </a:rPr>
                        <a:t>(B)</a:t>
                      </a:r>
                      <a:r>
                        <a:rPr lang="en-US" altLang="ko-KR" sz="900" b="1" i="0" u="none" strike="noStrike" baseline="30000" dirty="0">
                          <a:solidFill>
                            <a:srgbClr val="000000"/>
                          </a:solidFill>
                          <a:effectLst/>
                          <a:latin typeface="맑은 고딕" panose="020B0503020000020004" pitchFamily="50" charset="-127"/>
                          <a:ea typeface="맑은 고딕" panose="020B0503020000020004" pitchFamily="50" charset="-127"/>
                        </a:rPr>
                        <a:t>1</a:t>
                      </a:r>
                      <a:endParaRPr lang="ko-KR" alt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2,655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2,494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63882926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제조원가</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06681618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핀관비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440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43615724"/>
                  </a:ext>
                </a:extLst>
              </a:tr>
              <a:tr h="144000">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Diff(C=A-B)</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a:noFill/>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143 </a:t>
                      </a:r>
                    </a:p>
                  </a:txBody>
                  <a:tcPr marL="36000" marR="36000" marT="0" marB="0" anchor="ctr">
                    <a:lnL>
                      <a:noFill/>
                    </a:lnL>
                    <a:lnR>
                      <a:noFill/>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34019649"/>
                  </a:ext>
                </a:extLst>
              </a:tr>
            </a:tbl>
          </a:graphicData>
        </a:graphic>
      </p:graphicFrame>
      <p:sp>
        <p:nvSpPr>
          <p:cNvPr id="6" name="TextBox 5">
            <a:extLst>
              <a:ext uri="{FF2B5EF4-FFF2-40B4-BE49-F238E27FC236}">
                <a16:creationId xmlns:a16="http://schemas.microsoft.com/office/drawing/2014/main" id="{46F8F781-1B4D-48AF-8F96-E30F4CBD9C7D}"/>
              </a:ext>
            </a:extLst>
          </p:cNvPr>
          <p:cNvSpPr txBox="1"/>
          <p:nvPr/>
        </p:nvSpPr>
        <p:spPr>
          <a:xfrm>
            <a:off x="2036799" y="4465325"/>
            <a:ext cx="1553068" cy="211570"/>
          </a:xfrm>
          <a:prstGeom prst="rect">
            <a:avLst/>
          </a:prstGeom>
          <a:noFill/>
        </p:spPr>
        <p:txBody>
          <a:bodyPr wrap="square" lIns="54610" tIns="54610" rIns="54610" bIns="54610" rtlCol="0">
            <a:noAutofit/>
          </a:bodyPr>
          <a:lstStyle/>
          <a:p>
            <a:pPr marL="171450" indent="-171450">
              <a:spcAft>
                <a:spcPts val="600"/>
              </a:spcAft>
              <a:buFont typeface="Wingdings" panose="05000000000000000000" pitchFamily="2" charset="2"/>
              <a:buChar char="§"/>
            </a:pPr>
            <a:r>
              <a:rPr lang="ko-KR" altLang="en-US" sz="900" b="1" u="sng" dirty="0"/>
              <a:t>임원 </a:t>
            </a:r>
            <a:r>
              <a:rPr lang="ko-KR" altLang="en-US" sz="900" b="1" u="sng" dirty="0" err="1"/>
              <a:t>급상여</a:t>
            </a:r>
            <a:r>
              <a:rPr lang="ko-KR" altLang="en-US" sz="900" b="1" u="sng" dirty="0"/>
              <a:t> 세부내역</a:t>
            </a:r>
          </a:p>
        </p:txBody>
      </p:sp>
      <p:graphicFrame>
        <p:nvGraphicFramePr>
          <p:cNvPr id="7" name="표 6">
            <a:extLst>
              <a:ext uri="{FF2B5EF4-FFF2-40B4-BE49-F238E27FC236}">
                <a16:creationId xmlns:a16="http://schemas.microsoft.com/office/drawing/2014/main" id="{902EC949-5685-4A02-A8C0-870125CD79AE}"/>
              </a:ext>
            </a:extLst>
          </p:cNvPr>
          <p:cNvGraphicFramePr>
            <a:graphicFrameLocks noGrp="1"/>
          </p:cNvGraphicFramePr>
          <p:nvPr>
            <p:extLst>
              <p:ext uri="{D42A27DB-BD31-4B8C-83A1-F6EECF244321}">
                <p14:modId xmlns:p14="http://schemas.microsoft.com/office/powerpoint/2010/main" val="1206509541"/>
              </p:ext>
            </p:extLst>
          </p:nvPr>
        </p:nvGraphicFramePr>
        <p:xfrm>
          <a:off x="2138399" y="4693829"/>
          <a:ext cx="3794801" cy="1440000"/>
        </p:xfrm>
        <a:graphic>
          <a:graphicData uri="http://schemas.openxmlformats.org/drawingml/2006/table">
            <a:tbl>
              <a:tblPr/>
              <a:tblGrid>
                <a:gridCol w="99284">
                  <a:extLst>
                    <a:ext uri="{9D8B030D-6E8A-4147-A177-3AD203B41FA5}">
                      <a16:colId xmlns:a16="http://schemas.microsoft.com/office/drawing/2014/main" val="438721723"/>
                    </a:ext>
                  </a:extLst>
                </a:gridCol>
                <a:gridCol w="99284">
                  <a:extLst>
                    <a:ext uri="{9D8B030D-6E8A-4147-A177-3AD203B41FA5}">
                      <a16:colId xmlns:a16="http://schemas.microsoft.com/office/drawing/2014/main" val="2869180143"/>
                    </a:ext>
                  </a:extLst>
                </a:gridCol>
                <a:gridCol w="954103">
                  <a:extLst>
                    <a:ext uri="{9D8B030D-6E8A-4147-A177-3AD203B41FA5}">
                      <a16:colId xmlns:a16="http://schemas.microsoft.com/office/drawing/2014/main" val="870180562"/>
                    </a:ext>
                  </a:extLst>
                </a:gridCol>
                <a:gridCol w="477051">
                  <a:extLst>
                    <a:ext uri="{9D8B030D-6E8A-4147-A177-3AD203B41FA5}">
                      <a16:colId xmlns:a16="http://schemas.microsoft.com/office/drawing/2014/main" val="1199525529"/>
                    </a:ext>
                  </a:extLst>
                </a:gridCol>
                <a:gridCol w="477051">
                  <a:extLst>
                    <a:ext uri="{9D8B030D-6E8A-4147-A177-3AD203B41FA5}">
                      <a16:colId xmlns:a16="http://schemas.microsoft.com/office/drawing/2014/main" val="3422047375"/>
                    </a:ext>
                  </a:extLst>
                </a:gridCol>
                <a:gridCol w="477051">
                  <a:extLst>
                    <a:ext uri="{9D8B030D-6E8A-4147-A177-3AD203B41FA5}">
                      <a16:colId xmlns:a16="http://schemas.microsoft.com/office/drawing/2014/main" val="2622079167"/>
                    </a:ext>
                  </a:extLst>
                </a:gridCol>
                <a:gridCol w="550444">
                  <a:extLst>
                    <a:ext uri="{9D8B030D-6E8A-4147-A177-3AD203B41FA5}">
                      <a16:colId xmlns:a16="http://schemas.microsoft.com/office/drawing/2014/main" val="1406796370"/>
                    </a:ext>
                  </a:extLst>
                </a:gridCol>
                <a:gridCol w="660533">
                  <a:extLst>
                    <a:ext uri="{9D8B030D-6E8A-4147-A177-3AD203B41FA5}">
                      <a16:colId xmlns:a16="http://schemas.microsoft.com/office/drawing/2014/main" val="3347379564"/>
                    </a:ext>
                  </a:extLst>
                </a:gridCol>
              </a:tblGrid>
              <a:tr h="1440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1"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of Total</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01465257"/>
                  </a:ext>
                </a:extLst>
              </a:tr>
              <a:tr h="144000">
                <a:tc gridSpan="3">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 </a:t>
                      </a:r>
                      <a:r>
                        <a:rPr lang="ko-KR" alt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급상여</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13425127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급여</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62176518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유재영</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대표이사</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04751506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김연희</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실장</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07063677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이종수</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상무</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1491882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상여</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4842415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유재영</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대표이사</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914247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김연희</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실장</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1288802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이종수</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상무</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48211054"/>
                  </a:ext>
                </a:extLst>
              </a:tr>
            </a:tbl>
          </a:graphicData>
        </a:graphic>
      </p:graphicFrame>
      <p:sp>
        <p:nvSpPr>
          <p:cNvPr id="8" name="TextBox 7">
            <a:extLst>
              <a:ext uri="{FF2B5EF4-FFF2-40B4-BE49-F238E27FC236}">
                <a16:creationId xmlns:a16="http://schemas.microsoft.com/office/drawing/2014/main" id="{B5F9EF3E-AF94-4898-B2F0-EC20B319428B}"/>
              </a:ext>
            </a:extLst>
          </p:cNvPr>
          <p:cNvSpPr txBox="1"/>
          <p:nvPr/>
        </p:nvSpPr>
        <p:spPr>
          <a:xfrm>
            <a:off x="2126103" y="4303742"/>
            <a:ext cx="3952964"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퇴직급여</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등을 제외한 </a:t>
            </a:r>
            <a:r>
              <a:rPr lang="en-US" altLang="ko-KR" sz="700" dirty="0">
                <a:latin typeface="Arial" panose="020B0604020202020204" pitchFamily="34" charset="0"/>
                <a:cs typeface="Arial" panose="020B0604020202020204" pitchFamily="34" charset="0"/>
              </a:rPr>
              <a:t>PL</a:t>
            </a:r>
            <a:r>
              <a:rPr lang="ko-KR" altLang="en-US" sz="700" dirty="0">
                <a:latin typeface="Arial" panose="020B0604020202020204" pitchFamily="34" charset="0"/>
                <a:cs typeface="Arial" panose="020B0604020202020204" pitchFamily="34" charset="0"/>
              </a:rPr>
              <a:t>상 </a:t>
            </a:r>
            <a:r>
              <a:rPr lang="ko-KR" altLang="en-US" sz="700" dirty="0" err="1">
                <a:latin typeface="Arial" panose="020B0604020202020204" pitchFamily="34" charset="0"/>
                <a:cs typeface="Arial" panose="020B0604020202020204" pitchFamily="34" charset="0"/>
              </a:rPr>
              <a:t>급상여</a:t>
            </a:r>
            <a:r>
              <a:rPr lang="ko-KR" altLang="en-US" sz="700" dirty="0">
                <a:latin typeface="Arial" panose="020B0604020202020204" pitchFamily="34" charset="0"/>
                <a:cs typeface="Arial" panose="020B0604020202020204" pitchFamily="34" charset="0"/>
              </a:rPr>
              <a:t> 합계이며</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급여대장상 </a:t>
            </a:r>
            <a:r>
              <a:rPr lang="ko-KR" altLang="en-US" sz="700" dirty="0" err="1">
                <a:latin typeface="Arial" panose="020B0604020202020204" pitchFamily="34" charset="0"/>
                <a:cs typeface="Arial" panose="020B0604020202020204" pitchFamily="34" charset="0"/>
              </a:rPr>
              <a:t>급상여와</a:t>
            </a:r>
            <a:r>
              <a:rPr lang="ko-KR" altLang="en-US" sz="700" dirty="0">
                <a:latin typeface="Arial" panose="020B0604020202020204" pitchFamily="34" charset="0"/>
                <a:cs typeface="Arial" panose="020B0604020202020204" pitchFamily="34" charset="0"/>
              </a:rPr>
              <a:t> 일부 차이가 존재함</a:t>
            </a:r>
            <a:endParaRPr lang="en-US" altLang="ko-KR" sz="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4723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1467BF33-DF8B-4824-9975-24B655697CEA}"/>
              </a:ext>
            </a:extLst>
          </p:cNvPr>
          <p:cNvGraphicFramePr>
            <a:graphicFrameLocks noGrp="1"/>
          </p:cNvGraphicFramePr>
          <p:nvPr>
            <p:extLst>
              <p:ext uri="{D42A27DB-BD31-4B8C-83A1-F6EECF244321}">
                <p14:modId xmlns:p14="http://schemas.microsoft.com/office/powerpoint/2010/main" val="2400814264"/>
              </p:ext>
            </p:extLst>
          </p:nvPr>
        </p:nvGraphicFramePr>
        <p:xfrm>
          <a:off x="468001" y="1191600"/>
          <a:ext cx="9038334" cy="50220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NAV Statement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85921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사업 성장에 따라 회사의 순자산은 지속적으로 증가하는 추세이며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특히 유형자산의 경우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신규 제</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공장 관련 건설중인 자산이 증가함에 따라 급격하게 상승하였음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85921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Net </a:t>
                      </a:r>
                      <a:r>
                        <a:rPr kumimoji="0" lang="en-US" altLang="ko-KR" sz="900" b="1" i="0" u="sng"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Debt</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9</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 말 기준 단기차입금은 국민은행</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및 신한은행</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억원으로 구성되어 있으며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모두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’22</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만기가 도래하나</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자동 연장됨</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전환사채는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’17</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년에 기술보증기금으로부터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 투자대출을 받아 발생하였으며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월에 전환사채를 상환하였음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 기준</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Net Debt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은 다음과 같음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85921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85921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85921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85921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85921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NWC</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회사의 운전자본은 매년 증가하는 추세이며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특히 매출채권은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년부터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YILDIZ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및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향 수출의 증가로 인해 상승하였음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매출채권은 당월 마감 후 대부분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이내 회수되며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매입채무는 당월 마감 후 익월 말에 일시적으로 지급함</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미지급금은 운반비</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지급수수료로 구성되었으며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실질은 매입채무 성격의 운전부채임</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85921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PP&amp;E</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공장</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기숙사관련 토지</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건물과</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기계장치가 대부분을 차지하며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신규 제</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공장 관련 건설중인 자산 증가로 인해 유형자산이 크게 증가하였음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회사의 무형자산은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특허권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소프트웨어로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859213"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Others</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장기금융상품은 장기성예금</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퇴직보험예치금으로 구성되어 있으며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장기성예금 해지로 인해 감소함</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미지급비용은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급여</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법인카드 관련 비용으로 구성되어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있으며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년말 대표이사 퇴직급여 관련 미지급비용 인식에 따라</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일시적으로 상승하였음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하자보수충당부채는 감사인의 의견에 따라 매년 당해 매출액의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 유지되도록 설정하고 있음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 name="표 1">
            <a:extLst>
              <a:ext uri="{FF2B5EF4-FFF2-40B4-BE49-F238E27FC236}">
                <a16:creationId xmlns:a16="http://schemas.microsoft.com/office/drawing/2014/main" id="{E884527F-B532-4012-9DF6-56898878B24E}"/>
              </a:ext>
            </a:extLst>
          </p:cNvPr>
          <p:cNvGraphicFramePr>
            <a:graphicFrameLocks noGrp="1"/>
          </p:cNvGraphicFramePr>
          <p:nvPr/>
        </p:nvGraphicFramePr>
        <p:xfrm>
          <a:off x="2120901" y="1515600"/>
          <a:ext cx="3530367" cy="4151394"/>
        </p:xfrm>
        <a:graphic>
          <a:graphicData uri="http://schemas.openxmlformats.org/drawingml/2006/table">
            <a:tbl>
              <a:tblPr/>
              <a:tblGrid>
                <a:gridCol w="97400">
                  <a:extLst>
                    <a:ext uri="{9D8B030D-6E8A-4147-A177-3AD203B41FA5}">
                      <a16:colId xmlns:a16="http://schemas.microsoft.com/office/drawing/2014/main" val="3191182140"/>
                    </a:ext>
                  </a:extLst>
                </a:gridCol>
                <a:gridCol w="1036963">
                  <a:extLst>
                    <a:ext uri="{9D8B030D-6E8A-4147-A177-3AD203B41FA5}">
                      <a16:colId xmlns:a16="http://schemas.microsoft.com/office/drawing/2014/main" val="1836558542"/>
                    </a:ext>
                  </a:extLst>
                </a:gridCol>
                <a:gridCol w="599001">
                  <a:extLst>
                    <a:ext uri="{9D8B030D-6E8A-4147-A177-3AD203B41FA5}">
                      <a16:colId xmlns:a16="http://schemas.microsoft.com/office/drawing/2014/main" val="3086618800"/>
                    </a:ext>
                  </a:extLst>
                </a:gridCol>
                <a:gridCol w="599001">
                  <a:extLst>
                    <a:ext uri="{9D8B030D-6E8A-4147-A177-3AD203B41FA5}">
                      <a16:colId xmlns:a16="http://schemas.microsoft.com/office/drawing/2014/main" val="352571825"/>
                    </a:ext>
                  </a:extLst>
                </a:gridCol>
                <a:gridCol w="599001">
                  <a:extLst>
                    <a:ext uri="{9D8B030D-6E8A-4147-A177-3AD203B41FA5}">
                      <a16:colId xmlns:a16="http://schemas.microsoft.com/office/drawing/2014/main" val="2211181129"/>
                    </a:ext>
                  </a:extLst>
                </a:gridCol>
                <a:gridCol w="599001">
                  <a:extLst>
                    <a:ext uri="{9D8B030D-6E8A-4147-A177-3AD203B41FA5}">
                      <a16:colId xmlns:a16="http://schemas.microsoft.com/office/drawing/2014/main" val="1363110886"/>
                    </a:ext>
                  </a:extLst>
                </a:gridCol>
              </a:tblGrid>
              <a:tr h="1524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a:solidFill>
                            <a:srgbClr val="FFFFFF"/>
                          </a:solidFill>
                          <a:effectLst/>
                          <a:latin typeface="Arial" panose="020B0604020202020204" pitchFamily="34" charset="0"/>
                          <a:ea typeface="+mj-ea"/>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mj-ea"/>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mj-ea"/>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567169616"/>
                  </a:ext>
                </a:extLst>
              </a:tr>
              <a:tr h="152400">
                <a:tc gridSpan="2">
                  <a:txBody>
                    <a:bodyPr/>
                    <a:lstStyle/>
                    <a:p>
                      <a:pPr algn="l" fontAlgn="ctr"/>
                      <a:r>
                        <a:rPr lang="en-US" sz="900" b="1" i="0" u="none" strike="noStrike">
                          <a:solidFill>
                            <a:srgbClr val="000000"/>
                          </a:solidFill>
                          <a:effectLst/>
                          <a:latin typeface="Arial" panose="020B0604020202020204" pitchFamily="34" charset="0"/>
                          <a:ea typeface="+mj-ea"/>
                          <a:cs typeface="Arial" panose="020B0604020202020204" pitchFamily="34" charset="0"/>
                        </a:rPr>
                        <a:t>Net Debt (a)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(4,478)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(2,783)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(3,969)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(3,237)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35519767"/>
                  </a:ext>
                </a:extLst>
              </a:tr>
              <a:tr h="169944">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현금및현금성자산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1,651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1,280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2,793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3188151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(4,200)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(6,000)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40425594"/>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유동성장기부채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6969032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장기차입금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(1,962)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(1,332)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2168996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전환사채</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(940)</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(971)</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(1,014)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964084694"/>
                  </a:ext>
                </a:extLst>
              </a:tr>
              <a:tr h="152400">
                <a:tc gridSpan="2">
                  <a:txBody>
                    <a:bodyPr/>
                    <a:lstStyle/>
                    <a:p>
                      <a:pPr algn="l"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NWC (b)</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2,364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2,446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5,297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7,118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07766376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매출채권</a:t>
                      </a:r>
                      <a:r>
                        <a:rPr lang="en-US" altLang="ko-KR" sz="900" b="0" i="0" u="none" strike="noStrike" baseline="30000" dirty="0">
                          <a:solidFill>
                            <a:srgbClr val="000000"/>
                          </a:solidFill>
                          <a:effectLst/>
                          <a:latin typeface="Arial" panose="020B0604020202020204" pitchFamily="34" charset="0"/>
                          <a:ea typeface="+mj-ea"/>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2,739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3,255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7,812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9,744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010123359"/>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630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1,138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1,149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0654500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매입채무</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(1,514)</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(3,410)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(3,465)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192539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(52)</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(104)</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(243)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(310)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28101270"/>
                  </a:ext>
                </a:extLst>
              </a:tr>
              <a:tr h="152400">
                <a:tc gridSpan="2">
                  <a:txBody>
                    <a:bodyPr/>
                    <a:lstStyle/>
                    <a:p>
                      <a:pPr algn="l" fontAlgn="ctr"/>
                      <a:r>
                        <a:rPr lang="en-US" sz="900" b="1" i="0" u="none" strike="noStrike">
                          <a:solidFill>
                            <a:srgbClr val="000000"/>
                          </a:solidFill>
                          <a:effectLst/>
                          <a:latin typeface="Arial" panose="020B0604020202020204" pitchFamily="34" charset="0"/>
                          <a:ea typeface="+mj-ea"/>
                          <a:cs typeface="Arial" panose="020B0604020202020204" pitchFamily="34" charset="0"/>
                        </a:rPr>
                        <a:t>PP&amp;E (c)</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10,844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9,544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9,688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12,688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10865972"/>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토지</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4,430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4,444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5,914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5053385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건물</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2,318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2,413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2,570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2,878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9462693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기계장치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3,447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2,336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1,241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1,169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8159350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비품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58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260573719"/>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건설중인자산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2,384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14406604"/>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572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305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389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285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38155106"/>
                  </a:ext>
                </a:extLst>
              </a:tr>
              <a:tr h="152400">
                <a:tc gridSpan="2">
                  <a:txBody>
                    <a:bodyPr/>
                    <a:lstStyle/>
                    <a:p>
                      <a:pPr algn="l" fontAlgn="ctr"/>
                      <a:r>
                        <a:rPr lang="en-US" sz="900" b="1" i="0" u="none" strike="noStrike">
                          <a:solidFill>
                            <a:srgbClr val="000000"/>
                          </a:solidFill>
                          <a:effectLst/>
                          <a:latin typeface="Arial" panose="020B0604020202020204" pitchFamily="34" charset="0"/>
                          <a:ea typeface="+mj-ea"/>
                          <a:cs typeface="Arial" panose="020B0604020202020204" pitchFamily="34" charset="0"/>
                        </a:rPr>
                        <a:t>Others (d)</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(988)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(405)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(818)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(493)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64894541"/>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미수금</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143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360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992144316"/>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장기금융상품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299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404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527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50595721"/>
                  </a:ext>
                </a:extLst>
              </a:tr>
              <a:tr h="17145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미지급금</a:t>
                      </a:r>
                      <a:r>
                        <a:rPr lang="en-US" altLang="ko-KR" sz="900" b="0" i="0" u="none" strike="noStrike">
                          <a:solidFill>
                            <a:srgbClr val="000000"/>
                          </a:solidFill>
                          <a:effectLst/>
                          <a:latin typeface="Arial" panose="020B0604020202020204" pitchFamily="34" charset="0"/>
                          <a:ea typeface="+mj-ea"/>
                          <a:cs typeface="Arial" panose="020B0604020202020204" pitchFamily="34" charset="0"/>
                        </a:rPr>
                        <a:t>_</a:t>
                      </a: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(33)</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(70)</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(98)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(283)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68277719"/>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미지급비용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(769)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(1,297)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(785)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8217176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하자보수충당부채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(219)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(133)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(327)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139256346"/>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(267)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57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234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425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46967102"/>
                  </a:ext>
                </a:extLst>
              </a:tr>
              <a:tr h="152400">
                <a:tc gridSpan="2">
                  <a:txBody>
                    <a:bodyPr/>
                    <a:lstStyle/>
                    <a:p>
                      <a:pPr algn="l" fontAlgn="ctr"/>
                      <a:r>
                        <a:rPr lang="pt-BR" sz="900" b="1" i="0" u="none" strike="noStrike">
                          <a:solidFill>
                            <a:srgbClr val="000000"/>
                          </a:solidFill>
                          <a:effectLst/>
                          <a:latin typeface="Arial" panose="020B0604020202020204" pitchFamily="34" charset="0"/>
                          <a:ea typeface="+mj-ea"/>
                          <a:cs typeface="Arial" panose="020B0604020202020204" pitchFamily="34" charset="0"/>
                        </a:rPr>
                        <a:t>NAV (a+b+c+d)</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7,742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8,802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10,198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16,077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92154077"/>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NAV Statement</a:t>
            </a:r>
          </a:p>
        </p:txBody>
      </p:sp>
      <p:sp>
        <p:nvSpPr>
          <p:cNvPr id="10" name="순서도: 연결자 9">
            <a:extLst>
              <a:ext uri="{FF2B5EF4-FFF2-40B4-BE49-F238E27FC236}">
                <a16:creationId xmlns:a16="http://schemas.microsoft.com/office/drawing/2014/main" id="{707FDA5F-114A-440C-A3DE-73BB69DA87CD}"/>
              </a:ext>
            </a:extLst>
          </p:cNvPr>
          <p:cNvSpPr/>
          <p:nvPr/>
        </p:nvSpPr>
        <p:spPr bwMode="auto">
          <a:xfrm>
            <a:off x="5742594" y="204803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맑은 고딕" panose="020B0503020000020004" pitchFamily="50" charset="-127"/>
                <a:ea typeface="맑은 고딕" panose="020B0503020000020004" pitchFamily="50" charset="-127"/>
                <a:cs typeface="Arial" panose="020B0604020202020204" pitchFamily="34" charset="0"/>
              </a:rPr>
              <a:t>1</a:t>
            </a:r>
            <a:endParaRPr lang="ko-KR" altLang="en-US" sz="800" b="1" kern="0" dirty="0">
              <a:solidFill>
                <a:srgbClr val="FFFFFF"/>
              </a:solidFill>
              <a:latin typeface="맑은 고딕" panose="020B0503020000020004" pitchFamily="50" charset="-127"/>
              <a:ea typeface="맑은 고딕" panose="020B0503020000020004" pitchFamily="50" charset="-127"/>
              <a:cs typeface="Arial" panose="020B0604020202020204" pitchFamily="34" charset="0"/>
            </a:endParaRPr>
          </a:p>
        </p:txBody>
      </p:sp>
      <p:sp>
        <p:nvSpPr>
          <p:cNvPr id="28" name="제목 2">
            <a:extLst>
              <a:ext uri="{FF2B5EF4-FFF2-40B4-BE49-F238E27FC236}">
                <a16:creationId xmlns:a16="http://schemas.microsoft.com/office/drawing/2014/main" id="{7E5BB396-6582-486F-AF3E-0E63BF742F8E}"/>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sp>
        <p:nvSpPr>
          <p:cNvPr id="16" name="TextBox 15">
            <a:extLst>
              <a:ext uri="{FF2B5EF4-FFF2-40B4-BE49-F238E27FC236}">
                <a16:creationId xmlns:a16="http://schemas.microsoft.com/office/drawing/2014/main" id="{A0B26514-6EF5-4CA8-B542-477891033361}"/>
              </a:ext>
            </a:extLst>
          </p:cNvPr>
          <p:cNvSpPr txBox="1"/>
          <p:nvPr/>
        </p:nvSpPr>
        <p:spPr>
          <a:xfrm>
            <a:off x="2120900" y="5665562"/>
            <a:ext cx="2791297"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대손충당금을 제외한 순 매출채권</a:t>
            </a:r>
            <a:endParaRPr lang="en-US" altLang="ko-KR" sz="700" dirty="0">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57000450-73BD-4F49-860E-4EAFD457D9A2}"/>
              </a:ext>
            </a:extLst>
          </p:cNvPr>
          <p:cNvSpPr/>
          <p:nvPr/>
        </p:nvSpPr>
        <p:spPr>
          <a:xfrm>
            <a:off x="2125966" y="1673962"/>
            <a:ext cx="3512028" cy="15060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3" name="순서도: 연결자 12">
            <a:extLst>
              <a:ext uri="{FF2B5EF4-FFF2-40B4-BE49-F238E27FC236}">
                <a16:creationId xmlns:a16="http://schemas.microsoft.com/office/drawing/2014/main" id="{EDC0081B-AD14-47FA-96C8-A32A0344DF03}"/>
              </a:ext>
            </a:extLst>
          </p:cNvPr>
          <p:cNvSpPr/>
          <p:nvPr/>
        </p:nvSpPr>
        <p:spPr bwMode="auto">
          <a:xfrm>
            <a:off x="2043804" y="158557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5" name="직사각형 14">
            <a:extLst>
              <a:ext uri="{FF2B5EF4-FFF2-40B4-BE49-F238E27FC236}">
                <a16:creationId xmlns:a16="http://schemas.microsoft.com/office/drawing/2014/main" id="{051B8FF7-88B4-4385-B8F2-809B2B20BA0A}"/>
              </a:ext>
            </a:extLst>
          </p:cNvPr>
          <p:cNvSpPr/>
          <p:nvPr/>
        </p:nvSpPr>
        <p:spPr>
          <a:xfrm>
            <a:off x="2122918" y="2740762"/>
            <a:ext cx="3512028" cy="15060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7" name="순서도: 연결자 16">
            <a:extLst>
              <a:ext uri="{FF2B5EF4-FFF2-40B4-BE49-F238E27FC236}">
                <a16:creationId xmlns:a16="http://schemas.microsoft.com/office/drawing/2014/main" id="{EA0637F2-108E-4F98-81C2-DB95719B9081}"/>
              </a:ext>
            </a:extLst>
          </p:cNvPr>
          <p:cNvSpPr/>
          <p:nvPr/>
        </p:nvSpPr>
        <p:spPr bwMode="auto">
          <a:xfrm>
            <a:off x="2040756" y="265237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8" name="직사각형 17">
            <a:extLst>
              <a:ext uri="{FF2B5EF4-FFF2-40B4-BE49-F238E27FC236}">
                <a16:creationId xmlns:a16="http://schemas.microsoft.com/office/drawing/2014/main" id="{7681574F-8CBB-4B2F-9468-4AA6DFDED097}"/>
              </a:ext>
            </a:extLst>
          </p:cNvPr>
          <p:cNvSpPr/>
          <p:nvPr/>
        </p:nvSpPr>
        <p:spPr>
          <a:xfrm>
            <a:off x="2122918" y="4112362"/>
            <a:ext cx="3512028" cy="15060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9" name="순서도: 연결자 18">
            <a:extLst>
              <a:ext uri="{FF2B5EF4-FFF2-40B4-BE49-F238E27FC236}">
                <a16:creationId xmlns:a16="http://schemas.microsoft.com/office/drawing/2014/main" id="{CA6B0BDC-23FA-4B99-B199-495C9DDCEEE8}"/>
              </a:ext>
            </a:extLst>
          </p:cNvPr>
          <p:cNvSpPr/>
          <p:nvPr/>
        </p:nvSpPr>
        <p:spPr bwMode="auto">
          <a:xfrm>
            <a:off x="2040756" y="402397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0" name="직사각형 19">
            <a:extLst>
              <a:ext uri="{FF2B5EF4-FFF2-40B4-BE49-F238E27FC236}">
                <a16:creationId xmlns:a16="http://schemas.microsoft.com/office/drawing/2014/main" id="{3FB37913-20A2-4644-B58B-CA1465E424DE}"/>
              </a:ext>
            </a:extLst>
          </p:cNvPr>
          <p:cNvSpPr/>
          <p:nvPr/>
        </p:nvSpPr>
        <p:spPr>
          <a:xfrm>
            <a:off x="2122918" y="4414114"/>
            <a:ext cx="3512028" cy="15060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1" name="순서도: 연결자 20">
            <a:extLst>
              <a:ext uri="{FF2B5EF4-FFF2-40B4-BE49-F238E27FC236}">
                <a16:creationId xmlns:a16="http://schemas.microsoft.com/office/drawing/2014/main" id="{443F8A55-21C6-475D-8BA9-15B6B955767F}"/>
              </a:ext>
            </a:extLst>
          </p:cNvPr>
          <p:cNvSpPr/>
          <p:nvPr/>
        </p:nvSpPr>
        <p:spPr bwMode="auto">
          <a:xfrm>
            <a:off x="2040756" y="432572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2" name="순서도: 연결자 21">
            <a:extLst>
              <a:ext uri="{FF2B5EF4-FFF2-40B4-BE49-F238E27FC236}">
                <a16:creationId xmlns:a16="http://schemas.microsoft.com/office/drawing/2014/main" id="{28552055-F4AA-4CDB-BEAD-B6FDB2D4E750}"/>
              </a:ext>
            </a:extLst>
          </p:cNvPr>
          <p:cNvSpPr/>
          <p:nvPr/>
        </p:nvSpPr>
        <p:spPr bwMode="auto">
          <a:xfrm>
            <a:off x="5742594" y="37703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3" name="순서도: 연결자 22">
            <a:extLst>
              <a:ext uri="{FF2B5EF4-FFF2-40B4-BE49-F238E27FC236}">
                <a16:creationId xmlns:a16="http://schemas.microsoft.com/office/drawing/2014/main" id="{DFBFFDCF-97A6-4C8A-B6DC-CBD6B391873D}"/>
              </a:ext>
            </a:extLst>
          </p:cNvPr>
          <p:cNvSpPr/>
          <p:nvPr/>
        </p:nvSpPr>
        <p:spPr bwMode="auto">
          <a:xfrm>
            <a:off x="5742594" y="474608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4" name="순서도: 연결자 23">
            <a:extLst>
              <a:ext uri="{FF2B5EF4-FFF2-40B4-BE49-F238E27FC236}">
                <a16:creationId xmlns:a16="http://schemas.microsoft.com/office/drawing/2014/main" id="{DE714C34-DBCE-444C-BC3B-9C4C4239AF33}"/>
              </a:ext>
            </a:extLst>
          </p:cNvPr>
          <p:cNvSpPr/>
          <p:nvPr/>
        </p:nvSpPr>
        <p:spPr bwMode="auto">
          <a:xfrm>
            <a:off x="5742594" y="524778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graphicFrame>
        <p:nvGraphicFramePr>
          <p:cNvPr id="4" name="표 3">
            <a:extLst>
              <a:ext uri="{FF2B5EF4-FFF2-40B4-BE49-F238E27FC236}">
                <a16:creationId xmlns:a16="http://schemas.microsoft.com/office/drawing/2014/main" id="{509DDF8F-4DEC-48BB-A7B4-8E125A95932A}"/>
              </a:ext>
            </a:extLst>
          </p:cNvPr>
          <p:cNvGraphicFramePr>
            <a:graphicFrameLocks noGrp="1"/>
          </p:cNvGraphicFramePr>
          <p:nvPr>
            <p:extLst>
              <p:ext uri="{D42A27DB-BD31-4B8C-83A1-F6EECF244321}">
                <p14:modId xmlns:p14="http://schemas.microsoft.com/office/powerpoint/2010/main" val="134021472"/>
              </p:ext>
            </p:extLst>
          </p:nvPr>
        </p:nvGraphicFramePr>
        <p:xfrm>
          <a:off x="5886032" y="2816065"/>
          <a:ext cx="3530365" cy="853440"/>
        </p:xfrm>
        <a:graphic>
          <a:graphicData uri="http://schemas.openxmlformats.org/drawingml/2006/table">
            <a:tbl>
              <a:tblPr/>
              <a:tblGrid>
                <a:gridCol w="174465">
                  <a:extLst>
                    <a:ext uri="{9D8B030D-6E8A-4147-A177-3AD203B41FA5}">
                      <a16:colId xmlns:a16="http://schemas.microsoft.com/office/drawing/2014/main" val="1307807542"/>
                    </a:ext>
                  </a:extLst>
                </a:gridCol>
                <a:gridCol w="1139158">
                  <a:extLst>
                    <a:ext uri="{9D8B030D-6E8A-4147-A177-3AD203B41FA5}">
                      <a16:colId xmlns:a16="http://schemas.microsoft.com/office/drawing/2014/main" val="3191531949"/>
                    </a:ext>
                  </a:extLst>
                </a:gridCol>
                <a:gridCol w="738914">
                  <a:extLst>
                    <a:ext uri="{9D8B030D-6E8A-4147-A177-3AD203B41FA5}">
                      <a16:colId xmlns:a16="http://schemas.microsoft.com/office/drawing/2014/main" val="4244402274"/>
                    </a:ext>
                  </a:extLst>
                </a:gridCol>
                <a:gridCol w="738914">
                  <a:extLst>
                    <a:ext uri="{9D8B030D-6E8A-4147-A177-3AD203B41FA5}">
                      <a16:colId xmlns:a16="http://schemas.microsoft.com/office/drawing/2014/main" val="1521753723"/>
                    </a:ext>
                  </a:extLst>
                </a:gridCol>
                <a:gridCol w="738914">
                  <a:extLst>
                    <a:ext uri="{9D8B030D-6E8A-4147-A177-3AD203B41FA5}">
                      <a16:colId xmlns:a16="http://schemas.microsoft.com/office/drawing/2014/main" val="3960226051"/>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Nov-21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63774411"/>
                  </a:ext>
                </a:extLst>
              </a:tr>
              <a:tr h="0">
                <a:tc gridSpan="2">
                  <a:txBody>
                    <a:bodyPr/>
                    <a:lstStyle/>
                    <a:p>
                      <a:pPr algn="l" fontAlgn="ctr"/>
                      <a:r>
                        <a:rPr 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77996255"/>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3,082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71567380"/>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59086935"/>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유동성장기부채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1122242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8519483"/>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전환사채</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672488434"/>
                  </a:ext>
                </a:extLst>
              </a:tr>
            </a:tbl>
          </a:graphicData>
        </a:graphic>
      </p:graphicFrame>
    </p:spTree>
    <p:extLst>
      <p:ext uri="{BB962C8B-B14F-4D97-AF65-F5344CB8AC3E}">
        <p14:creationId xmlns:p14="http://schemas.microsoft.com/office/powerpoint/2010/main" val="1028936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extLst>
              <p:ext uri="{D42A27DB-BD31-4B8C-83A1-F6EECF244321}">
                <p14:modId xmlns:p14="http://schemas.microsoft.com/office/powerpoint/2010/main" val="1342631283"/>
              </p:ext>
            </p:extLst>
          </p:nvPr>
        </p:nvGraphicFramePr>
        <p:xfrm>
          <a:off x="468001" y="1191600"/>
          <a:ext cx="9038334" cy="50220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Working Capital</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1"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3663" marR="0" lvl="0" indent="-936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Overview</a:t>
                      </a: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년까지</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운전자본은 매출액 대비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수준으로 유지되었으나</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해외업체향 매출 상승으로 인한 매출채권 증가로 인해 매출액 대비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16%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수준으로 증가함</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매출채권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매출채권은 대부분 대기업 일부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도레이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한샘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와 해외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수출건에</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대해서 발생하고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기준 매출채권의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약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62%</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가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향 매출채권임</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대기업과 수출 외 기타 고객에 대해서는 현금으로 거래하고 있음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재고자산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제품</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원재료로 구성되어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원재료가 차지하는 비중이 대부분임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93663" marR="0" lvl="0" indent="-93663" algn="l" defTabSz="914400" rtl="0" eaLnBrk="1" fontAlgn="auto" latinLnBrk="0" hangingPunct="1">
                        <a:lnSpc>
                          <a:spcPts val="1200"/>
                        </a:lnSpc>
                        <a:spcBef>
                          <a:spcPts val="10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 Days</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매출채권 회수기일은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이내 수준이었으나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매출채권 회수 기일이 긴 해외업체 매출의 증가로 인해 회수기일이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수준으로 증가함</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재고자산 회전기일은 최근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11~14</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수준이며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빠르게 회전되고 있는 것으로 파악됨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271463" marR="0" lvl="0" indent="-1778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매입채무는 당월 마감 후 익월 말일에 일괄 지급됨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과거 일부 업체의 요청으로 선지급해주는 경우가 있어 회전기일이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 수준이었으나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최근에는 대부분 정상 주기에 지급되고 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Working Capital (1/2)</a:t>
            </a:r>
          </a:p>
        </p:txBody>
      </p:sp>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7" name="표 6">
            <a:extLst>
              <a:ext uri="{FF2B5EF4-FFF2-40B4-BE49-F238E27FC236}">
                <a16:creationId xmlns:a16="http://schemas.microsoft.com/office/drawing/2014/main" id="{EECEDC83-A0B2-4938-83DD-E53B3EBF2147}"/>
              </a:ext>
            </a:extLst>
          </p:cNvPr>
          <p:cNvGraphicFramePr>
            <a:graphicFrameLocks noGrp="1"/>
          </p:cNvGraphicFramePr>
          <p:nvPr/>
        </p:nvGraphicFramePr>
        <p:xfrm>
          <a:off x="2120900" y="1515600"/>
          <a:ext cx="3897875" cy="1693868"/>
        </p:xfrm>
        <a:graphic>
          <a:graphicData uri="http://schemas.openxmlformats.org/drawingml/2006/table">
            <a:tbl>
              <a:tblPr/>
              <a:tblGrid>
                <a:gridCol w="97400">
                  <a:extLst>
                    <a:ext uri="{9D8B030D-6E8A-4147-A177-3AD203B41FA5}">
                      <a16:colId xmlns:a16="http://schemas.microsoft.com/office/drawing/2014/main" val="4153485969"/>
                    </a:ext>
                  </a:extLst>
                </a:gridCol>
                <a:gridCol w="1057275">
                  <a:extLst>
                    <a:ext uri="{9D8B030D-6E8A-4147-A177-3AD203B41FA5}">
                      <a16:colId xmlns:a16="http://schemas.microsoft.com/office/drawing/2014/main" val="1912954420"/>
                    </a:ext>
                  </a:extLst>
                </a:gridCol>
                <a:gridCol w="685800">
                  <a:extLst>
                    <a:ext uri="{9D8B030D-6E8A-4147-A177-3AD203B41FA5}">
                      <a16:colId xmlns:a16="http://schemas.microsoft.com/office/drawing/2014/main" val="2101760357"/>
                    </a:ext>
                  </a:extLst>
                </a:gridCol>
                <a:gridCol w="685800">
                  <a:extLst>
                    <a:ext uri="{9D8B030D-6E8A-4147-A177-3AD203B41FA5}">
                      <a16:colId xmlns:a16="http://schemas.microsoft.com/office/drawing/2014/main" val="2087995885"/>
                    </a:ext>
                  </a:extLst>
                </a:gridCol>
                <a:gridCol w="685800">
                  <a:extLst>
                    <a:ext uri="{9D8B030D-6E8A-4147-A177-3AD203B41FA5}">
                      <a16:colId xmlns:a16="http://schemas.microsoft.com/office/drawing/2014/main" val="2304462562"/>
                    </a:ext>
                  </a:extLst>
                </a:gridCol>
                <a:gridCol w="685800">
                  <a:extLst>
                    <a:ext uri="{9D8B030D-6E8A-4147-A177-3AD203B41FA5}">
                      <a16:colId xmlns:a16="http://schemas.microsoft.com/office/drawing/2014/main" val="1882150335"/>
                    </a:ext>
                  </a:extLst>
                </a:gridCol>
              </a:tblGrid>
              <a:tr h="153988">
                <a:tc gridSpan="2">
                  <a:txBody>
                    <a:bodyPr/>
                    <a:lstStyle/>
                    <a:p>
                      <a:pPr algn="l" fontAlgn="ctr"/>
                      <a:r>
                        <a:rPr lang="en-US" altLang="ko-KR" sz="900" b="1" i="0" u="none" strike="noStrike" kern="1200"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kern="1200"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kern="1200"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kern="1200"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kern="1200"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710901451"/>
                  </a:ext>
                </a:extLst>
              </a:tr>
              <a:tr h="153988">
                <a:tc gridSpan="2">
                  <a:txBody>
                    <a:bodyPr/>
                    <a:lstStyle/>
                    <a:p>
                      <a:pPr algn="l"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NWC</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2,364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2,446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5,297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7,118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142717623"/>
                  </a:ext>
                </a:extLst>
              </a:tr>
              <a:tr h="153988">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매출채권</a:t>
                      </a:r>
                      <a:r>
                        <a:rPr lang="en-US" altLang="ko-KR" sz="900" b="0" i="0" u="none" strike="noStrike" baseline="30000" dirty="0">
                          <a:solidFill>
                            <a:srgbClr val="000000"/>
                          </a:solidFill>
                          <a:effectLst/>
                          <a:latin typeface="Arial" panose="020B0604020202020204" pitchFamily="34" charset="0"/>
                          <a:ea typeface="+mj-ea"/>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2,739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3,255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7,812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9,744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539766820"/>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630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1,138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1,149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95172953"/>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매입채무</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(1,514)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(3,410)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(3,465)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92273383"/>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dash"/>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미지급금</a:t>
                      </a:r>
                      <a:r>
                        <a:rPr lang="en-US" altLang="ko-KR" sz="900" b="0" i="0" u="none" strike="noStrike" baseline="30000" dirty="0">
                          <a:solidFill>
                            <a:srgbClr val="000000"/>
                          </a:solidFill>
                          <a:effectLst/>
                          <a:latin typeface="Arial" panose="020B0604020202020204" pitchFamily="34" charset="0"/>
                          <a:ea typeface="+mj-ea"/>
                          <a:cs typeface="Arial" panose="020B0604020202020204" pitchFamily="34" charset="0"/>
                        </a:rPr>
                        <a:t>2</a:t>
                      </a:r>
                      <a:endParaRPr lang="ko-KR" altLang="en-US" sz="9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(52)</a:t>
                      </a:r>
                    </a:p>
                  </a:txBody>
                  <a:tcPr marL="36000" marR="36000" marT="0" marB="0" anchor="ctr">
                    <a:lnL>
                      <a:noFill/>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(104)</a:t>
                      </a:r>
                    </a:p>
                  </a:txBody>
                  <a:tcPr marL="36000" marR="36000" marT="0" marB="0" anchor="ctr">
                    <a:lnL>
                      <a:noFill/>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(243)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(310)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2109870400"/>
                  </a:ext>
                </a:extLst>
              </a:tr>
              <a:tr h="153988">
                <a:tc gridSpan="2">
                  <a:txBody>
                    <a:bodyPr/>
                    <a:lstStyle/>
                    <a:p>
                      <a:pPr algn="l" fontAlgn="ctr"/>
                      <a:r>
                        <a:rPr lang="en-US" sz="900" b="0" i="1" u="none" strike="noStrike" dirty="0">
                          <a:solidFill>
                            <a:srgbClr val="000000"/>
                          </a:solidFill>
                          <a:effectLst/>
                          <a:latin typeface="Arial" panose="020B0604020202020204" pitchFamily="34" charset="0"/>
                          <a:ea typeface="+mj-ea"/>
                          <a:cs typeface="Arial" panose="020B0604020202020204" pitchFamily="34" charset="0"/>
                        </a:rPr>
                        <a:t>% of 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11%</a:t>
                      </a:r>
                    </a:p>
                  </a:txBody>
                  <a:tcPr marL="36000" marR="36000" marT="0" marB="0" anchor="ctr">
                    <a:lnL>
                      <a:noFill/>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11%</a:t>
                      </a:r>
                    </a:p>
                  </a:txBody>
                  <a:tcPr marL="36000" marR="36000" marT="0" marB="0" anchor="ctr">
                    <a:lnL>
                      <a:noFill/>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mj-ea"/>
                          <a:cs typeface="Arial" panose="020B0604020202020204" pitchFamily="34" charset="0"/>
                        </a:rPr>
                        <a:t>18%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25980784"/>
                  </a:ext>
                </a:extLst>
              </a:tr>
              <a:tr h="153988">
                <a:tc gridSpan="2">
                  <a:txBody>
                    <a:bodyPr/>
                    <a:lstStyle/>
                    <a:p>
                      <a:pPr algn="l"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T/O Days</a:t>
                      </a:r>
                      <a:r>
                        <a:rPr lang="en-US" sz="900" b="1" i="0" u="none" strike="noStrike" baseline="30000" dirty="0">
                          <a:solidFill>
                            <a:srgbClr val="000000"/>
                          </a:solidFill>
                          <a:effectLst/>
                          <a:latin typeface="Arial" panose="020B0604020202020204" pitchFamily="34" charset="0"/>
                          <a:ea typeface="+mj-ea"/>
                          <a:cs typeface="Arial" panose="020B0604020202020204" pitchFamily="34" charset="0"/>
                        </a:rPr>
                        <a:t>3</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l" fontAlgn="ctr"/>
                      <a:endParaRPr lang="ko-KR" altLang="en-US" sz="9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l" fontAlgn="ctr"/>
                      <a:endParaRPr lang="ko-KR" altLang="en-US" sz="900" b="1"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60052614"/>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매출채권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44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60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359815161"/>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88621276"/>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매입채무</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32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30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929999919"/>
                  </a:ext>
                </a:extLst>
              </a:tr>
            </a:tbl>
          </a:graphicData>
        </a:graphic>
      </p:graphicFrame>
      <p:sp>
        <p:nvSpPr>
          <p:cNvPr id="30" name="TextBox 29">
            <a:extLst>
              <a:ext uri="{FF2B5EF4-FFF2-40B4-BE49-F238E27FC236}">
                <a16:creationId xmlns:a16="http://schemas.microsoft.com/office/drawing/2014/main" id="{0C215967-EEE1-4ECA-9913-E7D6EE07D4E4}"/>
              </a:ext>
            </a:extLst>
          </p:cNvPr>
          <p:cNvSpPr txBox="1"/>
          <p:nvPr/>
        </p:nvSpPr>
        <p:spPr>
          <a:xfrm>
            <a:off x="2120900" y="3233626"/>
            <a:ext cx="3897875" cy="215444"/>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대손충당금을 제외한 순 매출채권 </a:t>
            </a:r>
            <a:r>
              <a:rPr lang="en-US" altLang="ko-KR" sz="700" dirty="0">
                <a:latin typeface="Arial" panose="020B0604020202020204" pitchFamily="34" charset="0"/>
                <a:cs typeface="Arial" panose="020B0604020202020204" pitchFamily="34" charset="0"/>
              </a:rPr>
              <a:t>/ Note 2: </a:t>
            </a:r>
            <a:r>
              <a:rPr lang="ko-KR" altLang="en-US" sz="700" dirty="0">
                <a:latin typeface="Arial" panose="020B0604020202020204" pitchFamily="34" charset="0"/>
                <a:cs typeface="Arial" panose="020B0604020202020204" pitchFamily="34" charset="0"/>
              </a:rPr>
              <a:t>운반비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운영수수료 등 운전자본성 미지급금</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3: </a:t>
            </a:r>
            <a:r>
              <a:rPr lang="ko-KR" altLang="en-US" sz="700" dirty="0">
                <a:latin typeface="Arial" panose="020B0604020202020204" pitchFamily="34" charset="0"/>
                <a:cs typeface="Arial" panose="020B0604020202020204" pitchFamily="34" charset="0"/>
              </a:rPr>
              <a:t>매출채권 평균잔액으로 산출함</a:t>
            </a:r>
            <a:endParaRPr lang="en-US" altLang="ko-KR" sz="700" dirty="0">
              <a:latin typeface="Arial" panose="020B0604020202020204" pitchFamily="34" charset="0"/>
              <a:cs typeface="Arial" panose="020B0604020202020204" pitchFamily="34" charset="0"/>
            </a:endParaRPr>
          </a:p>
        </p:txBody>
      </p:sp>
      <p:grpSp>
        <p:nvGrpSpPr>
          <p:cNvPr id="4" name="그룹 3">
            <a:extLst>
              <a:ext uri="{FF2B5EF4-FFF2-40B4-BE49-F238E27FC236}">
                <a16:creationId xmlns:a16="http://schemas.microsoft.com/office/drawing/2014/main" id="{07D08F08-1975-4A69-9E46-FE9CF15C82BE}"/>
              </a:ext>
            </a:extLst>
          </p:cNvPr>
          <p:cNvGrpSpPr/>
          <p:nvPr/>
        </p:nvGrpSpPr>
        <p:grpSpPr>
          <a:xfrm>
            <a:off x="6104467" y="1537654"/>
            <a:ext cx="3384796" cy="1928350"/>
            <a:chOff x="2120900" y="1537654"/>
            <a:chExt cx="3897875" cy="2555062"/>
          </a:xfrm>
        </p:grpSpPr>
        <p:graphicFrame>
          <p:nvGraphicFramePr>
            <p:cNvPr id="18" name="차트 17">
              <a:extLst>
                <a:ext uri="{FF2B5EF4-FFF2-40B4-BE49-F238E27FC236}">
                  <a16:creationId xmlns:a16="http://schemas.microsoft.com/office/drawing/2014/main" id="{504005D7-2E89-4E13-952D-5B45C9669F2E}"/>
                </a:ext>
              </a:extLst>
            </p:cNvPr>
            <p:cNvGraphicFramePr>
              <a:graphicFrameLocks/>
            </p:cNvGraphicFramePr>
            <p:nvPr/>
          </p:nvGraphicFramePr>
          <p:xfrm>
            <a:off x="2120900" y="1537654"/>
            <a:ext cx="3897875" cy="2555062"/>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직선 연결선 5">
              <a:extLst>
                <a:ext uri="{FF2B5EF4-FFF2-40B4-BE49-F238E27FC236}">
                  <a16:creationId xmlns:a16="http://schemas.microsoft.com/office/drawing/2014/main" id="{12BCBF2A-E896-49F4-905C-4525693FE5D6}"/>
                </a:ext>
              </a:extLst>
            </p:cNvPr>
            <p:cNvCxnSpPr/>
            <p:nvPr/>
          </p:nvCxnSpPr>
          <p:spPr>
            <a:xfrm>
              <a:off x="2167223" y="3089551"/>
              <a:ext cx="379593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9570406B-F671-440D-9FE4-1CFA2C27E141}"/>
                </a:ext>
              </a:extLst>
            </p:cNvPr>
            <p:cNvSpPr txBox="1"/>
            <p:nvPr/>
          </p:nvSpPr>
          <p:spPr>
            <a:xfrm>
              <a:off x="2311277" y="3108305"/>
              <a:ext cx="592605" cy="211576"/>
            </a:xfrm>
            <a:prstGeom prst="rect">
              <a:avLst/>
            </a:prstGeom>
            <a:noFill/>
          </p:spPr>
          <p:txBody>
            <a:bodyPr wrap="square" lIns="0" tIns="0" rIns="0" bIns="0" rtlCol="0">
              <a:noAutofit/>
            </a:bodyPr>
            <a:lstStyle/>
            <a:p>
              <a:pPr>
                <a:spcAft>
                  <a:spcPts val="600"/>
                </a:spcAft>
              </a:pPr>
              <a:r>
                <a:rPr lang="en-US" altLang="ko-KR" sz="800" dirty="0">
                  <a:latin typeface="Arial" panose="020B0604020202020204" pitchFamily="34" charset="0"/>
                  <a:cs typeface="Arial" panose="020B0604020202020204" pitchFamily="34" charset="0"/>
                </a:rPr>
                <a:t>Dec-18</a:t>
              </a:r>
              <a:endParaRPr lang="ko-KR" altLang="en-US" sz="800" dirty="0" err="1">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B475738-B694-4C54-9F31-B70F835FFAB9}"/>
                </a:ext>
              </a:extLst>
            </p:cNvPr>
            <p:cNvSpPr txBox="1"/>
            <p:nvPr/>
          </p:nvSpPr>
          <p:spPr>
            <a:xfrm>
              <a:off x="3227598" y="3108305"/>
              <a:ext cx="493284" cy="211529"/>
            </a:xfrm>
            <a:prstGeom prst="rect">
              <a:avLst/>
            </a:prstGeom>
            <a:noFill/>
          </p:spPr>
          <p:txBody>
            <a:bodyPr wrap="square" lIns="0" tIns="0" rIns="0" bIns="0" rtlCol="0">
              <a:noAutofit/>
            </a:bodyPr>
            <a:lstStyle/>
            <a:p>
              <a:pPr>
                <a:spcAft>
                  <a:spcPts val="600"/>
                </a:spcAft>
              </a:pPr>
              <a:r>
                <a:rPr lang="en-US" altLang="ko-KR" sz="800" dirty="0">
                  <a:latin typeface="Arial" panose="020B0604020202020204" pitchFamily="34" charset="0"/>
                  <a:cs typeface="Arial" panose="020B0604020202020204" pitchFamily="34" charset="0"/>
                </a:rPr>
                <a:t>Dec-19</a:t>
              </a:r>
              <a:endParaRPr lang="ko-KR" altLang="en-US" sz="800" dirty="0" err="1">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2386B1F-5FAF-44F4-9325-7171E525F96E}"/>
                </a:ext>
              </a:extLst>
            </p:cNvPr>
            <p:cNvSpPr txBox="1"/>
            <p:nvPr/>
          </p:nvSpPr>
          <p:spPr>
            <a:xfrm>
              <a:off x="4112341" y="3108305"/>
              <a:ext cx="617759" cy="211518"/>
            </a:xfrm>
            <a:prstGeom prst="rect">
              <a:avLst/>
            </a:prstGeom>
            <a:noFill/>
          </p:spPr>
          <p:txBody>
            <a:bodyPr wrap="square" lIns="0" tIns="0" rIns="0" bIns="0" rtlCol="0">
              <a:noAutofit/>
            </a:bodyPr>
            <a:lstStyle/>
            <a:p>
              <a:pPr>
                <a:spcAft>
                  <a:spcPts val="600"/>
                </a:spcAft>
              </a:pPr>
              <a:r>
                <a:rPr lang="en-US" altLang="ko-KR" sz="800" dirty="0">
                  <a:latin typeface="Arial" panose="020B0604020202020204" pitchFamily="34" charset="0"/>
                  <a:cs typeface="Arial" panose="020B0604020202020204" pitchFamily="34" charset="0"/>
                </a:rPr>
                <a:t>Dec-20</a:t>
              </a:r>
              <a:endParaRPr lang="ko-KR" altLang="en-US" sz="800" dirty="0" err="1">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F632C68-9166-40F3-9F98-C25096D17EA2}"/>
                </a:ext>
              </a:extLst>
            </p:cNvPr>
            <p:cNvSpPr txBox="1"/>
            <p:nvPr/>
          </p:nvSpPr>
          <p:spPr>
            <a:xfrm>
              <a:off x="5030739" y="3108304"/>
              <a:ext cx="617758" cy="295932"/>
            </a:xfrm>
            <a:prstGeom prst="rect">
              <a:avLst/>
            </a:prstGeom>
            <a:noFill/>
          </p:spPr>
          <p:txBody>
            <a:bodyPr wrap="square" lIns="0" tIns="0" rIns="0" bIns="0" rtlCol="0">
              <a:noAutofit/>
            </a:bodyPr>
            <a:lstStyle/>
            <a:p>
              <a:pPr>
                <a:spcAft>
                  <a:spcPts val="600"/>
                </a:spcAft>
              </a:pPr>
              <a:r>
                <a:rPr lang="en-US" altLang="ko-KR" sz="800" dirty="0">
                  <a:latin typeface="Arial" panose="020B0604020202020204" pitchFamily="34" charset="0"/>
                  <a:cs typeface="Arial" panose="020B0604020202020204" pitchFamily="34" charset="0"/>
                </a:rPr>
                <a:t>Sep-21</a:t>
              </a:r>
              <a:endParaRPr lang="ko-KR" altLang="en-US" sz="800" dirty="0" err="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4587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16797877-D4F2-4637-84F6-D33A201BE126}"/>
              </a:ext>
            </a:extLst>
          </p:cNvPr>
          <p:cNvGraphicFramePr>
            <a:graphicFrameLocks noGrp="1"/>
          </p:cNvGraphicFramePr>
          <p:nvPr>
            <p:extLst>
              <p:ext uri="{D42A27DB-BD31-4B8C-83A1-F6EECF244321}">
                <p14:modId xmlns:p14="http://schemas.microsoft.com/office/powerpoint/2010/main" val="4175626730"/>
              </p:ext>
            </p:extLst>
          </p:nvPr>
        </p:nvGraphicFramePr>
        <p:xfrm>
          <a:off x="478613" y="1060200"/>
          <a:ext cx="8354555" cy="4977475"/>
        </p:xfrm>
        <a:graphic>
          <a:graphicData uri="http://schemas.openxmlformats.org/drawingml/2006/table">
            <a:tbl>
              <a:tblPr/>
              <a:tblGrid>
                <a:gridCol w="997125">
                  <a:extLst>
                    <a:ext uri="{9D8B030D-6E8A-4147-A177-3AD203B41FA5}">
                      <a16:colId xmlns:a16="http://schemas.microsoft.com/office/drawing/2014/main" val="20000"/>
                    </a:ext>
                  </a:extLst>
                </a:gridCol>
                <a:gridCol w="3145678">
                  <a:extLst>
                    <a:ext uri="{9D8B030D-6E8A-4147-A177-3AD203B41FA5}">
                      <a16:colId xmlns:a16="http://schemas.microsoft.com/office/drawing/2014/main" val="20001"/>
                    </a:ext>
                  </a:extLst>
                </a:gridCol>
                <a:gridCol w="97400">
                  <a:extLst>
                    <a:ext uri="{9D8B030D-6E8A-4147-A177-3AD203B41FA5}">
                      <a16:colId xmlns:a16="http://schemas.microsoft.com/office/drawing/2014/main" val="20002"/>
                    </a:ext>
                  </a:extLst>
                </a:gridCol>
                <a:gridCol w="997125">
                  <a:extLst>
                    <a:ext uri="{9D8B030D-6E8A-4147-A177-3AD203B41FA5}">
                      <a16:colId xmlns:a16="http://schemas.microsoft.com/office/drawing/2014/main" val="20003"/>
                    </a:ext>
                  </a:extLst>
                </a:gridCol>
                <a:gridCol w="3117227">
                  <a:extLst>
                    <a:ext uri="{9D8B030D-6E8A-4147-A177-3AD203B41FA5}">
                      <a16:colId xmlns:a16="http://schemas.microsoft.com/office/drawing/2014/main" val="20004"/>
                    </a:ext>
                  </a:extLst>
                </a:gridCol>
              </a:tblGrid>
              <a:tr h="168544">
                <a:tc>
                  <a:txBody>
                    <a:bodyPr/>
                    <a:lstStyle/>
                    <a:p>
                      <a:pPr algn="l" fontAlgn="ctr"/>
                      <a:r>
                        <a:rPr lang="en-US" sz="1000" b="1" i="0" u="none" strike="noStrike" dirty="0">
                          <a:solidFill>
                            <a:srgbClr val="000000"/>
                          </a:solidFill>
                          <a:effectLst/>
                          <a:latin typeface="Arial" panose="020B0604020202020204" pitchFamily="34" charset="0"/>
                          <a:ea typeface="+mj-ea"/>
                          <a:cs typeface="Arial" panose="020B0604020202020204" pitchFamily="34" charset="0"/>
                        </a:rPr>
                        <a:t>Abbreviation</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n-US" sz="1000" b="1" i="0" u="none" strike="noStrike">
                          <a:solidFill>
                            <a:srgbClr val="000000"/>
                          </a:solidFill>
                          <a:effectLst/>
                          <a:latin typeface="Arial" panose="020B0604020202020204" pitchFamily="34" charset="0"/>
                          <a:ea typeface="+mj-ea"/>
                          <a:cs typeface="Arial" panose="020B0604020202020204" pitchFamily="34" charset="0"/>
                        </a:rPr>
                        <a:t>Full Name</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fontAlgn="ctr"/>
                      <a:r>
                        <a:rPr lang="en-US" sz="1000" b="1" i="0" u="none" strike="noStrike" dirty="0">
                          <a:solidFill>
                            <a:srgbClr val="000000"/>
                          </a:solidFill>
                          <a:effectLst/>
                          <a:latin typeface="Arial" panose="020B0604020202020204" pitchFamily="34" charset="0"/>
                          <a:ea typeface="+mj-ea"/>
                          <a:cs typeface="Arial" panose="020B0604020202020204" pitchFamily="34" charset="0"/>
                        </a:rPr>
                        <a:t>Abbreviation</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n-US" sz="1000" b="1" i="0" u="none" strike="noStrike" dirty="0">
                          <a:solidFill>
                            <a:srgbClr val="000000"/>
                          </a:solidFill>
                          <a:effectLst/>
                          <a:latin typeface="Arial" panose="020B0604020202020204" pitchFamily="34" charset="0"/>
                          <a:ea typeface="+mj-ea"/>
                          <a:cs typeface="Arial" panose="020B0604020202020204" pitchFamily="34" charset="0"/>
                        </a:rPr>
                        <a:t>Full Name</a:t>
                      </a:r>
                    </a:p>
                  </a:txBody>
                  <a:tcPr marL="36000" marR="36000" marT="6636"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3Q</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r>
                        <a:rPr lang="en-US" sz="8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rd</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Quarter</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km</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Kilometer</a:t>
                      </a:r>
                    </a:p>
                  </a:txBody>
                  <a:tcPr marL="36000" marR="3600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APP</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Average Purchase Price</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KPI</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Key Performance Indicator</a:t>
                      </a:r>
                    </a:p>
                  </a:txBody>
                  <a:tcPr marL="36000" marR="36000" marT="0" marB="0" anchor="ctr">
                    <a:lnL>
                      <a:noFill/>
                    </a:lnL>
                    <a:lnR>
                      <a:noFill/>
                    </a:lnR>
                    <a:lnT>
                      <a:noFill/>
                    </a:lnT>
                    <a:lnB>
                      <a:noFill/>
                    </a:lnB>
                  </a:tcPr>
                </a:tc>
                <a:extLst>
                  <a:ext uri="{0D108BD9-81ED-4DB2-BD59-A6C34878D82A}">
                    <a16:rowId xmlns:a16="http://schemas.microsoft.com/office/drawing/2014/main" val="10002"/>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ASP</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Average Selling Price</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L/C</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Letter of Credit</a:t>
                      </a:r>
                    </a:p>
                  </a:txBody>
                  <a:tcPr marL="36000" marR="36000" marT="0" marB="0" anchor="ctr">
                    <a:lnL>
                      <a:noFill/>
                    </a:lnL>
                    <a:lnR>
                      <a:noFill/>
                    </a:lnR>
                    <a:lnT>
                      <a:noFill/>
                    </a:lnT>
                    <a:lnB>
                      <a:noFill/>
                    </a:lnB>
                  </a:tcPr>
                </a:tc>
                <a:extLst>
                  <a:ext uri="{0D108BD9-81ED-4DB2-BD59-A6C34878D82A}">
                    <a16:rowId xmlns:a16="http://schemas.microsoft.com/office/drawing/2014/main" val="10003"/>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B/S</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Balance Sheet</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LED</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Light-Emitting Diode</a:t>
                      </a:r>
                    </a:p>
                  </a:txBody>
                  <a:tcPr marL="36000" marR="36000" marT="0" marB="0" anchor="ctr">
                    <a:lnL>
                      <a:noFill/>
                    </a:lnL>
                    <a:lnR>
                      <a:noFill/>
                    </a:lnR>
                    <a:lnT>
                      <a:noFill/>
                    </a:lnT>
                    <a:lnB>
                      <a:noFill/>
                    </a:lnB>
                  </a:tcPr>
                </a:tc>
                <a:extLst>
                  <a:ext uri="{0D108BD9-81ED-4DB2-BD59-A6C34878D82A}">
                    <a16:rowId xmlns:a16="http://schemas.microsoft.com/office/drawing/2014/main" val="10004"/>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CAGR</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Compound Annual Growth Rate</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m</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Meter</a:t>
                      </a:r>
                    </a:p>
                  </a:txBody>
                  <a:tcPr marL="36000" marR="36000" marT="0" marB="0" anchor="ctr">
                    <a:lnL>
                      <a:noFill/>
                    </a:lnL>
                    <a:lnR>
                      <a:noFill/>
                    </a:lnR>
                    <a:lnT>
                      <a:noFill/>
                    </a:lnT>
                    <a:lnB>
                      <a:noFill/>
                    </a:lnB>
                  </a:tcPr>
                </a:tc>
                <a:extLst>
                  <a:ext uri="{0D108BD9-81ED-4DB2-BD59-A6C34878D82A}">
                    <a16:rowId xmlns:a16="http://schemas.microsoft.com/office/drawing/2014/main" val="10005"/>
                  </a:ext>
                </a:extLst>
              </a:tr>
              <a:tr h="160239">
                <a:tc>
                  <a:txBody>
                    <a:bodyPr/>
                    <a:lstStyle/>
                    <a:p>
                      <a:pPr algn="l" rtl="0" fontAlgn="ctr"/>
                      <a:r>
                        <a:rPr lang="en-US" sz="800" b="1" i="0" u="none" strike="noStrike" dirty="0" err="1">
                          <a:solidFill>
                            <a:srgbClr val="00338D"/>
                          </a:solidFill>
                          <a:effectLst/>
                          <a:latin typeface="Arial" panose="020B0604020202020204" pitchFamily="34" charset="0"/>
                          <a:ea typeface="맑은 고딕" panose="020B0503020000020004" pitchFamily="50" charset="-127"/>
                          <a:cs typeface="Arial" panose="020B0604020202020204" pitchFamily="34" charset="0"/>
                        </a:rPr>
                        <a:t>CapEx</a:t>
                      </a: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Capital Expenditures</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Not Applicable</a:t>
                      </a:r>
                    </a:p>
                  </a:txBody>
                  <a:tcPr marL="36000" marR="36000" marT="0" marB="0" anchor="ctr">
                    <a:lnL>
                      <a:noFill/>
                    </a:lnL>
                    <a:lnR>
                      <a:noFill/>
                    </a:lnR>
                    <a:lnT>
                      <a:noFill/>
                    </a:lnT>
                    <a:lnB>
                      <a:noFill/>
                    </a:lnB>
                  </a:tcPr>
                </a:tc>
                <a:extLst>
                  <a:ext uri="{0D108BD9-81ED-4DB2-BD59-A6C34878D82A}">
                    <a16:rowId xmlns:a16="http://schemas.microsoft.com/office/drawing/2014/main" val="10006"/>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CIF</a:t>
                      </a:r>
                    </a:p>
                  </a:txBody>
                  <a:tcPr marL="36000" marR="36000" marT="0" marB="0" anchor="ctr">
                    <a:lnL>
                      <a:noFill/>
                    </a:lnL>
                    <a:lnR>
                      <a:noFill/>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Cost, Insurance and Freight</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NAV</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Asset Value</a:t>
                      </a:r>
                    </a:p>
                  </a:txBody>
                  <a:tcPr marL="36000" marR="36000" marT="0" marB="0" anchor="ctr">
                    <a:lnL>
                      <a:noFill/>
                    </a:lnL>
                    <a:lnR>
                      <a:noFill/>
                    </a:lnR>
                    <a:lnT>
                      <a:noFill/>
                    </a:lnT>
                    <a:lnB>
                      <a:noFill/>
                    </a:lnB>
                  </a:tcPr>
                </a:tc>
                <a:extLst>
                  <a:ext uri="{0D108BD9-81ED-4DB2-BD59-A6C34878D82A}">
                    <a16:rowId xmlns:a16="http://schemas.microsoft.com/office/drawing/2014/main" val="10007"/>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CM</a:t>
                      </a:r>
                    </a:p>
                  </a:txBody>
                  <a:tcPr marL="36000" marR="36000" marT="0" marB="0" anchor="ctr">
                    <a:lnL>
                      <a:noFill/>
                    </a:lnL>
                    <a:lnR>
                      <a:noFill/>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Contribution Margin</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NWC</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Working Capital</a:t>
                      </a:r>
                    </a:p>
                  </a:txBody>
                  <a:tcPr marL="36000" marR="36000" marT="0" marB="0" anchor="ctr">
                    <a:lnL>
                      <a:noFill/>
                    </a:lnL>
                    <a:lnR>
                      <a:noFill/>
                    </a:lnR>
                    <a:lnT>
                      <a:noFill/>
                    </a:lnT>
                    <a:lnB>
                      <a:noFill/>
                    </a:lnB>
                  </a:tcPr>
                </a:tc>
                <a:extLst>
                  <a:ext uri="{0D108BD9-81ED-4DB2-BD59-A6C34878D82A}">
                    <a16:rowId xmlns:a16="http://schemas.microsoft.com/office/drawing/2014/main" val="10008"/>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CPET</a:t>
                      </a:r>
                    </a:p>
                  </a:txBody>
                  <a:tcPr marL="36000" marR="36000" marT="0" marB="0" anchor="ctr">
                    <a:lnL>
                      <a:noFill/>
                    </a:lnL>
                    <a:lnR>
                      <a:noFill/>
                    </a:lnR>
                    <a:lnT>
                      <a:noFill/>
                    </a:lnT>
                    <a:lnB>
                      <a:noFill/>
                    </a:lnB>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Crystalline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Polyethylene Terephthalate</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OPET</a:t>
                      </a:r>
                    </a:p>
                  </a:txBody>
                  <a:tcPr marL="36000" marR="36000" marT="0" marB="0" anchor="ctr">
                    <a:lnL>
                      <a:noFill/>
                    </a:lnL>
                    <a:lnR>
                      <a:noFill/>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Oriented Polyethylene Terephthalate</a:t>
                      </a:r>
                    </a:p>
                  </a:txBody>
                  <a:tcPr marL="36000" marR="36000" marT="0" marB="0" anchor="ctr">
                    <a:lnL>
                      <a:noFill/>
                    </a:lnL>
                    <a:lnR>
                      <a:noFill/>
                    </a:lnR>
                    <a:lnT>
                      <a:noFill/>
                    </a:lnT>
                    <a:lnB>
                      <a:noFill/>
                    </a:lnB>
                  </a:tcPr>
                </a:tc>
                <a:extLst>
                  <a:ext uri="{0D108BD9-81ED-4DB2-BD59-A6C34878D82A}">
                    <a16:rowId xmlns:a16="http://schemas.microsoft.com/office/drawing/2014/main" val="10009"/>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Depreciation &amp; Amortization</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P&amp;L</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Profit and Loss statement</a:t>
                      </a:r>
                    </a:p>
                  </a:txBody>
                  <a:tcPr marL="36000" marR="36000" marT="0" marB="0" anchor="ctr">
                    <a:lnL>
                      <a:noFill/>
                    </a:lnL>
                    <a:lnR>
                      <a:noFill/>
                    </a:lnR>
                    <a:lnT>
                      <a:noFill/>
                    </a:lnT>
                    <a:lnB>
                      <a:noFill/>
                    </a:lnB>
                  </a:tcPr>
                </a:tc>
                <a:extLst>
                  <a:ext uri="{0D108BD9-81ED-4DB2-BD59-A6C34878D82A}">
                    <a16:rowId xmlns:a16="http://schemas.microsoft.com/office/drawing/2014/main" val="10010"/>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DC</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Defined Contribution</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PMI</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Post-Merger Integration</a:t>
                      </a:r>
                    </a:p>
                  </a:txBody>
                  <a:tcPr marL="36000" marR="36000" marT="0" marB="0" anchor="ctr">
                    <a:lnL>
                      <a:noFill/>
                    </a:lnL>
                    <a:lnR>
                      <a:noFill/>
                    </a:lnR>
                    <a:lnT>
                      <a:noFill/>
                    </a:lnT>
                    <a:lnB>
                      <a:noFill/>
                    </a:lnB>
                  </a:tcPr>
                </a:tc>
                <a:extLst>
                  <a:ext uri="{0D108BD9-81ED-4DB2-BD59-A6C34878D82A}">
                    <a16:rowId xmlns:a16="http://schemas.microsoft.com/office/drawing/2014/main" val="10011"/>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Diff</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Difference</a:t>
                      </a:r>
                    </a:p>
                  </a:txBody>
                  <a:tcPr marL="36000" marR="36000" marT="0" marB="0" anchor="ctr">
                    <a:lnL>
                      <a:noFill/>
                    </a:lnL>
                    <a:lnR>
                      <a:noFill/>
                    </a:lnR>
                    <a:lnT>
                      <a:noFill/>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PP&amp;E</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Property, Plant and Equipment</a:t>
                      </a:r>
                    </a:p>
                  </a:txBody>
                  <a:tcPr marL="36000" marR="36000" marT="0" marB="0" anchor="ctr">
                    <a:lnL>
                      <a:noFill/>
                    </a:lnL>
                    <a:lnR>
                      <a:noFill/>
                    </a:lnR>
                    <a:lnT>
                      <a:noFill/>
                    </a:lnT>
                    <a:lnB>
                      <a:noFill/>
                    </a:lnB>
                  </a:tcPr>
                </a:tc>
                <a:extLst>
                  <a:ext uri="{0D108BD9-81ED-4DB2-BD59-A6C34878D82A}">
                    <a16:rowId xmlns:a16="http://schemas.microsoft.com/office/drawing/2014/main" val="10012"/>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E</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Estimated</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R&amp;R</a:t>
                      </a:r>
                    </a:p>
                  </a:txBody>
                  <a:tcPr marL="36000" marR="36000" marT="0" marB="0" anchor="ctr">
                    <a:lnL>
                      <a:noFill/>
                    </a:lnL>
                    <a:lnR>
                      <a:noFill/>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Role and Responsibilities</a:t>
                      </a:r>
                    </a:p>
                  </a:txBody>
                  <a:tcPr marL="36000" marR="36000" marT="0" marB="0" anchor="ctr">
                    <a:lnL>
                      <a:noFill/>
                    </a:lnL>
                    <a:lnR>
                      <a:noFill/>
                    </a:lnR>
                    <a:lnT>
                      <a:noFill/>
                    </a:lnT>
                    <a:lnB>
                      <a:noFill/>
                    </a:lnB>
                  </a:tcPr>
                </a:tc>
                <a:extLst>
                  <a:ext uri="{0D108BD9-81ED-4DB2-BD59-A6C34878D82A}">
                    <a16:rowId xmlns:a16="http://schemas.microsoft.com/office/drawing/2014/main" val="10013"/>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Earnings Before Interest and Taxes</a:t>
                      </a:r>
                    </a:p>
                  </a:txBody>
                  <a:tcPr marL="36000" marR="36000" marT="0" marB="0" anchor="ctr">
                    <a:lnL>
                      <a:noFill/>
                    </a:lnL>
                    <a:lnR>
                      <a:noFill/>
                    </a:lnR>
                    <a:lnT>
                      <a:noFill/>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SG&amp;A</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Selling, General &amp; Administrative expense</a:t>
                      </a:r>
                    </a:p>
                  </a:txBody>
                  <a:tcPr marL="36000" marR="36000" marT="0" marB="0" anchor="ctr">
                    <a:lnL>
                      <a:noFill/>
                    </a:lnL>
                    <a:lnR>
                      <a:noFill/>
                    </a:lnR>
                    <a:lnT>
                      <a:noFill/>
                    </a:lnT>
                    <a:lnB>
                      <a:noFill/>
                    </a:lnB>
                  </a:tcPr>
                </a:tc>
                <a:extLst>
                  <a:ext uri="{0D108BD9-81ED-4DB2-BD59-A6C34878D82A}">
                    <a16:rowId xmlns:a16="http://schemas.microsoft.com/office/drawing/2014/main" val="10014"/>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Earnings Before Interest and Taxes, Depreciation, and Amortization</a:t>
                      </a:r>
                    </a:p>
                  </a:txBody>
                  <a:tcPr marL="36000" marR="36000" marT="0" marB="0" anchor="ctr">
                    <a:lnL>
                      <a:noFill/>
                    </a:lnL>
                    <a:lnR>
                      <a:noFill/>
                    </a:lnR>
                    <a:lnT>
                      <a:noFill/>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T/O</a:t>
                      </a:r>
                    </a:p>
                  </a:txBody>
                  <a:tcPr marL="36000" marR="36000" marT="0" marB="0" anchor="ctr">
                    <a:lnL>
                      <a:noFill/>
                    </a:lnL>
                    <a:lnR>
                      <a:noFill/>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Turnover</a:t>
                      </a:r>
                    </a:p>
                  </a:txBody>
                  <a:tcPr marL="36000" marR="36000" marT="0" marB="0" anchor="ctr">
                    <a:lnL>
                      <a:noFill/>
                    </a:lnL>
                    <a:lnR>
                      <a:noFill/>
                    </a:lnR>
                    <a:lnT>
                      <a:noFill/>
                    </a:lnT>
                    <a:lnB>
                      <a:noFill/>
                    </a:lnB>
                  </a:tcPr>
                </a:tc>
                <a:extLst>
                  <a:ext uri="{0D108BD9-81ED-4DB2-BD59-A6C34878D82A}">
                    <a16:rowId xmlns:a16="http://schemas.microsoft.com/office/drawing/2014/main" val="10015"/>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FC</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Fixed Cost</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T/T</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Telegraphic Transfer</a:t>
                      </a:r>
                    </a:p>
                  </a:txBody>
                  <a:tcPr marL="36000" marR="36000" marT="0" marB="0" anchor="ctr">
                    <a:lnL>
                      <a:noFill/>
                    </a:lnL>
                    <a:lnR>
                      <a:noFill/>
                    </a:lnR>
                    <a:lnT>
                      <a:noFill/>
                    </a:lnT>
                    <a:lnB>
                      <a:noFill/>
                    </a:lnB>
                  </a:tcPr>
                </a:tc>
                <a:extLst>
                  <a:ext uri="{0D108BD9-81ED-4DB2-BD59-A6C34878D82A}">
                    <a16:rowId xmlns:a16="http://schemas.microsoft.com/office/drawing/2014/main" val="10016"/>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FY</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Fiscal year</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UV</a:t>
                      </a:r>
                    </a:p>
                  </a:txBody>
                  <a:tcPr marL="36000" marR="36000" marT="0" marB="0" anchor="ctr">
                    <a:lnL>
                      <a:noFill/>
                    </a:lnL>
                    <a:lnR>
                      <a:noFill/>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Ultraviolet</a:t>
                      </a:r>
                    </a:p>
                  </a:txBody>
                  <a:tcPr marL="36000" marR="36000" marT="0" marB="0" anchor="ctr">
                    <a:lnL>
                      <a:noFill/>
                    </a:lnL>
                    <a:lnR>
                      <a:noFill/>
                    </a:lnR>
                    <a:lnT>
                      <a:noFill/>
                    </a:lnT>
                    <a:lnB>
                      <a:noFill/>
                    </a:lnB>
                  </a:tcPr>
                </a:tc>
                <a:extLst>
                  <a:ext uri="{0D108BD9-81ED-4DB2-BD59-A6C34878D82A}">
                    <a16:rowId xmlns:a16="http://schemas.microsoft.com/office/drawing/2014/main" val="10017"/>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GP</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Gross Profit</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USD</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US Dollar</a:t>
                      </a:r>
                    </a:p>
                  </a:txBody>
                  <a:tcPr marL="36000" marR="36000" marT="0" marB="0" anchor="ctr">
                    <a:lnL>
                      <a:noFill/>
                    </a:lnL>
                    <a:lnR>
                      <a:noFill/>
                    </a:lnR>
                    <a:lnT>
                      <a:noFill/>
                    </a:lnT>
                    <a:lnB>
                      <a:noFill/>
                    </a:lnB>
                  </a:tcPr>
                </a:tc>
                <a:extLst>
                  <a:ext uri="{0D108BD9-81ED-4DB2-BD59-A6C34878D82A}">
                    <a16:rowId xmlns:a16="http://schemas.microsoft.com/office/drawing/2014/main" val="10018"/>
                  </a:ext>
                </a:extLst>
              </a:tr>
              <a:tr h="160239">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kg</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Kilogram</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VC</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Variable Cost</a:t>
                      </a:r>
                    </a:p>
                  </a:txBody>
                  <a:tcPr marL="36000" marR="36000" marT="0" marB="0" anchor="ctr">
                    <a:lnL>
                      <a:noFill/>
                    </a:lnL>
                    <a:lnR>
                      <a:noFill/>
                    </a:lnR>
                    <a:lnT>
                      <a:noFill/>
                    </a:lnT>
                    <a:lnB>
                      <a:noFill/>
                    </a:lnB>
                  </a:tcPr>
                </a:tc>
                <a:extLst>
                  <a:ext uri="{0D108BD9-81ED-4DB2-BD59-A6C34878D82A}">
                    <a16:rowId xmlns:a16="http://schemas.microsoft.com/office/drawing/2014/main" val="10019"/>
                  </a:ext>
                </a:extLst>
              </a:tr>
              <a:tr h="162000">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K-IFRS</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Korean International Financial Reporting Standards</a:t>
                      </a: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r>
                        <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YoY</a:t>
                      </a:r>
                    </a:p>
                  </a:txBody>
                  <a:tcPr marL="36000" marR="36000" marT="0" marB="0" anchor="ctr">
                    <a:lnL>
                      <a:noFill/>
                    </a:lnL>
                    <a:lnR>
                      <a:noFill/>
                    </a:lnR>
                    <a:lnT>
                      <a:noFill/>
                    </a:lnT>
                    <a:lnB>
                      <a:noFill/>
                    </a:lnB>
                  </a:tcPr>
                </a:tc>
                <a:tc>
                  <a:txBody>
                    <a:bodyPr/>
                    <a:lstStyle/>
                    <a:p>
                      <a:pPr algn="l" rtl="0"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Year-over-Year</a:t>
                      </a:r>
                    </a:p>
                  </a:txBody>
                  <a:tcPr marL="36000" marR="36000" marT="0" marB="0" anchor="ctr">
                    <a:lnL>
                      <a:noFill/>
                    </a:lnL>
                    <a:lnR>
                      <a:noFill/>
                    </a:lnR>
                    <a:lnT>
                      <a:noFill/>
                    </a:lnT>
                    <a:lnB>
                      <a:noFill/>
                    </a:lnB>
                  </a:tcPr>
                </a:tc>
                <a:extLst>
                  <a:ext uri="{0D108BD9-81ED-4DB2-BD59-A6C34878D82A}">
                    <a16:rowId xmlns:a16="http://schemas.microsoft.com/office/drawing/2014/main" val="10020"/>
                  </a:ext>
                </a:extLst>
              </a:tr>
              <a:tr h="160239">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10021"/>
                  </a:ext>
                </a:extLst>
              </a:tr>
              <a:tr h="160239">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10022"/>
                  </a:ext>
                </a:extLst>
              </a:tr>
              <a:tr h="160239">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10023"/>
                  </a:ext>
                </a:extLst>
              </a:tr>
              <a:tr h="160239">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10024"/>
                  </a:ext>
                </a:extLst>
              </a:tr>
              <a:tr h="160239">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10025"/>
                  </a:ext>
                </a:extLst>
              </a:tr>
              <a:tr h="160239">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10026"/>
                  </a:ext>
                </a:extLst>
              </a:tr>
              <a:tr h="160239">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10027"/>
                  </a:ext>
                </a:extLst>
              </a:tr>
              <a:tr h="160239">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10028"/>
                  </a:ext>
                </a:extLst>
              </a:tr>
              <a:tr h="160239">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2104275843"/>
                  </a:ext>
                </a:extLst>
              </a:tr>
              <a:tr h="160239">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6636" marB="0" anchor="ctr">
                    <a:lnL>
                      <a:noFill/>
                    </a:lnL>
                    <a:lnR>
                      <a:noFill/>
                    </a:lnR>
                    <a:lnT>
                      <a:noFill/>
                    </a:lnT>
                    <a:lnB>
                      <a:noFill/>
                    </a:lnB>
                  </a:tcPr>
                </a:tc>
                <a:tc>
                  <a:txBody>
                    <a:bodyPr/>
                    <a:lstStyle/>
                    <a:p>
                      <a:pPr algn="l" rtl="0" fontAlgn="ctr"/>
                      <a:endParaRPr lang="en-US" sz="8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tc>
                  <a:txBody>
                    <a:bodyPr/>
                    <a:lstStyle/>
                    <a:p>
                      <a:pPr algn="l" rtl="0" fontAlgn="ctr"/>
                      <a:endPar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a:noFill/>
                    </a:lnT>
                    <a:lnB>
                      <a:noFill/>
                    </a:lnB>
                  </a:tcPr>
                </a:tc>
                <a:extLst>
                  <a:ext uri="{0D108BD9-81ED-4DB2-BD59-A6C34878D82A}">
                    <a16:rowId xmlns:a16="http://schemas.microsoft.com/office/drawing/2014/main" val="14727093"/>
                  </a:ext>
                </a:extLst>
              </a:tr>
            </a:tbl>
          </a:graphicData>
        </a:graphic>
      </p:graphicFrame>
      <p:sp>
        <p:nvSpPr>
          <p:cNvPr id="4" name="제목 2">
            <a:extLst>
              <a:ext uri="{FF2B5EF4-FFF2-40B4-BE49-F238E27FC236}">
                <a16:creationId xmlns:a16="http://schemas.microsoft.com/office/drawing/2014/main" id="{CDE6E8F3-E5EA-4A76-8050-2EF23275E0B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Naming Convention</a:t>
            </a:r>
          </a:p>
        </p:txBody>
      </p:sp>
    </p:spTree>
    <p:extLst>
      <p:ext uri="{BB962C8B-B14F-4D97-AF65-F5344CB8AC3E}">
        <p14:creationId xmlns:p14="http://schemas.microsoft.com/office/powerpoint/2010/main" val="2274444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oup 3">
            <a:extLst>
              <a:ext uri="{FF2B5EF4-FFF2-40B4-BE49-F238E27FC236}">
                <a16:creationId xmlns:a16="http://schemas.microsoft.com/office/drawing/2014/main" id="{57315A86-F03B-4170-8970-A97DF614C04E}"/>
              </a:ext>
            </a:extLst>
          </p:cNvPr>
          <p:cNvGraphicFramePr>
            <a:graphicFrameLocks noGrp="1"/>
          </p:cNvGraphicFramePr>
          <p:nvPr>
            <p:extLst>
              <p:ext uri="{D42A27DB-BD31-4B8C-83A1-F6EECF244321}">
                <p14:modId xmlns:p14="http://schemas.microsoft.com/office/powerpoint/2010/main" val="4048821716"/>
              </p:ext>
            </p:extLst>
          </p:nvPr>
        </p:nvGraphicFramePr>
        <p:xfrm>
          <a:off x="468001" y="1191600"/>
          <a:ext cx="9038334" cy="44980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235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거래처별 매출채권 </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     T/O Days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2164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Overview</a:t>
                      </a:r>
                    </a:p>
                    <a:p>
                      <a:pPr marL="43100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매출채권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 Days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검토 결과 거래처별 매출채권은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Normal Terms</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에 따라 회수되고 있음</a:t>
                      </a: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216400" marR="0" lvl="0" indent="-171450" algn="l" defTabSz="914400" rtl="0" eaLnBrk="1" fontAlgn="auto" latinLnBrk="0" hangingPunct="1">
                        <a:lnSpc>
                          <a:spcPts val="1200"/>
                        </a:lnSpc>
                        <a:spcBef>
                          <a:spcPts val="1000"/>
                        </a:spcBef>
                        <a:spcAft>
                          <a:spcPts val="0"/>
                        </a:spcAft>
                        <a:buClr>
                          <a:srgbClr val="00338D"/>
                        </a:buClr>
                        <a:buSzTx/>
                        <a:buFont typeface="Wingdings" panose="05000000000000000000" pitchFamily="2" charset="2"/>
                        <a:buChar char="§"/>
                        <a:tabLst>
                          <a:tab pos="4216400" algn="l"/>
                          <a:tab pos="4843463" algn="l"/>
                        </a:tabLst>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거래처별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 Days</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4310063" marR="0" lvl="0" indent="-187325"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Normal Terms</a:t>
                      </a:r>
                    </a:p>
                    <a:p>
                      <a:pPr marL="4310063" marR="0" lvl="0" indent="-187325"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4310063" marR="0" lvl="0" indent="-187325"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4310063" marR="0" lvl="0" indent="-187325"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4310063" marR="0" lvl="0" indent="-187325"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4310063" marR="0" lvl="0" indent="-187325"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한국</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주요 거래처 중 매출채권 회수기일이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기준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25</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일로 가장 빠름</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4310063" marR="0" lvl="0" indent="-187325"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거래가 처음 발생한 이래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Normal Terms</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에 따라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109</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수준을 보이고 있음</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4310063" marR="0" lvl="0" indent="-187325"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YILDIZ: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회수정책은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L/C</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개월이나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최근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개월 내 회수되고 있어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78</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대비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65</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일로 감소하였음</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4310063" marR="0" lvl="0" indent="-187325"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진영</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LDM: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과거 사업부진으로 인하여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년까지 채권회수기일이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58</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수준이었으나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사업이 안정화 됨에 따라 매출채권 회수기일이 정상화 되고 있는 추세임</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p>
                      <a:pPr marL="4310063" marR="0" lvl="0" indent="-187325"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한샘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도레이첨단소재</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Normal</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Terms</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는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익익월말</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현금 회수로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기준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61~69</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수준을 보이고 있음</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Working Capital (2/2)</a:t>
            </a:r>
          </a:p>
        </p:txBody>
      </p:sp>
      <p:sp>
        <p:nvSpPr>
          <p:cNvPr id="17" name="제목 2">
            <a:extLst>
              <a:ext uri="{FF2B5EF4-FFF2-40B4-BE49-F238E27FC236}">
                <a16:creationId xmlns:a16="http://schemas.microsoft.com/office/drawing/2014/main" id="{56C83447-A846-4867-9E7F-BB57CBB3010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21" name="표 20">
            <a:extLst>
              <a:ext uri="{FF2B5EF4-FFF2-40B4-BE49-F238E27FC236}">
                <a16:creationId xmlns:a16="http://schemas.microsoft.com/office/drawing/2014/main" id="{13CCFA85-3A1E-4468-A33A-BD863BF48BD8}"/>
              </a:ext>
            </a:extLst>
          </p:cNvPr>
          <p:cNvGraphicFramePr>
            <a:graphicFrameLocks noGrp="1"/>
          </p:cNvGraphicFramePr>
          <p:nvPr/>
        </p:nvGraphicFramePr>
        <p:xfrm>
          <a:off x="6388863" y="2567520"/>
          <a:ext cx="2860212" cy="861480"/>
        </p:xfrm>
        <a:graphic>
          <a:graphicData uri="http://schemas.openxmlformats.org/drawingml/2006/table">
            <a:tbl>
              <a:tblPr/>
              <a:tblGrid>
                <a:gridCol w="985069">
                  <a:extLst>
                    <a:ext uri="{9D8B030D-6E8A-4147-A177-3AD203B41FA5}">
                      <a16:colId xmlns:a16="http://schemas.microsoft.com/office/drawing/2014/main" val="2034490656"/>
                    </a:ext>
                  </a:extLst>
                </a:gridCol>
                <a:gridCol w="1875143">
                  <a:extLst>
                    <a:ext uri="{9D8B030D-6E8A-4147-A177-3AD203B41FA5}">
                      <a16:colId xmlns:a16="http://schemas.microsoft.com/office/drawing/2014/main" val="2307736814"/>
                    </a:ext>
                  </a:extLst>
                </a:gridCol>
              </a:tblGrid>
              <a:tr h="143580">
                <a:tc>
                  <a:txBody>
                    <a:bodyPr/>
                    <a:lstStyle/>
                    <a:p>
                      <a:pPr algn="l"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거래처명</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l"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회수기일</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090525572"/>
                  </a:ext>
                </a:extLst>
              </a:tr>
              <a:tr h="143580">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LX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한국</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당월 마감 후 익월 현금 회수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54323626"/>
                  </a:ext>
                </a:extLst>
              </a:tr>
              <a:tr h="143580">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LX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중국</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TT 3</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05586341"/>
                  </a:ext>
                </a:extLst>
              </a:tr>
              <a:tr h="143580">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YILDIZ</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L/C 1~6</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개월</a:t>
                      </a:r>
                      <a:endParaRPr lang="ko-KR" altLang="en-US" sz="8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229710967"/>
                  </a:ext>
                </a:extLst>
              </a:tr>
              <a:tr h="143580">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진영</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LDM</a:t>
                      </a:r>
                      <a:endParaRPr 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defTabSz="895488">
                        <a:buClr>
                          <a:srgbClr val="99CC00"/>
                        </a:buClr>
                        <a:tabLst>
                          <a:tab pos="261185" algn="l"/>
                        </a:tabLst>
                        <a:defRPr/>
                      </a:pPr>
                      <a:r>
                        <a:rPr lang="ko-KR" altLang="en-US" sz="800" kern="0" dirty="0">
                          <a:solidFill>
                            <a:srgbClr val="000000"/>
                          </a:solidFill>
                          <a:latin typeface="Arial" panose="020B0604020202020204" pitchFamily="34" charset="0"/>
                          <a:ea typeface="+mn-ea"/>
                          <a:cs typeface="Arial" panose="020B0604020202020204" pitchFamily="34" charset="0"/>
                        </a:rPr>
                        <a:t>당월 말 마감 후 익월 말 현금 회수</a:t>
                      </a:r>
                      <a:endParaRPr lang="en-US" altLang="ko-KR" sz="800" kern="0" dirty="0">
                        <a:solidFill>
                          <a:srgbClr val="000000"/>
                        </a:solidFill>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09120433"/>
                  </a:ext>
                </a:extLst>
              </a:tr>
              <a:tr h="143580">
                <a:tc>
                  <a:txBody>
                    <a:bodyPr/>
                    <a:lstStyle/>
                    <a:p>
                      <a:pPr algn="l"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도레이</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한샘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당월 마감 후 </a:t>
                      </a: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익익월</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 말 현금 회수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53443027"/>
                  </a:ext>
                </a:extLst>
              </a:tr>
            </a:tbl>
          </a:graphicData>
        </a:graphic>
      </p:graphicFrame>
      <p:sp>
        <p:nvSpPr>
          <p:cNvPr id="8" name="TextBox 7">
            <a:extLst>
              <a:ext uri="{FF2B5EF4-FFF2-40B4-BE49-F238E27FC236}">
                <a16:creationId xmlns:a16="http://schemas.microsoft.com/office/drawing/2014/main" id="{EC4D2EBC-051A-41F8-A56F-E78C131C028D}"/>
              </a:ext>
            </a:extLst>
          </p:cNvPr>
          <p:cNvSpPr txBox="1"/>
          <p:nvPr/>
        </p:nvSpPr>
        <p:spPr>
          <a:xfrm>
            <a:off x="2119211" y="4889854"/>
            <a:ext cx="3885380" cy="215444"/>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매출채권 평균잔액으로 산출하였으며</a:t>
            </a:r>
            <a:r>
              <a:rPr lang="en-US" altLang="ko-KR" sz="700" dirty="0">
                <a:latin typeface="Arial" panose="020B0604020202020204" pitchFamily="34" charset="0"/>
                <a:cs typeface="Arial" panose="020B0604020202020204" pitchFamily="34" charset="0"/>
              </a:rPr>
              <a:t>, ‘17</a:t>
            </a:r>
            <a:r>
              <a:rPr lang="ko-KR" altLang="en-US" sz="700" dirty="0">
                <a:latin typeface="Arial" panose="020B0604020202020204" pitchFamily="34" charset="0"/>
                <a:cs typeface="Arial" panose="020B0604020202020204" pitchFamily="34" charset="0"/>
              </a:rPr>
              <a:t>년 기준 거래처별 매출채권 파악이 불가하여</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’19</a:t>
            </a:r>
            <a:r>
              <a:rPr lang="ko-KR" altLang="en-US" sz="700" dirty="0">
                <a:latin typeface="Arial" panose="020B0604020202020204" pitchFamily="34" charset="0"/>
                <a:cs typeface="Arial" panose="020B0604020202020204" pitchFamily="34" charset="0"/>
              </a:rPr>
              <a:t>년부터 회전기일 산출함</a:t>
            </a:r>
            <a:endParaRPr lang="en-US" altLang="ko-KR" sz="700" dirty="0">
              <a:latin typeface="Arial" panose="020B0604020202020204" pitchFamily="34" charset="0"/>
              <a:cs typeface="Arial" panose="020B0604020202020204" pitchFamily="34" charset="0"/>
            </a:endParaRPr>
          </a:p>
        </p:txBody>
      </p:sp>
      <p:graphicFrame>
        <p:nvGraphicFramePr>
          <p:cNvPr id="2" name="표 1">
            <a:extLst>
              <a:ext uri="{FF2B5EF4-FFF2-40B4-BE49-F238E27FC236}">
                <a16:creationId xmlns:a16="http://schemas.microsoft.com/office/drawing/2014/main" id="{BEF46AB2-3A0F-4CC1-8BA7-7A474BDDD4C8}"/>
              </a:ext>
            </a:extLst>
          </p:cNvPr>
          <p:cNvGraphicFramePr>
            <a:graphicFrameLocks noGrp="1"/>
          </p:cNvGraphicFramePr>
          <p:nvPr/>
        </p:nvGraphicFramePr>
        <p:xfrm>
          <a:off x="2119210" y="1515600"/>
          <a:ext cx="3885380" cy="3371850"/>
        </p:xfrm>
        <a:graphic>
          <a:graphicData uri="http://schemas.openxmlformats.org/drawingml/2006/table">
            <a:tbl>
              <a:tblPr/>
              <a:tblGrid>
                <a:gridCol w="97400">
                  <a:extLst>
                    <a:ext uri="{9D8B030D-6E8A-4147-A177-3AD203B41FA5}">
                      <a16:colId xmlns:a16="http://schemas.microsoft.com/office/drawing/2014/main" val="1799165892"/>
                    </a:ext>
                  </a:extLst>
                </a:gridCol>
                <a:gridCol w="1057904">
                  <a:extLst>
                    <a:ext uri="{9D8B030D-6E8A-4147-A177-3AD203B41FA5}">
                      <a16:colId xmlns:a16="http://schemas.microsoft.com/office/drawing/2014/main" val="1118192807"/>
                    </a:ext>
                  </a:extLst>
                </a:gridCol>
                <a:gridCol w="682519">
                  <a:extLst>
                    <a:ext uri="{9D8B030D-6E8A-4147-A177-3AD203B41FA5}">
                      <a16:colId xmlns:a16="http://schemas.microsoft.com/office/drawing/2014/main" val="3445941478"/>
                    </a:ext>
                  </a:extLst>
                </a:gridCol>
                <a:gridCol w="682519">
                  <a:extLst>
                    <a:ext uri="{9D8B030D-6E8A-4147-A177-3AD203B41FA5}">
                      <a16:colId xmlns:a16="http://schemas.microsoft.com/office/drawing/2014/main" val="1795998506"/>
                    </a:ext>
                  </a:extLst>
                </a:gridCol>
                <a:gridCol w="682519">
                  <a:extLst>
                    <a:ext uri="{9D8B030D-6E8A-4147-A177-3AD203B41FA5}">
                      <a16:colId xmlns:a16="http://schemas.microsoft.com/office/drawing/2014/main" val="3507519164"/>
                    </a:ext>
                  </a:extLst>
                </a:gridCol>
                <a:gridCol w="682519">
                  <a:extLst>
                    <a:ext uri="{9D8B030D-6E8A-4147-A177-3AD203B41FA5}">
                      <a16:colId xmlns:a16="http://schemas.microsoft.com/office/drawing/2014/main" val="3965655739"/>
                    </a:ext>
                  </a:extLst>
                </a:gridCol>
              </a:tblGrid>
              <a:tr h="152400">
                <a:tc gridSpan="2">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349832687"/>
                  </a:ext>
                </a:extLst>
              </a:tr>
              <a:tr h="1524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매출채권</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1,838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1,857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7,115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9,327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95961498"/>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한국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1,194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51292400"/>
                  </a:ext>
                </a:extLst>
              </a:tr>
              <a:tr h="152400">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중국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2,099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6,231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19260558"/>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YILDIZ</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2,954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52055159"/>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진영</a:t>
                      </a:r>
                      <a:r>
                        <a:rPr lang="en-US" sz="900" b="0" i="0" u="none" strike="noStrike">
                          <a:solidFill>
                            <a:srgbClr val="000000"/>
                          </a:solidFill>
                          <a:effectLst/>
                          <a:latin typeface="Arial" panose="020B0604020202020204" pitchFamily="34" charset="0"/>
                          <a:ea typeface="맑은 고딕" panose="020B0503020000020004" pitchFamily="50" charset="-127"/>
                        </a:rPr>
                        <a:t>LDM</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89071121"/>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한샘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643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59466570"/>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도레이첨단소재</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9790572"/>
                  </a:ext>
                </a:extLst>
              </a:tr>
              <a:tr h="152400">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15,318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16,721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27,395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35,877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03710472"/>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LX</a:t>
                      </a:r>
                      <a:r>
                        <a:rPr lang="ko-KR" altLang="en-US" sz="900" b="0" i="0" u="none" strike="noStrike">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Arial" panose="020B0604020202020204" pitchFamily="34" charset="0"/>
                          <a:ea typeface="맑은 고딕" panose="020B0503020000020004" pitchFamily="50" charset="-127"/>
                        </a:rPr>
                        <a:t>한국</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10,637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10,457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139715284"/>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중국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10,561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41873645"/>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YILDIZ</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2,928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03309876"/>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진영</a:t>
                      </a:r>
                      <a:r>
                        <a:rPr lang="en-US" sz="900" b="0" i="0" u="none" strike="noStrike">
                          <a:solidFill>
                            <a:srgbClr val="000000"/>
                          </a:solidFill>
                          <a:effectLst/>
                          <a:latin typeface="Arial" panose="020B0604020202020204" pitchFamily="34" charset="0"/>
                          <a:ea typeface="맑은 고딕" panose="020B0503020000020004" pitchFamily="50" charset="-127"/>
                        </a:rPr>
                        <a:t>LDM</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991860901"/>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한샘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1,979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1,480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00344320"/>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도레이첨단소재</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1,282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1,846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8073330"/>
                  </a:ext>
                </a:extLst>
              </a:tr>
              <a:tr h="152400">
                <a:tc gridSpan="2">
                  <a:txBody>
                    <a:bodyPr/>
                    <a:lstStyle/>
                    <a:p>
                      <a:pPr algn="l" rtl="0" fontAlgn="ctr"/>
                      <a:r>
                        <a:rPr lang="en-US" sz="900" b="1" i="0" u="none" strike="noStrike">
                          <a:solidFill>
                            <a:srgbClr val="000000"/>
                          </a:solidFill>
                          <a:effectLst/>
                          <a:latin typeface="Arial" panose="020B0604020202020204" pitchFamily="34" charset="0"/>
                          <a:ea typeface="맑은 고딕" panose="020B0503020000020004" pitchFamily="50" charset="-127"/>
                        </a:rPr>
                        <a:t>T/O Days</a:t>
                      </a:r>
                      <a:r>
                        <a:rPr lang="en-US" sz="900" b="1" i="0" u="none" strike="noStrike" baseline="30000">
                          <a:solidFill>
                            <a:srgbClr val="000000"/>
                          </a:solidFill>
                          <a:effectLst/>
                          <a:latin typeface="Arial" panose="020B0604020202020204" pitchFamily="34" charset="0"/>
                          <a:ea typeface="맑은 고딕" panose="020B0503020000020004" pitchFamily="50" charset="-127"/>
                        </a:rPr>
                        <a:t>1</a:t>
                      </a:r>
                      <a:endParaRPr 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433260015"/>
                  </a:ext>
                </a:extLst>
              </a:tr>
              <a:tr h="161925">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LX</a:t>
                      </a:r>
                      <a:r>
                        <a:rPr lang="ko-KR" altLang="en-US" sz="900" b="0" i="0" u="none" strike="noStrike">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Arial" panose="020B0604020202020204" pitchFamily="34" charset="0"/>
                          <a:ea typeface="맑은 고딕" panose="020B0503020000020004" pitchFamily="50" charset="-127"/>
                        </a:rPr>
                        <a:t>한국</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875828736"/>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LX</a:t>
                      </a:r>
                      <a:r>
                        <a:rPr lang="ko-KR" altLang="en-US" sz="900" b="0" i="0" u="none" strike="noStrike">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Arial" panose="020B0604020202020204" pitchFamily="34" charset="0"/>
                          <a:ea typeface="맑은 고딕" panose="020B0503020000020004" pitchFamily="50" charset="-127"/>
                        </a:rPr>
                        <a:t>중국</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27466578"/>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YILDIZ</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1223381"/>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진영</a:t>
                      </a:r>
                      <a:r>
                        <a:rPr lang="en-US" sz="900" b="0" i="0" u="none" strike="noStrike">
                          <a:solidFill>
                            <a:srgbClr val="000000"/>
                          </a:solidFill>
                          <a:effectLst/>
                          <a:latin typeface="Arial" panose="020B0604020202020204" pitchFamily="34" charset="0"/>
                          <a:ea typeface="맑은 고딕" panose="020B0503020000020004" pitchFamily="50" charset="-127"/>
                        </a:rPr>
                        <a:t>LDM</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25268836"/>
                  </a:ext>
                </a:extLst>
              </a:tr>
              <a:tr h="152400">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한샘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208088368"/>
                  </a:ext>
                </a:extLst>
              </a:tr>
              <a:tr h="161925">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도레이첨단소재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42 </a:t>
                      </a:r>
                    </a:p>
                  </a:txBody>
                  <a:tcPr marL="36000" marR="36000" marT="0" marB="0" anchor="ctr">
                    <a:lnL>
                      <a:noFill/>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57578052"/>
                  </a:ext>
                </a:extLst>
              </a:tr>
            </a:tbl>
          </a:graphicData>
        </a:graphic>
      </p:graphicFrame>
    </p:spTree>
    <p:extLst>
      <p:ext uri="{BB962C8B-B14F-4D97-AF65-F5344CB8AC3E}">
        <p14:creationId xmlns:p14="http://schemas.microsoft.com/office/powerpoint/2010/main" val="359133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Group 3">
            <a:extLst>
              <a:ext uri="{FF2B5EF4-FFF2-40B4-BE49-F238E27FC236}">
                <a16:creationId xmlns:a16="http://schemas.microsoft.com/office/drawing/2014/main" id="{570152BF-5471-42BB-8083-8CBB421E35D3}"/>
              </a:ext>
            </a:extLst>
          </p:cNvPr>
          <p:cNvGraphicFramePr>
            <a:graphicFrameLocks noGrp="1"/>
          </p:cNvGraphicFramePr>
          <p:nvPr>
            <p:extLst>
              <p:ext uri="{D42A27DB-BD31-4B8C-83A1-F6EECF244321}">
                <p14:modId xmlns:p14="http://schemas.microsoft.com/office/powerpoint/2010/main" val="790594423"/>
              </p:ext>
            </p:extLst>
          </p:nvPr>
        </p:nvGraphicFramePr>
        <p:xfrm>
          <a:off x="468001" y="1191600"/>
          <a:ext cx="9038334" cy="511703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60224">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Debt Profile</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en-US" altLang="ko-KR" sz="900" dirty="0">
                          <a:solidFill>
                            <a:srgbClr val="000000"/>
                          </a:solidFill>
                          <a:latin typeface="Arial" panose="020B0604020202020204" pitchFamily="34" charset="0"/>
                          <a:cs typeface="Arial" panose="020B0604020202020204" pitchFamily="34" charset="0"/>
                        </a:rPr>
                        <a:t>'21</a:t>
                      </a:r>
                      <a:r>
                        <a:rPr lang="ko-KR" altLang="en-US" sz="900" dirty="0">
                          <a:solidFill>
                            <a:srgbClr val="000000"/>
                          </a:solidFill>
                          <a:latin typeface="Arial" panose="020B0604020202020204" pitchFamily="34" charset="0"/>
                          <a:cs typeface="Arial" panose="020B0604020202020204" pitchFamily="34" charset="0"/>
                        </a:rPr>
                        <a:t>년 </a:t>
                      </a:r>
                      <a:r>
                        <a:rPr lang="en-US" altLang="ko-KR" sz="900" dirty="0">
                          <a:solidFill>
                            <a:srgbClr val="000000"/>
                          </a:solidFill>
                          <a:latin typeface="Arial" panose="020B0604020202020204" pitchFamily="34" charset="0"/>
                          <a:cs typeface="Arial" panose="020B0604020202020204" pitchFamily="34" charset="0"/>
                        </a:rPr>
                        <a:t>9</a:t>
                      </a:r>
                      <a:r>
                        <a:rPr lang="ko-KR" altLang="en-US" sz="900" dirty="0">
                          <a:solidFill>
                            <a:srgbClr val="000000"/>
                          </a:solidFill>
                          <a:latin typeface="Arial" panose="020B0604020202020204" pitchFamily="34" charset="0"/>
                          <a:cs typeface="Arial" panose="020B0604020202020204" pitchFamily="34" charset="0"/>
                        </a:rPr>
                        <a:t>월말 기준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차입부채의 현황은 아래와 같음</a:t>
                      </a: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Char char="ü"/>
                        <a:tabLst/>
                        <a:defRPr/>
                      </a:pPr>
                      <a:r>
                        <a:rPr lang="en-US" altLang="ko-KR" sz="900" kern="1200" baseline="0" dirty="0">
                          <a:solidFill>
                            <a:schemeClr val="tx1"/>
                          </a:solidFill>
                          <a:latin typeface="Arial" panose="020B0604020202020204" pitchFamily="34" charset="0"/>
                          <a:ea typeface="+mn-ea"/>
                          <a:cs typeface="Arial" panose="020B0604020202020204" pitchFamily="34" charset="0"/>
                        </a:rPr>
                        <a:t>’21</a:t>
                      </a:r>
                      <a:r>
                        <a:rPr lang="ko-KR" altLang="en-US" sz="900" kern="1200" baseline="0" dirty="0">
                          <a:solidFill>
                            <a:schemeClr val="tx1"/>
                          </a:solidFill>
                          <a:latin typeface="Arial" panose="020B0604020202020204" pitchFamily="34" charset="0"/>
                          <a:ea typeface="+mn-ea"/>
                          <a:cs typeface="Arial" panose="020B0604020202020204" pitchFamily="34" charset="0"/>
                        </a:rPr>
                        <a:t>년 </a:t>
                      </a:r>
                      <a:r>
                        <a:rPr lang="en-US" altLang="ko-KR" sz="900" kern="1200" baseline="0" dirty="0">
                          <a:solidFill>
                            <a:schemeClr val="tx1"/>
                          </a:solidFill>
                          <a:latin typeface="Arial" panose="020B0604020202020204" pitchFamily="34" charset="0"/>
                          <a:ea typeface="+mn-ea"/>
                          <a:cs typeface="Arial" panose="020B0604020202020204" pitchFamily="34" charset="0"/>
                        </a:rPr>
                        <a:t>9</a:t>
                      </a:r>
                      <a:r>
                        <a:rPr lang="ko-KR" altLang="en-US" sz="900" kern="1200" baseline="0" dirty="0">
                          <a:solidFill>
                            <a:schemeClr val="tx1"/>
                          </a:solidFill>
                          <a:latin typeface="Arial" panose="020B0604020202020204" pitchFamily="34" charset="0"/>
                          <a:ea typeface="+mn-ea"/>
                          <a:cs typeface="Arial" panose="020B0604020202020204" pitchFamily="34" charset="0"/>
                        </a:rPr>
                        <a:t>월말 기준 단기차입금은 </a:t>
                      </a:r>
                      <a:r>
                        <a:rPr lang="en-US" altLang="ko-KR" sz="900" kern="1200" baseline="0" dirty="0">
                          <a:solidFill>
                            <a:schemeClr val="tx1"/>
                          </a:solidFill>
                          <a:latin typeface="Arial" panose="020B0604020202020204" pitchFamily="34" charset="0"/>
                          <a:ea typeface="+mn-ea"/>
                          <a:cs typeface="Arial" panose="020B0604020202020204" pitchFamily="34" charset="0"/>
                        </a:rPr>
                        <a:t>60</a:t>
                      </a:r>
                      <a:r>
                        <a:rPr lang="ko-KR" altLang="en-US" sz="900" kern="1200" baseline="0" dirty="0">
                          <a:solidFill>
                            <a:schemeClr val="tx1"/>
                          </a:solidFill>
                          <a:latin typeface="Arial" panose="020B0604020202020204" pitchFamily="34" charset="0"/>
                          <a:ea typeface="+mn-ea"/>
                          <a:cs typeface="Arial" panose="020B0604020202020204" pitchFamily="34" charset="0"/>
                        </a:rPr>
                        <a:t>억원 존재하며</a:t>
                      </a:r>
                      <a:r>
                        <a:rPr lang="en-US" altLang="ko-KR" sz="900" kern="1200" baseline="0" dirty="0">
                          <a:solidFill>
                            <a:schemeClr val="tx1"/>
                          </a:solidFill>
                          <a:latin typeface="Arial" panose="020B0604020202020204" pitchFamily="34" charset="0"/>
                          <a:ea typeface="+mn-ea"/>
                          <a:cs typeface="Arial" panose="020B0604020202020204" pitchFamily="34" charset="0"/>
                        </a:rPr>
                        <a:t>,</a:t>
                      </a:r>
                      <a:r>
                        <a:rPr lang="ko-KR" altLang="en-US" sz="900" kern="1200" baseline="0" dirty="0">
                          <a:solidFill>
                            <a:schemeClr val="tx1"/>
                          </a:solidFill>
                          <a:latin typeface="Arial" panose="020B0604020202020204" pitchFamily="34" charset="0"/>
                          <a:ea typeface="+mn-ea"/>
                          <a:cs typeface="Arial" panose="020B0604020202020204" pitchFamily="34" charset="0"/>
                        </a:rPr>
                        <a:t> 시설 및 운영자금 목적으로 국민은행에서 </a:t>
                      </a:r>
                      <a:r>
                        <a:rPr lang="en-US" altLang="ko-KR" sz="900" kern="1200" baseline="0" dirty="0">
                          <a:solidFill>
                            <a:schemeClr val="tx1"/>
                          </a:solidFill>
                          <a:latin typeface="Arial" panose="020B0604020202020204" pitchFamily="34" charset="0"/>
                          <a:ea typeface="+mn-ea"/>
                          <a:cs typeface="Arial" panose="020B0604020202020204" pitchFamily="34" charset="0"/>
                        </a:rPr>
                        <a:t>40</a:t>
                      </a:r>
                      <a:r>
                        <a:rPr lang="ko-KR" altLang="en-US" sz="900" kern="1200" baseline="0" dirty="0">
                          <a:solidFill>
                            <a:schemeClr val="tx1"/>
                          </a:solidFill>
                          <a:latin typeface="Arial" panose="020B0604020202020204" pitchFamily="34" charset="0"/>
                          <a:ea typeface="+mn-ea"/>
                          <a:cs typeface="Arial" panose="020B0604020202020204" pitchFamily="34" charset="0"/>
                        </a:rPr>
                        <a:t>억원</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신한은행에서 </a:t>
                      </a:r>
                      <a:r>
                        <a:rPr lang="en-US" altLang="ko-KR" sz="900" kern="1200" baseline="0" dirty="0">
                          <a:solidFill>
                            <a:schemeClr val="tx1"/>
                          </a:solidFill>
                          <a:latin typeface="Arial" panose="020B0604020202020204" pitchFamily="34" charset="0"/>
                          <a:ea typeface="+mn-ea"/>
                          <a:cs typeface="Arial" panose="020B0604020202020204" pitchFamily="34" charset="0"/>
                        </a:rPr>
                        <a:t>20</a:t>
                      </a:r>
                      <a:r>
                        <a:rPr lang="ko-KR" altLang="en-US" sz="900" kern="1200" baseline="0" dirty="0">
                          <a:solidFill>
                            <a:schemeClr val="tx1"/>
                          </a:solidFill>
                          <a:latin typeface="Arial" panose="020B0604020202020204" pitchFamily="34" charset="0"/>
                          <a:ea typeface="+mn-ea"/>
                          <a:cs typeface="Arial" panose="020B0604020202020204" pitchFamily="34" charset="0"/>
                        </a:rPr>
                        <a:t>억원을 차입하였음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r>
                        <a:rPr lang="ko-KR" altLang="en-US" sz="900" kern="1200" baseline="0" dirty="0">
                          <a:solidFill>
                            <a:schemeClr val="tx1"/>
                          </a:solidFill>
                          <a:latin typeface="Arial" panose="020B0604020202020204" pitchFamily="34" charset="0"/>
                          <a:ea typeface="+mn-ea"/>
                          <a:cs typeface="Arial" panose="020B0604020202020204" pitchFamily="34" charset="0"/>
                        </a:rPr>
                        <a:t> </a:t>
                      </a: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회사는 현재 단기차입금에 대한 이자만 지급하고 있으며 원금은 상환하고 있지 않음</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만기는 </a:t>
                      </a:r>
                      <a:r>
                        <a:rPr lang="en-US" altLang="ko-KR" sz="900" kern="1200" baseline="0" dirty="0">
                          <a:solidFill>
                            <a:schemeClr val="tx1"/>
                          </a:solidFill>
                          <a:latin typeface="Arial" panose="020B0604020202020204" pitchFamily="34" charset="0"/>
                          <a:ea typeface="+mn-ea"/>
                          <a:cs typeface="Arial" panose="020B0604020202020204" pitchFamily="34" charset="0"/>
                        </a:rPr>
                        <a:t>‘22</a:t>
                      </a:r>
                      <a:r>
                        <a:rPr lang="ko-KR" altLang="en-US" sz="900" kern="1200" baseline="0" dirty="0">
                          <a:solidFill>
                            <a:schemeClr val="tx1"/>
                          </a:solidFill>
                          <a:latin typeface="Arial" panose="020B0604020202020204" pitchFamily="34" charset="0"/>
                          <a:ea typeface="+mn-ea"/>
                          <a:cs typeface="Arial" panose="020B0604020202020204" pitchFamily="34" charset="0"/>
                        </a:rPr>
                        <a:t>년 중으로 예정되어 있으나</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자동 연장됨</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71463" marR="0" lvl="0" indent="-17145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ü"/>
                        <a:tabLst/>
                        <a:defRPr/>
                      </a:pPr>
                      <a:r>
                        <a:rPr lang="ko-KR" altLang="en-US" sz="900" kern="0" dirty="0">
                          <a:solidFill>
                            <a:schemeClr val="tx1"/>
                          </a:solidFill>
                          <a:latin typeface="Arial" panose="020B0604020202020204" pitchFamily="34" charset="0"/>
                          <a:ea typeface="+mn-ea"/>
                          <a:cs typeface="Arial" panose="020B0604020202020204" pitchFamily="34" charset="0"/>
                        </a:rPr>
                        <a:t>기존 국민은행 차입금은 공장이전 관련 시설자금으로 장기차입금 약 </a:t>
                      </a:r>
                      <a:r>
                        <a:rPr lang="en-US" altLang="ko-KR" sz="900" kern="0" dirty="0">
                          <a:solidFill>
                            <a:schemeClr val="tx1"/>
                          </a:solidFill>
                          <a:latin typeface="Arial" panose="020B0604020202020204" pitchFamily="34" charset="0"/>
                          <a:ea typeface="+mn-ea"/>
                          <a:cs typeface="Arial" panose="020B0604020202020204" pitchFamily="34" charset="0"/>
                        </a:rPr>
                        <a:t>19</a:t>
                      </a:r>
                      <a:r>
                        <a:rPr lang="ko-KR" altLang="en-US" sz="900" kern="0" dirty="0">
                          <a:solidFill>
                            <a:schemeClr val="tx1"/>
                          </a:solidFill>
                          <a:latin typeface="Arial" panose="020B0604020202020204" pitchFamily="34" charset="0"/>
                          <a:ea typeface="+mn-ea"/>
                          <a:cs typeface="Arial" panose="020B0604020202020204" pitchFamily="34" charset="0"/>
                        </a:rPr>
                        <a:t>억원</a:t>
                      </a:r>
                      <a:r>
                        <a:rPr lang="en-US" altLang="ko-KR" sz="900" kern="0" dirty="0">
                          <a:solidFill>
                            <a:schemeClr val="tx1"/>
                          </a:solidFill>
                          <a:latin typeface="Arial" panose="020B0604020202020204" pitchFamily="34" charset="0"/>
                          <a:ea typeface="+mn-ea"/>
                          <a:cs typeface="Arial" panose="020B0604020202020204" pitchFamily="34" charset="0"/>
                        </a:rPr>
                        <a:t>(</a:t>
                      </a:r>
                      <a:r>
                        <a:rPr lang="ko-KR" altLang="en-US" sz="900" kern="0" dirty="0">
                          <a:solidFill>
                            <a:schemeClr val="tx1"/>
                          </a:solidFill>
                          <a:latin typeface="Arial" panose="020B0604020202020204" pitchFamily="34" charset="0"/>
                          <a:ea typeface="+mn-ea"/>
                          <a:cs typeface="Arial" panose="020B0604020202020204" pitchFamily="34" charset="0"/>
                        </a:rPr>
                        <a:t>만기 </a:t>
                      </a:r>
                      <a:r>
                        <a:rPr lang="en-US" altLang="ko-KR" sz="900" kern="0" dirty="0">
                          <a:solidFill>
                            <a:schemeClr val="tx1"/>
                          </a:solidFill>
                          <a:latin typeface="Arial" panose="020B0604020202020204" pitchFamily="34" charset="0"/>
                          <a:ea typeface="+mn-ea"/>
                          <a:cs typeface="Arial" panose="020B0604020202020204" pitchFamily="34" charset="0"/>
                        </a:rPr>
                        <a:t>’23</a:t>
                      </a:r>
                      <a:r>
                        <a:rPr lang="ko-KR" altLang="en-US" sz="900" kern="0" dirty="0">
                          <a:solidFill>
                            <a:schemeClr val="tx1"/>
                          </a:solidFill>
                          <a:latin typeface="Arial" panose="020B0604020202020204" pitchFamily="34" charset="0"/>
                          <a:ea typeface="+mn-ea"/>
                          <a:cs typeface="Arial" panose="020B0604020202020204" pitchFamily="34" charset="0"/>
                        </a:rPr>
                        <a:t>년 </a:t>
                      </a:r>
                      <a:r>
                        <a:rPr lang="en-US" altLang="ko-KR" sz="900" kern="0" dirty="0">
                          <a:solidFill>
                            <a:schemeClr val="tx1"/>
                          </a:solidFill>
                          <a:latin typeface="Arial" panose="020B0604020202020204" pitchFamily="34" charset="0"/>
                          <a:ea typeface="+mn-ea"/>
                          <a:cs typeface="Arial" panose="020B0604020202020204" pitchFamily="34" charset="0"/>
                        </a:rPr>
                        <a:t>1</a:t>
                      </a:r>
                      <a:r>
                        <a:rPr lang="ko-KR" altLang="en-US" sz="900" kern="0" dirty="0">
                          <a:solidFill>
                            <a:schemeClr val="tx1"/>
                          </a:solidFill>
                          <a:latin typeface="Arial" panose="020B0604020202020204" pitchFamily="34" charset="0"/>
                          <a:ea typeface="+mn-ea"/>
                          <a:cs typeface="Arial" panose="020B0604020202020204" pitchFamily="34" charset="0"/>
                        </a:rPr>
                        <a:t>월</a:t>
                      </a:r>
                      <a:r>
                        <a:rPr lang="en-US" altLang="ko-KR" sz="900" kern="0" dirty="0">
                          <a:solidFill>
                            <a:schemeClr val="tx1"/>
                          </a:solidFill>
                          <a:latin typeface="Arial" panose="020B0604020202020204" pitchFamily="34" charset="0"/>
                          <a:ea typeface="+mn-ea"/>
                          <a:cs typeface="Arial" panose="020B0604020202020204" pitchFamily="34" charset="0"/>
                        </a:rPr>
                        <a:t>), </a:t>
                      </a:r>
                      <a:r>
                        <a:rPr lang="ko-KR" altLang="en-US" sz="900" kern="0" dirty="0">
                          <a:solidFill>
                            <a:schemeClr val="tx1"/>
                          </a:solidFill>
                          <a:latin typeface="Arial" panose="020B0604020202020204" pitchFamily="34" charset="0"/>
                          <a:ea typeface="+mn-ea"/>
                          <a:cs typeface="Arial" panose="020B0604020202020204" pitchFamily="34" charset="0"/>
                        </a:rPr>
                        <a:t>단기차입금 </a:t>
                      </a:r>
                      <a:r>
                        <a:rPr lang="en-US" altLang="ko-KR" sz="900" kern="0" dirty="0">
                          <a:solidFill>
                            <a:schemeClr val="tx1"/>
                          </a:solidFill>
                          <a:latin typeface="Arial" panose="020B0604020202020204" pitchFamily="34" charset="0"/>
                          <a:ea typeface="+mn-ea"/>
                          <a:cs typeface="Arial" panose="020B0604020202020204" pitchFamily="34" charset="0"/>
                        </a:rPr>
                        <a:t>15</a:t>
                      </a:r>
                      <a:r>
                        <a:rPr lang="ko-KR" altLang="en-US" sz="900" kern="0" dirty="0">
                          <a:solidFill>
                            <a:schemeClr val="tx1"/>
                          </a:solidFill>
                          <a:latin typeface="Arial" panose="020B0604020202020204" pitchFamily="34" charset="0"/>
                          <a:ea typeface="+mn-ea"/>
                          <a:cs typeface="Arial" panose="020B0604020202020204" pitchFamily="34" charset="0"/>
                        </a:rPr>
                        <a:t>억원이 존재하였으나</a:t>
                      </a:r>
                      <a:r>
                        <a:rPr lang="en-US" altLang="ko-KR" sz="900" kern="0" dirty="0">
                          <a:solidFill>
                            <a:schemeClr val="tx1"/>
                          </a:solidFill>
                          <a:latin typeface="Arial" panose="020B0604020202020204" pitchFamily="34" charset="0"/>
                          <a:ea typeface="+mn-ea"/>
                          <a:cs typeface="Arial" panose="020B0604020202020204" pitchFamily="34" charset="0"/>
                        </a:rPr>
                        <a:t>, </a:t>
                      </a:r>
                      <a:r>
                        <a:rPr lang="ko-KR" altLang="en-US" sz="900" kern="0" dirty="0">
                          <a:solidFill>
                            <a:schemeClr val="tx1"/>
                          </a:solidFill>
                          <a:latin typeface="Arial" panose="020B0604020202020204" pitchFamily="34" charset="0"/>
                          <a:ea typeface="+mn-ea"/>
                          <a:cs typeface="Arial" panose="020B0604020202020204" pitchFamily="34" charset="0"/>
                        </a:rPr>
                        <a:t>높은 이자율로 인해 여유자금을 통해 </a:t>
                      </a:r>
                      <a:r>
                        <a:rPr lang="en-US" altLang="ko-KR" sz="900" kern="0" dirty="0">
                          <a:solidFill>
                            <a:schemeClr val="tx1"/>
                          </a:solidFill>
                          <a:latin typeface="Arial" panose="020B0604020202020204" pitchFamily="34" charset="0"/>
                          <a:ea typeface="+mn-ea"/>
                          <a:cs typeface="Arial" panose="020B0604020202020204" pitchFamily="34" charset="0"/>
                        </a:rPr>
                        <a:t>’20</a:t>
                      </a:r>
                      <a:r>
                        <a:rPr lang="ko-KR" altLang="en-US" sz="900" kern="0" dirty="0">
                          <a:solidFill>
                            <a:schemeClr val="tx1"/>
                          </a:solidFill>
                          <a:latin typeface="Arial" panose="020B0604020202020204" pitchFamily="34" charset="0"/>
                          <a:ea typeface="+mn-ea"/>
                          <a:cs typeface="Arial" panose="020B0604020202020204" pitchFamily="34" charset="0"/>
                        </a:rPr>
                        <a:t>년 장기차입금 전액 및 단기차입금 </a:t>
                      </a:r>
                      <a:r>
                        <a:rPr lang="en-US" altLang="ko-KR" sz="900" kern="0" dirty="0">
                          <a:solidFill>
                            <a:schemeClr val="tx1"/>
                          </a:solidFill>
                          <a:latin typeface="Arial" panose="020B0604020202020204" pitchFamily="34" charset="0"/>
                          <a:ea typeface="+mn-ea"/>
                          <a:cs typeface="Arial" panose="020B0604020202020204" pitchFamily="34" charset="0"/>
                        </a:rPr>
                        <a:t>10</a:t>
                      </a:r>
                      <a:r>
                        <a:rPr lang="ko-KR" altLang="en-US" sz="900" kern="0" dirty="0">
                          <a:solidFill>
                            <a:schemeClr val="tx1"/>
                          </a:solidFill>
                          <a:latin typeface="Arial" panose="020B0604020202020204" pitchFamily="34" charset="0"/>
                          <a:ea typeface="+mn-ea"/>
                          <a:cs typeface="Arial" panose="020B0604020202020204" pitchFamily="34" charset="0"/>
                        </a:rPr>
                        <a:t>억원을 조기 상환함</a:t>
                      </a:r>
                      <a:r>
                        <a:rPr lang="en-US" altLang="ko-KR" sz="900" kern="0" dirty="0">
                          <a:solidFill>
                            <a:schemeClr val="tx1"/>
                          </a:solidFill>
                          <a:latin typeface="Arial" panose="020B0604020202020204" pitchFamily="34" charset="0"/>
                          <a:ea typeface="+mn-ea"/>
                          <a:cs typeface="Arial" panose="020B0604020202020204" pitchFamily="34" charset="0"/>
                        </a:rPr>
                        <a:t>. </a:t>
                      </a:r>
                      <a:r>
                        <a:rPr lang="ko-KR" altLang="en-US" sz="900" kern="0" dirty="0">
                          <a:solidFill>
                            <a:schemeClr val="tx1"/>
                          </a:solidFill>
                          <a:latin typeface="Arial" panose="020B0604020202020204" pitchFamily="34" charset="0"/>
                          <a:ea typeface="+mn-ea"/>
                          <a:cs typeface="Arial" panose="020B0604020202020204" pitchFamily="34" charset="0"/>
                        </a:rPr>
                        <a:t>다만</a:t>
                      </a:r>
                      <a:r>
                        <a:rPr lang="en-US" altLang="ko-KR" sz="900" kern="0" dirty="0">
                          <a:solidFill>
                            <a:schemeClr val="tx1"/>
                          </a:solidFill>
                          <a:latin typeface="Arial" panose="020B0604020202020204" pitchFamily="34" charset="0"/>
                          <a:ea typeface="+mn-ea"/>
                          <a:cs typeface="Arial" panose="020B0604020202020204" pitchFamily="34" charset="0"/>
                        </a:rPr>
                        <a:t>, </a:t>
                      </a:r>
                      <a:r>
                        <a:rPr lang="ko-KR" altLang="en-US" sz="900" kern="0" dirty="0">
                          <a:solidFill>
                            <a:schemeClr val="tx1"/>
                          </a:solidFill>
                          <a:latin typeface="Arial" panose="020B0604020202020204" pitchFamily="34" charset="0"/>
                          <a:ea typeface="+mn-ea"/>
                          <a:cs typeface="Arial" panose="020B0604020202020204" pitchFamily="34" charset="0"/>
                        </a:rPr>
                        <a:t>국민은행 측의 차입금 유지 요청과 향후 시설투자 등 현금유출에 대비하여 차입금을 통해 여유자금을 확보한 상태임</a:t>
                      </a:r>
                      <a:r>
                        <a:rPr lang="en-US" altLang="ko-KR" sz="900" kern="0" dirty="0">
                          <a:solidFill>
                            <a:schemeClr val="tx1"/>
                          </a:solidFill>
                          <a:latin typeface="Arial" panose="020B0604020202020204" pitchFamily="34" charset="0"/>
                          <a:ea typeface="+mn-ea"/>
                          <a:cs typeface="Arial" panose="020B0604020202020204" pitchFamily="34" charset="0"/>
                        </a:rPr>
                        <a:t>. </a:t>
                      </a:r>
                    </a:p>
                    <a:p>
                      <a:pPr marL="144000" marR="0" lvl="0" indent="-14400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월말 기준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토지 및 건물관련 담보제공 상세는 아래와 같음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44000" algn="l" defTabSz="914400" rtl="0" eaLnBrk="1" fontAlgn="auto" latinLnBrk="0" hangingPunct="1">
                        <a:lnSpc>
                          <a:spcPct val="100000"/>
                        </a:lnSpc>
                        <a:spcBef>
                          <a:spcPts val="80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7800" marR="0" lvl="0" indent="-80963" algn="l" defTabSz="914400" rtl="0" eaLnBrk="1" fontAlgn="auto" latinLnBrk="0" hangingPunct="1">
                        <a:lnSpc>
                          <a:spcPct val="100000"/>
                        </a:lnSpc>
                        <a:spcBef>
                          <a:spcPts val="400"/>
                        </a:spcBef>
                        <a:spcAft>
                          <a:spcPts val="0"/>
                        </a:spcAft>
                        <a:buClr>
                          <a:srgbClr val="00338D"/>
                        </a:buClr>
                        <a:buSzTx/>
                        <a:buFont typeface="Arial" panose="020B0604020202020204" pitchFamily="34" charset="0"/>
                        <a:buChar char="•"/>
                        <a:tabLst/>
                        <a:defRPr/>
                      </a:pPr>
                      <a:endParaRPr lang="en-US" altLang="ko-KR" sz="900" kern="1200" baseline="0" dirty="0">
                        <a:solidFill>
                          <a:srgbClr val="FF0000"/>
                        </a:solidFill>
                        <a:latin typeface="Arial" panose="020B0604020202020204" pitchFamily="34" charset="0"/>
                        <a:ea typeface="+mn-ea"/>
                        <a:cs typeface="Arial" panose="020B0604020202020204" pitchFamily="34" charset="0"/>
                      </a:endParaRPr>
                    </a:p>
                    <a:p>
                      <a:pPr marL="177800" marR="0" lvl="0" indent="-80963" algn="l" defTabSz="914400" rtl="0" eaLnBrk="1" fontAlgn="auto" latinLnBrk="0" hangingPunct="1">
                        <a:lnSpc>
                          <a:spcPct val="100000"/>
                        </a:lnSpc>
                        <a:spcBef>
                          <a:spcPts val="400"/>
                        </a:spcBef>
                        <a:spcAft>
                          <a:spcPts val="0"/>
                        </a:spcAft>
                        <a:buClr>
                          <a:srgbClr val="00338D"/>
                        </a:buClr>
                        <a:buSzTx/>
                        <a:buFont typeface="Arial" panose="020B0604020202020204" pitchFamily="34" charset="0"/>
                        <a:buChar char="•"/>
                        <a:tabLst/>
                        <a:defRPr/>
                      </a:pPr>
                      <a:endParaRPr lang="en-US" altLang="ko-KR" sz="900" kern="1200" baseline="0" dirty="0">
                        <a:solidFill>
                          <a:srgbClr val="FF0000"/>
                        </a:solidFill>
                        <a:latin typeface="Arial" panose="020B0604020202020204" pitchFamily="34" charset="0"/>
                        <a:ea typeface="+mn-ea"/>
                        <a:cs typeface="Arial" panose="020B0604020202020204" pitchFamily="34" charset="0"/>
                      </a:endParaRPr>
                    </a:p>
                    <a:p>
                      <a:pPr marL="177800" marR="0" lvl="0" indent="-80963" algn="l" defTabSz="914400" rtl="0" eaLnBrk="1" fontAlgn="auto" latinLnBrk="0" hangingPunct="1">
                        <a:lnSpc>
                          <a:spcPct val="100000"/>
                        </a:lnSpc>
                        <a:spcBef>
                          <a:spcPts val="400"/>
                        </a:spcBef>
                        <a:spcAft>
                          <a:spcPts val="0"/>
                        </a:spcAft>
                        <a:buClr>
                          <a:srgbClr val="00338D"/>
                        </a:buClr>
                        <a:buSzTx/>
                        <a:buFont typeface="Arial" panose="020B0604020202020204" pitchFamily="34" charset="0"/>
                        <a:buChar char="•"/>
                        <a:tabLst/>
                        <a:defRPr/>
                      </a:pPr>
                      <a:endParaRPr lang="en-US" altLang="ko-KR" sz="900" kern="1200" baseline="0" dirty="0">
                        <a:solidFill>
                          <a:srgbClr val="FF0000"/>
                        </a:solidFill>
                        <a:latin typeface="Arial" panose="020B0604020202020204" pitchFamily="34" charset="0"/>
                        <a:ea typeface="+mn-ea"/>
                        <a:cs typeface="Arial" panose="020B0604020202020204" pitchFamily="34" charset="0"/>
                      </a:endParaRPr>
                    </a:p>
                    <a:p>
                      <a:pPr marL="268287" marR="0" lvl="0" indent="-171450" algn="l" defTabSz="914400" rtl="0" eaLnBrk="1" fontAlgn="auto" latinLnBrk="0" hangingPunct="1">
                        <a:lnSpc>
                          <a:spcPct val="100000"/>
                        </a:lnSpc>
                        <a:spcBef>
                          <a:spcPts val="10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회사는 제</a:t>
                      </a:r>
                      <a:r>
                        <a:rPr lang="en-US" altLang="ko-KR" sz="900" kern="1200" baseline="0" dirty="0">
                          <a:solidFill>
                            <a:schemeClr val="tx1"/>
                          </a:solidFill>
                          <a:latin typeface="Arial" panose="020B0604020202020204" pitchFamily="34" charset="0"/>
                          <a:ea typeface="+mn-ea"/>
                          <a:cs typeface="Arial" panose="020B0604020202020204" pitchFamily="34" charset="0"/>
                        </a:rPr>
                        <a:t>2</a:t>
                      </a:r>
                      <a:r>
                        <a:rPr lang="ko-KR" altLang="en-US" sz="900" kern="1200" baseline="0" dirty="0">
                          <a:solidFill>
                            <a:schemeClr val="tx1"/>
                          </a:solidFill>
                          <a:latin typeface="Arial" panose="020B0604020202020204" pitchFamily="34" charset="0"/>
                          <a:ea typeface="+mn-ea"/>
                          <a:cs typeface="Arial" panose="020B0604020202020204" pitchFamily="34" charset="0"/>
                        </a:rPr>
                        <a:t>공장 신축공사를 위하여 국민은행으로부터 </a:t>
                      </a:r>
                      <a:r>
                        <a:rPr lang="en-US" altLang="ko-KR" sz="900" kern="1200" baseline="0" dirty="0">
                          <a:solidFill>
                            <a:schemeClr val="tx1"/>
                          </a:solidFill>
                          <a:latin typeface="Arial" panose="020B0604020202020204" pitchFamily="34" charset="0"/>
                          <a:ea typeface="+mn-ea"/>
                          <a:cs typeface="Arial" panose="020B0604020202020204" pitchFamily="34" charset="0"/>
                        </a:rPr>
                        <a:t>40</a:t>
                      </a:r>
                      <a:r>
                        <a:rPr lang="ko-KR" altLang="en-US" sz="900" kern="1200" baseline="0" dirty="0">
                          <a:solidFill>
                            <a:schemeClr val="tx1"/>
                          </a:solidFill>
                          <a:latin typeface="Arial" panose="020B0604020202020204" pitchFamily="34" charset="0"/>
                          <a:ea typeface="+mn-ea"/>
                          <a:cs typeface="Arial" panose="020B0604020202020204" pitchFamily="34" charset="0"/>
                        </a:rPr>
                        <a:t>억원을 차입하였으며</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해당 차입금과 관련하여 회사 공장 및 기숙사 관련 토지</a:t>
                      </a:r>
                      <a:r>
                        <a:rPr lang="en-US" altLang="ko-KR" sz="900" kern="1200" baseline="0" dirty="0">
                          <a:solidFill>
                            <a:schemeClr val="tx1"/>
                          </a:solidFill>
                          <a:latin typeface="Arial" panose="020B0604020202020204" pitchFamily="34" charset="0"/>
                          <a:ea typeface="+mn-ea"/>
                          <a:cs typeface="Arial" panose="020B0604020202020204" pitchFamily="34" charset="0"/>
                        </a:rPr>
                        <a:t>/</a:t>
                      </a:r>
                      <a:r>
                        <a:rPr lang="ko-KR" altLang="en-US" sz="900" kern="1200" baseline="0" dirty="0">
                          <a:solidFill>
                            <a:schemeClr val="tx1"/>
                          </a:solidFill>
                          <a:latin typeface="Arial" panose="020B0604020202020204" pitchFamily="34" charset="0"/>
                          <a:ea typeface="+mn-ea"/>
                          <a:cs typeface="Arial" panose="020B0604020202020204" pitchFamily="34" charset="0"/>
                        </a:rPr>
                        <a:t>건물을 담보로 제공하고 있음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회사는 </a:t>
                      </a:r>
                      <a:r>
                        <a:rPr lang="en-US" altLang="ko-KR" sz="900" kern="1200" baseline="0" dirty="0">
                          <a:solidFill>
                            <a:schemeClr val="tx1"/>
                          </a:solidFill>
                          <a:latin typeface="Arial" panose="020B0604020202020204" pitchFamily="34" charset="0"/>
                          <a:ea typeface="+mn-ea"/>
                          <a:cs typeface="Arial" panose="020B0604020202020204" pitchFamily="34" charset="0"/>
                        </a:rPr>
                        <a:t>LX</a:t>
                      </a:r>
                      <a:r>
                        <a:rPr lang="ko-KR" altLang="en-US" sz="900" kern="1200" baseline="0" dirty="0" err="1">
                          <a:solidFill>
                            <a:schemeClr val="tx1"/>
                          </a:solidFill>
                          <a:latin typeface="Arial" panose="020B0604020202020204" pitchFamily="34" charset="0"/>
                          <a:ea typeface="+mn-ea"/>
                          <a:cs typeface="Arial" panose="020B0604020202020204" pitchFamily="34" charset="0"/>
                        </a:rPr>
                        <a:t>하우시스</a:t>
                      </a:r>
                      <a:r>
                        <a:rPr lang="en-US" altLang="ko-KR" sz="900" kern="1200" baseline="0" dirty="0">
                          <a:solidFill>
                            <a:schemeClr val="tx1"/>
                          </a:solidFill>
                          <a:latin typeface="Arial" panose="020B0604020202020204" pitchFamily="34" charset="0"/>
                          <a:ea typeface="+mn-ea"/>
                          <a:cs typeface="Arial" panose="020B0604020202020204" pitchFamily="34" charset="0"/>
                        </a:rPr>
                        <a:t>(</a:t>
                      </a:r>
                      <a:r>
                        <a:rPr lang="ko-KR" altLang="en-US" sz="900" kern="1200" baseline="0" dirty="0">
                          <a:solidFill>
                            <a:schemeClr val="tx1"/>
                          </a:solidFill>
                          <a:latin typeface="Arial" panose="020B0604020202020204" pitchFamily="34" charset="0"/>
                          <a:ea typeface="+mn-ea"/>
                          <a:cs typeface="Arial" panose="020B0604020202020204" pitchFamily="34" charset="0"/>
                        </a:rPr>
                        <a:t>중국</a:t>
                      </a:r>
                      <a:r>
                        <a:rPr lang="en-US" altLang="ko-KR" sz="900" kern="1200" baseline="0" dirty="0">
                          <a:solidFill>
                            <a:schemeClr val="tx1"/>
                          </a:solidFill>
                          <a:latin typeface="Arial" panose="020B0604020202020204" pitchFamily="34" charset="0"/>
                          <a:ea typeface="+mn-ea"/>
                          <a:cs typeface="Arial" panose="020B0604020202020204" pitchFamily="34" charset="0"/>
                        </a:rPr>
                        <a:t>)</a:t>
                      </a:r>
                      <a:r>
                        <a:rPr lang="ko-KR" altLang="en-US" sz="900" kern="1200" baseline="0" dirty="0">
                          <a:solidFill>
                            <a:schemeClr val="tx1"/>
                          </a:solidFill>
                          <a:latin typeface="Arial" panose="020B0604020202020204" pitchFamily="34" charset="0"/>
                          <a:ea typeface="+mn-ea"/>
                          <a:cs typeface="Arial" panose="020B0604020202020204" pitchFamily="34" charset="0"/>
                        </a:rPr>
                        <a:t>으로부터 </a:t>
                      </a:r>
                      <a:r>
                        <a:rPr lang="en-US" altLang="ko-KR" sz="900" kern="1200" baseline="0" dirty="0">
                          <a:solidFill>
                            <a:schemeClr val="tx1"/>
                          </a:solidFill>
                          <a:latin typeface="Arial" panose="020B0604020202020204" pitchFamily="34" charset="0"/>
                          <a:ea typeface="+mn-ea"/>
                          <a:cs typeface="Arial" panose="020B0604020202020204" pitchFamily="34" charset="0"/>
                        </a:rPr>
                        <a:t>TT</a:t>
                      </a:r>
                      <a:r>
                        <a:rPr lang="ko-KR" altLang="en-US" sz="900" kern="1200" baseline="0" dirty="0">
                          <a:solidFill>
                            <a:schemeClr val="tx1"/>
                          </a:solidFill>
                          <a:latin typeface="Arial" panose="020B0604020202020204" pitchFamily="34" charset="0"/>
                          <a:ea typeface="+mn-ea"/>
                          <a:cs typeface="Arial" panose="020B0604020202020204" pitchFamily="34" charset="0"/>
                        </a:rPr>
                        <a:t>결제방식에 의해 대금을 회수하고 있으며</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대금 회수까지 </a:t>
                      </a:r>
                      <a:r>
                        <a:rPr lang="en-US" altLang="ko-KR" sz="900" kern="1200" baseline="0" dirty="0">
                          <a:solidFill>
                            <a:schemeClr val="tx1"/>
                          </a:solidFill>
                          <a:latin typeface="Arial" panose="020B0604020202020204" pitchFamily="34" charset="0"/>
                          <a:ea typeface="+mn-ea"/>
                          <a:cs typeface="Arial" panose="020B0604020202020204" pitchFamily="34" charset="0"/>
                        </a:rPr>
                        <a:t>3</a:t>
                      </a:r>
                      <a:r>
                        <a:rPr lang="ko-KR" altLang="en-US" sz="900" kern="1200" baseline="0" dirty="0">
                          <a:solidFill>
                            <a:schemeClr val="tx1"/>
                          </a:solidFill>
                          <a:latin typeface="Arial" panose="020B0604020202020204" pitchFamily="34" charset="0"/>
                          <a:ea typeface="+mn-ea"/>
                          <a:cs typeface="Arial" panose="020B0604020202020204" pitchFamily="34" charset="0"/>
                        </a:rPr>
                        <a:t>개월의 기간이 소요되는 바</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자금이 급하게 필요한 경우 해당 채권을 중소기업은행에 할인하여 매각하기 위하여 중소기업은행에 담보를 제공하고 있음</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다만</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현재까지 실제로 채권을 할인 매각한 경험은 없으며</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필요에 따라서 언제든지 담보를 해지할 수 있는 상황임</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71463"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err="1">
                          <a:solidFill>
                            <a:schemeClr val="tx1"/>
                          </a:solidFill>
                          <a:latin typeface="Arial" panose="020B0604020202020204" pitchFamily="34" charset="0"/>
                          <a:ea typeface="+mn-ea"/>
                          <a:cs typeface="Arial" panose="020B0604020202020204" pitchFamily="34" charset="0"/>
                        </a:rPr>
                        <a:t>케이씨씨글라스는</a:t>
                      </a:r>
                      <a:r>
                        <a:rPr lang="ko-KR" altLang="en-US" sz="900" kern="1200" baseline="0" dirty="0">
                          <a:solidFill>
                            <a:schemeClr val="tx1"/>
                          </a:solidFill>
                          <a:latin typeface="Arial" panose="020B0604020202020204" pitchFamily="34" charset="0"/>
                          <a:ea typeface="+mn-ea"/>
                          <a:cs typeface="Arial" panose="020B0604020202020204" pitchFamily="34" charset="0"/>
                        </a:rPr>
                        <a:t> 원재료 매입처로 해당 업체는 거래하는 모든 업체들에게 담보를 요구하고 있으며</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이에 따라 회사는 </a:t>
                      </a:r>
                      <a:r>
                        <a:rPr lang="ko-KR" altLang="en-US" sz="900" kern="1200" baseline="0" dirty="0" err="1">
                          <a:solidFill>
                            <a:schemeClr val="tx1"/>
                          </a:solidFill>
                          <a:latin typeface="Arial" panose="020B0604020202020204" pitchFamily="34" charset="0"/>
                          <a:ea typeface="+mn-ea"/>
                          <a:cs typeface="Arial" panose="020B0604020202020204" pitchFamily="34" charset="0"/>
                        </a:rPr>
                        <a:t>케이씨씨글라스에</a:t>
                      </a:r>
                      <a:r>
                        <a:rPr lang="ko-KR" altLang="en-US" sz="900" kern="1200" baseline="0" dirty="0">
                          <a:solidFill>
                            <a:schemeClr val="tx1"/>
                          </a:solidFill>
                          <a:latin typeface="Arial" panose="020B0604020202020204" pitchFamily="34" charset="0"/>
                          <a:ea typeface="+mn-ea"/>
                          <a:cs typeface="Arial" panose="020B0604020202020204" pitchFamily="34" charset="0"/>
                        </a:rPr>
                        <a:t> 기숙사를 담보로 제공하였음</a:t>
                      </a:r>
                      <a:r>
                        <a:rPr lang="en-US" altLang="ko-KR" sz="900" kern="1200" baseline="0" dirty="0">
                          <a:solidFill>
                            <a:schemeClr val="tx1"/>
                          </a:solidFill>
                          <a:latin typeface="Arial" panose="020B0604020202020204" pitchFamily="34" charset="0"/>
                          <a:ea typeface="+mn-ea"/>
                          <a:cs typeface="Arial" panose="020B0604020202020204" pitchFamily="34" charset="0"/>
                        </a:rPr>
                        <a:t>. </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Debt Profile</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6" name="표 5">
            <a:extLst>
              <a:ext uri="{FF2B5EF4-FFF2-40B4-BE49-F238E27FC236}">
                <a16:creationId xmlns:a16="http://schemas.microsoft.com/office/drawing/2014/main" id="{3C20A821-EB7F-478A-AD9E-68A5DDB0D62D}"/>
              </a:ext>
            </a:extLst>
          </p:cNvPr>
          <p:cNvGraphicFramePr>
            <a:graphicFrameLocks noGrp="1"/>
          </p:cNvGraphicFramePr>
          <p:nvPr>
            <p:extLst>
              <p:ext uri="{D42A27DB-BD31-4B8C-83A1-F6EECF244321}">
                <p14:modId xmlns:p14="http://schemas.microsoft.com/office/powerpoint/2010/main" val="2524561880"/>
              </p:ext>
            </p:extLst>
          </p:nvPr>
        </p:nvGraphicFramePr>
        <p:xfrm>
          <a:off x="2120400" y="1667643"/>
          <a:ext cx="6621264" cy="1332720"/>
        </p:xfrm>
        <a:graphic>
          <a:graphicData uri="http://schemas.openxmlformats.org/drawingml/2006/table">
            <a:tbl>
              <a:tblPr/>
              <a:tblGrid>
                <a:gridCol w="1091911">
                  <a:extLst>
                    <a:ext uri="{9D8B030D-6E8A-4147-A177-3AD203B41FA5}">
                      <a16:colId xmlns:a16="http://schemas.microsoft.com/office/drawing/2014/main" val="1962171068"/>
                    </a:ext>
                  </a:extLst>
                </a:gridCol>
                <a:gridCol w="762843">
                  <a:extLst>
                    <a:ext uri="{9D8B030D-6E8A-4147-A177-3AD203B41FA5}">
                      <a16:colId xmlns:a16="http://schemas.microsoft.com/office/drawing/2014/main" val="733294853"/>
                    </a:ext>
                  </a:extLst>
                </a:gridCol>
                <a:gridCol w="762843">
                  <a:extLst>
                    <a:ext uri="{9D8B030D-6E8A-4147-A177-3AD203B41FA5}">
                      <a16:colId xmlns:a16="http://schemas.microsoft.com/office/drawing/2014/main" val="3998202857"/>
                    </a:ext>
                  </a:extLst>
                </a:gridCol>
                <a:gridCol w="732928">
                  <a:extLst>
                    <a:ext uri="{9D8B030D-6E8A-4147-A177-3AD203B41FA5}">
                      <a16:colId xmlns:a16="http://schemas.microsoft.com/office/drawing/2014/main" val="3171890875"/>
                    </a:ext>
                  </a:extLst>
                </a:gridCol>
                <a:gridCol w="747885">
                  <a:extLst>
                    <a:ext uri="{9D8B030D-6E8A-4147-A177-3AD203B41FA5}">
                      <a16:colId xmlns:a16="http://schemas.microsoft.com/office/drawing/2014/main" val="2646390523"/>
                    </a:ext>
                  </a:extLst>
                </a:gridCol>
                <a:gridCol w="628224">
                  <a:extLst>
                    <a:ext uri="{9D8B030D-6E8A-4147-A177-3AD203B41FA5}">
                      <a16:colId xmlns:a16="http://schemas.microsoft.com/office/drawing/2014/main" val="1851492083"/>
                    </a:ext>
                  </a:extLst>
                </a:gridCol>
                <a:gridCol w="673097">
                  <a:extLst>
                    <a:ext uri="{9D8B030D-6E8A-4147-A177-3AD203B41FA5}">
                      <a16:colId xmlns:a16="http://schemas.microsoft.com/office/drawing/2014/main" val="2450965060"/>
                    </a:ext>
                  </a:extLst>
                </a:gridCol>
                <a:gridCol w="1221533">
                  <a:extLst>
                    <a:ext uri="{9D8B030D-6E8A-4147-A177-3AD203B41FA5}">
                      <a16:colId xmlns:a16="http://schemas.microsoft.com/office/drawing/2014/main" val="1512045633"/>
                    </a:ext>
                  </a:extLst>
                </a:gridCol>
              </a:tblGrid>
              <a:tr h="151200">
                <a:tc>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내용</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차입종류</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이자율</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차입일</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만기일</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94906180"/>
                  </a:ext>
                </a:extLst>
              </a:tr>
              <a:tr h="151200">
                <a:tc rowSpan="5">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3">
                  <a:txBody>
                    <a:bodyPr/>
                    <a:lstStyle/>
                    <a:p>
                      <a:pPr algn="l" rtl="0" fontAlgn="t"/>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국민은행</a:t>
                      </a:r>
                    </a:p>
                  </a:txBody>
                  <a:tcPr marL="36000" marR="36000" marT="0" marB="0">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'16.10</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'22.12</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rowSpan="3">
                  <a:txBody>
                    <a:bodyPr/>
                    <a:lstStyle/>
                    <a:p>
                      <a:pPr algn="ctr"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창고</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임야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07832328"/>
                  </a:ext>
                </a:extLst>
              </a:tr>
              <a:tr h="151200">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'20.04</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'22.04</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558469141"/>
                  </a:ext>
                </a:extLst>
              </a:tr>
              <a:tr h="151200">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'21.06</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'22.12</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653042244"/>
                  </a:ext>
                </a:extLst>
              </a:tr>
              <a:tr h="151200">
                <a:tc vMerge="1">
                  <a:txBody>
                    <a:bodyPr/>
                    <a:lstStyle/>
                    <a:p>
                      <a:pPr latinLnBrk="1"/>
                      <a:endParaRPr lang="ko-KR" altLang="en-US"/>
                    </a:p>
                  </a:txBody>
                  <a:tcPr/>
                </a:tc>
                <a:tc rowSpan="2">
                  <a:txBody>
                    <a:bodyPr/>
                    <a:lstStyle/>
                    <a:p>
                      <a:pPr algn="l" rtl="0" fontAlgn="t"/>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신한은행</a:t>
                      </a:r>
                    </a:p>
                  </a:txBody>
                  <a:tcPr marL="36000" marR="36000" marT="0" marB="0">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'20.08</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'22.08</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rowSpan="2">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70084011"/>
                  </a:ext>
                </a:extLst>
              </a:tr>
              <a:tr h="151200">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'20.10</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'22.02</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175347235"/>
                  </a:ext>
                </a:extLst>
              </a:tr>
              <a:tr h="151200">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b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유동성장기부채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기업은행</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'17.06</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'25.06</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06088673"/>
                  </a:ext>
                </a:extLst>
              </a:tr>
              <a:tr h="151200">
                <a:tc gridSpan="3">
                  <a:txBody>
                    <a:bodyPr/>
                    <a:lstStyle/>
                    <a:p>
                      <a:pPr algn="ctr"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6,029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78209005"/>
                  </a:ext>
                </a:extLst>
              </a:tr>
            </a:tbl>
          </a:graphicData>
        </a:graphic>
      </p:graphicFrame>
      <p:graphicFrame>
        <p:nvGraphicFramePr>
          <p:cNvPr id="7" name="표 6">
            <a:extLst>
              <a:ext uri="{FF2B5EF4-FFF2-40B4-BE49-F238E27FC236}">
                <a16:creationId xmlns:a16="http://schemas.microsoft.com/office/drawing/2014/main" id="{6EA17673-EC5C-44E0-8C93-E2E8B9CCB27A}"/>
              </a:ext>
            </a:extLst>
          </p:cNvPr>
          <p:cNvGraphicFramePr>
            <a:graphicFrameLocks noGrp="1"/>
          </p:cNvGraphicFramePr>
          <p:nvPr>
            <p:extLst>
              <p:ext uri="{D42A27DB-BD31-4B8C-83A1-F6EECF244321}">
                <p14:modId xmlns:p14="http://schemas.microsoft.com/office/powerpoint/2010/main" val="2464772196"/>
              </p:ext>
            </p:extLst>
          </p:nvPr>
        </p:nvGraphicFramePr>
        <p:xfrm>
          <a:off x="2120400" y="4073216"/>
          <a:ext cx="6621264" cy="1025830"/>
        </p:xfrm>
        <a:graphic>
          <a:graphicData uri="http://schemas.openxmlformats.org/drawingml/2006/table">
            <a:tbl>
              <a:tblPr/>
              <a:tblGrid>
                <a:gridCol w="1773644">
                  <a:extLst>
                    <a:ext uri="{9D8B030D-6E8A-4147-A177-3AD203B41FA5}">
                      <a16:colId xmlns:a16="http://schemas.microsoft.com/office/drawing/2014/main" val="3909671313"/>
                    </a:ext>
                  </a:extLst>
                </a:gridCol>
                <a:gridCol w="2534686">
                  <a:extLst>
                    <a:ext uri="{9D8B030D-6E8A-4147-A177-3AD203B41FA5}">
                      <a16:colId xmlns:a16="http://schemas.microsoft.com/office/drawing/2014/main" val="2743263586"/>
                    </a:ext>
                  </a:extLst>
                </a:gridCol>
                <a:gridCol w="1156467">
                  <a:extLst>
                    <a:ext uri="{9D8B030D-6E8A-4147-A177-3AD203B41FA5}">
                      <a16:colId xmlns:a16="http://schemas.microsoft.com/office/drawing/2014/main" val="1672855249"/>
                    </a:ext>
                  </a:extLst>
                </a:gridCol>
                <a:gridCol w="1156467">
                  <a:extLst>
                    <a:ext uri="{9D8B030D-6E8A-4147-A177-3AD203B41FA5}">
                      <a16:colId xmlns:a16="http://schemas.microsoft.com/office/drawing/2014/main" val="3607639277"/>
                    </a:ext>
                  </a:extLst>
                </a:gridCol>
              </a:tblGrid>
              <a:tr h="151200">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담보금액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주소</a:t>
                      </a:r>
                    </a:p>
                  </a:txBody>
                  <a:tcPr marL="36000" marR="36000" marT="0" marB="0" anchor="ctr">
                    <a:lnL>
                      <a:noFill/>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용도</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53186776"/>
                  </a:ext>
                </a:extLst>
              </a:tr>
              <a:tr h="174926">
                <a:tc rowSpan="4">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국민은행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중소기업은행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USD</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28768596"/>
                  </a:ext>
                </a:extLst>
              </a:tr>
              <a:tr h="174926">
                <a:tc vMerge="1">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1330 2</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83976773"/>
                  </a:ext>
                </a:extLst>
              </a:tr>
              <a:tr h="174926">
                <a:tc vMerge="1">
                  <a:txBody>
                    <a:bodyPr/>
                    <a:lstStyle/>
                    <a:p>
                      <a:pPr latinLnBrk="1"/>
                      <a:endParaRPr lang="ko-KR" altLang="en-US"/>
                    </a:p>
                  </a:txBody>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1330 3</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9389686"/>
                  </a:ext>
                </a:extLst>
              </a:tr>
              <a:tr h="174926">
                <a:tc vMerge="1">
                  <a:txBody>
                    <a:bodyPr/>
                    <a:lstStyle/>
                    <a:p>
                      <a:pPr latinLnBrk="1"/>
                      <a:endParaRPr lang="ko-KR" altLang="en-US"/>
                    </a:p>
                  </a:txBody>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1256-1</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주택</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5936891"/>
                  </a:ext>
                </a:extLst>
              </a:tr>
              <a:tr h="17492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케이씨씨글라스</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506-3</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빌라</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51852910"/>
                  </a:ext>
                </a:extLst>
              </a:tr>
            </a:tbl>
          </a:graphicData>
        </a:graphic>
      </p:graphicFrame>
    </p:spTree>
    <p:extLst>
      <p:ext uri="{BB962C8B-B14F-4D97-AF65-F5344CB8AC3E}">
        <p14:creationId xmlns:p14="http://schemas.microsoft.com/office/powerpoint/2010/main" val="2778790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Capital Expenditure</a:t>
            </a:r>
          </a:p>
        </p:txBody>
      </p:sp>
      <p:sp>
        <p:nvSpPr>
          <p:cNvPr id="98" name="제목 2">
            <a:extLst>
              <a:ext uri="{FF2B5EF4-FFF2-40B4-BE49-F238E27FC236}">
                <a16:creationId xmlns:a16="http://schemas.microsoft.com/office/drawing/2014/main" id="{6C3A4CC4-285C-482D-814C-C8ECA64F711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99" name="Group 3">
            <a:extLst>
              <a:ext uri="{FF2B5EF4-FFF2-40B4-BE49-F238E27FC236}">
                <a16:creationId xmlns:a16="http://schemas.microsoft.com/office/drawing/2014/main" id="{7E3E93AE-48B9-4C77-88BB-1745DA05E9E7}"/>
              </a:ext>
            </a:extLst>
          </p:cNvPr>
          <p:cNvGraphicFramePr>
            <a:graphicFrameLocks noGrp="1"/>
          </p:cNvGraphicFramePr>
          <p:nvPr>
            <p:extLst>
              <p:ext uri="{D42A27DB-BD31-4B8C-83A1-F6EECF244321}">
                <p14:modId xmlns:p14="http://schemas.microsoft.com/office/powerpoint/2010/main" val="2323872246"/>
              </p:ext>
            </p:extLst>
          </p:nvPr>
        </p:nvGraphicFramePr>
        <p:xfrm>
          <a:off x="468001" y="1191600"/>
          <a:ext cx="9038334" cy="5094557"/>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60224">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err="1">
                          <a:ln>
                            <a:noFill/>
                          </a:ln>
                          <a:solidFill>
                            <a:schemeClr val="tx1"/>
                          </a:solidFill>
                          <a:effectLst/>
                          <a:uLnTx/>
                          <a:uFillTx/>
                          <a:latin typeface="Arial" panose="020B0604020202020204" pitchFamily="34" charset="0"/>
                          <a:ea typeface="+mn-ea"/>
                          <a:cs typeface="Arial" panose="020B0604020202020204" pitchFamily="34" charset="0"/>
                        </a:rPr>
                        <a:t>CapEx</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Capex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대부분은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Expansion</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으로 인해 발생하며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이후 신규 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공장 관련 토지 및 건물 구입 등으로 인해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Capex</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가 크게 증가하였음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144000" lvl="0" indent="-144000" latinLnBrk="0">
                        <a:lnSpc>
                          <a:spcPts val="1200"/>
                        </a:lnSpc>
                        <a:spcBef>
                          <a:spcPts val="6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ts val="1200"/>
                        </a:lnSpc>
                        <a:spcBef>
                          <a:spcPts val="6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ts val="1200"/>
                        </a:lnSpc>
                        <a:spcBef>
                          <a:spcPts val="6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ts val="1200"/>
                        </a:lnSpc>
                        <a:spcBef>
                          <a:spcPts val="6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ts val="1200"/>
                        </a:lnSpc>
                        <a:spcBef>
                          <a:spcPts val="6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ts val="1200"/>
                        </a:lnSpc>
                        <a:spcBef>
                          <a:spcPts val="6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ts val="1200"/>
                        </a:lnSpc>
                        <a:spcBef>
                          <a:spcPts val="6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ts val="1200"/>
                        </a:lnSpc>
                        <a:spcBef>
                          <a:spcPts val="6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ts val="600"/>
                        </a:lnSpc>
                        <a:spcBef>
                          <a:spcPts val="6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ts val="600"/>
                        </a:lnSpc>
                        <a:spcBef>
                          <a:spcPts val="1500"/>
                        </a:spcBef>
                        <a:spcAft>
                          <a:spcPts val="0"/>
                        </a:spcAft>
                        <a:buClr>
                          <a:srgbClr val="00338D"/>
                        </a:buClr>
                        <a:buSzTx/>
                        <a:buFont typeface="Wingdings" panose="05000000000000000000" pitchFamily="2" charset="2"/>
                        <a:buChar char="§"/>
                        <a:tabLst/>
                        <a:defRPr/>
                      </a:pP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44000" algn="l" defTabSz="914400" rtl="0" eaLnBrk="1" fontAlgn="auto" latinLnBrk="0" hangingPunct="1">
                        <a:lnSpc>
                          <a:spcPts val="600"/>
                        </a:lnSpc>
                        <a:spcBef>
                          <a:spcPts val="12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Expansion </a:t>
                      </a:r>
                      <a:r>
                        <a:rPr kumimoji="0" lang="en-US" altLang="ko-KR"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7"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토지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신규 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공장 토지 구입으로 인해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증가함 </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7"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건물</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’19</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오피스텔 구매로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엠보기</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공장 설치로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2.3</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기숙사</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빌라</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잔금 등 으로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3.7</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 지출하였음</a:t>
                      </a: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68287"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기계장치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제조 데이터 분석기반 스마트공장 구축 관련 기계장치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엠보기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코팅기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UV LED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등으로 인해 매년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2~4</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 수준으로 발생함</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스마트공장 구축지원사업관련 기계장치 등에 대해</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국고보조금을 지원 받음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총 국고보조금 수령액</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66</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백만원</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204</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백만원</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268287"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건설중인자산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신규 제</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공장 관련 토지</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건물 및 제</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호기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코팅기</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구입 등으로 인해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크게 증가함</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p>
                    <a:p>
                      <a:pPr marL="268287"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시설장치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시설장치는 공장 천막공사</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보일러공사 등에 대해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발생하며 천막공사가 대부분을 차지함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시설장치 중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집징기는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대기환경정화 장치로 국고보조금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를 지원받음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268287"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기타</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차량운반구는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일반 차량 구매</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공구와기구는</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공압용</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수직리프트</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비품은 전동구동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포크스테커</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구입으로 인해 지출이 발생하였음</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p>
                    <a:p>
                      <a:pPr marL="144000" marR="0" lvl="0" indent="-14400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Maintenance </a:t>
                      </a:r>
                      <a:r>
                        <a:rPr kumimoji="0" lang="en-US" altLang="ko-KR" sz="900" b="1" i="0" u="sng"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CapEx</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7" marR="0" lvl="0" indent="-171450" algn="l" defTabSz="914400" rtl="0" eaLnBrk="1" fontAlgn="auto" latinLnBrk="0" hangingPunct="1">
                        <a:lnSpc>
                          <a:spcPts val="1200"/>
                        </a:lnSpc>
                        <a:spcBef>
                          <a:spcPts val="4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수선비</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 유지보수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Capex</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는 연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~1.7</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 수준으로 대부분 기계장치 수선으로 부터 발생함</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TextBox 8">
            <a:extLst>
              <a:ext uri="{FF2B5EF4-FFF2-40B4-BE49-F238E27FC236}">
                <a16:creationId xmlns:a16="http://schemas.microsoft.com/office/drawing/2014/main" id="{16E2DBD9-FBF2-4E3E-BB46-8654562ECBE3}"/>
              </a:ext>
            </a:extLst>
          </p:cNvPr>
          <p:cNvSpPr txBox="1"/>
          <p:nvPr/>
        </p:nvSpPr>
        <p:spPr>
          <a:xfrm>
            <a:off x="2120400" y="3702600"/>
            <a:ext cx="7385935" cy="215444"/>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회사는 별도로 </a:t>
            </a:r>
            <a:r>
              <a:rPr lang="en-US" altLang="ko-KR" sz="700" dirty="0">
                <a:latin typeface="Arial" panose="020B0604020202020204" pitchFamily="34" charset="0"/>
                <a:cs typeface="Arial" panose="020B0604020202020204" pitchFamily="34" charset="0"/>
              </a:rPr>
              <a:t>Expansion</a:t>
            </a:r>
            <a:r>
              <a:rPr lang="ko-KR" altLang="en-US" sz="700" dirty="0">
                <a:latin typeface="Arial" panose="020B0604020202020204" pitchFamily="34" charset="0"/>
                <a:cs typeface="Arial" panose="020B0604020202020204" pitchFamily="34" charset="0"/>
              </a:rPr>
              <a:t> </a:t>
            </a:r>
            <a:r>
              <a:rPr lang="en-US" altLang="ko-KR" sz="700" dirty="0" err="1">
                <a:latin typeface="Arial" panose="020B0604020202020204" pitchFamily="34" charset="0"/>
                <a:cs typeface="Arial" panose="020B0604020202020204" pitchFamily="34" charset="0"/>
              </a:rPr>
              <a:t>CapEx</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지출 데이터를 관리하고 있지 않으며</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원장을 통해 당해 증가한 유형자산을 </a:t>
            </a:r>
            <a:r>
              <a:rPr lang="en-US" altLang="ko-KR" sz="700" dirty="0">
                <a:latin typeface="Arial" panose="020B0604020202020204" pitchFamily="34" charset="0"/>
                <a:cs typeface="Arial" panose="020B0604020202020204" pitchFamily="34" charset="0"/>
              </a:rPr>
              <a:t>Expansion </a:t>
            </a:r>
            <a:r>
              <a:rPr lang="en-US" altLang="ko-KR" sz="700" dirty="0" err="1">
                <a:latin typeface="Arial" panose="020B0604020202020204" pitchFamily="34" charset="0"/>
                <a:cs typeface="Arial" panose="020B0604020202020204" pitchFamily="34" charset="0"/>
              </a:rPr>
              <a:t>CapEx</a:t>
            </a:r>
            <a:r>
              <a:rPr lang="ko-KR" altLang="en-US" sz="700" dirty="0">
                <a:latin typeface="Arial" panose="020B0604020202020204" pitchFamily="34" charset="0"/>
                <a:cs typeface="Arial" panose="020B0604020202020204" pitchFamily="34" charset="0"/>
              </a:rPr>
              <a:t>로 반영함</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회사는 별도로 </a:t>
            </a:r>
            <a:r>
              <a:rPr lang="en-US" altLang="ko-KR" sz="700" dirty="0">
                <a:latin typeface="Arial" panose="020B0604020202020204" pitchFamily="34" charset="0"/>
                <a:cs typeface="Arial" panose="020B0604020202020204" pitchFamily="34" charset="0"/>
              </a:rPr>
              <a:t>Maintenance </a:t>
            </a:r>
            <a:r>
              <a:rPr lang="en-US" altLang="ko-KR" sz="700" dirty="0" err="1">
                <a:latin typeface="Arial" panose="020B0604020202020204" pitchFamily="34" charset="0"/>
                <a:cs typeface="Arial" panose="020B0604020202020204" pitchFamily="34" charset="0"/>
              </a:rPr>
              <a:t>CapEx</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지출 데이터를 관리하고 있지 않으며</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수선비 성격이 대부분 </a:t>
            </a:r>
            <a:r>
              <a:rPr lang="en-US" altLang="ko-KR" sz="700" dirty="0">
                <a:latin typeface="Arial" panose="020B0604020202020204" pitchFamily="34" charset="0"/>
                <a:cs typeface="Arial" panose="020B0604020202020204" pitchFamily="34" charset="0"/>
              </a:rPr>
              <a:t>Maintenance </a:t>
            </a:r>
            <a:r>
              <a:rPr lang="en-US" altLang="ko-KR" sz="700" dirty="0" err="1">
                <a:latin typeface="Arial" panose="020B0604020202020204" pitchFamily="34" charset="0"/>
                <a:cs typeface="Arial" panose="020B0604020202020204" pitchFamily="34" charset="0"/>
              </a:rPr>
              <a:t>CapEx</a:t>
            </a:r>
            <a:r>
              <a:rPr lang="ko-KR" altLang="en-US" sz="700" dirty="0">
                <a:latin typeface="Arial" panose="020B0604020202020204" pitchFamily="34" charset="0"/>
                <a:cs typeface="Arial" panose="020B0604020202020204" pitchFamily="34" charset="0"/>
              </a:rPr>
              <a:t>와 유사하여</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매년도 수선비를 </a:t>
            </a:r>
            <a:r>
              <a:rPr lang="en-US" altLang="ko-KR" sz="700" dirty="0">
                <a:latin typeface="Arial" panose="020B0604020202020204" pitchFamily="34" charset="0"/>
                <a:cs typeface="Arial" panose="020B0604020202020204" pitchFamily="34" charset="0"/>
              </a:rPr>
              <a:t>Maintenance </a:t>
            </a:r>
            <a:r>
              <a:rPr lang="en-US" altLang="ko-KR" sz="700" dirty="0" err="1">
                <a:latin typeface="Arial" panose="020B0604020202020204" pitchFamily="34" charset="0"/>
                <a:cs typeface="Arial" panose="020B0604020202020204" pitchFamily="34" charset="0"/>
              </a:rPr>
              <a:t>CapEx</a:t>
            </a:r>
            <a:r>
              <a:rPr lang="ko-KR" altLang="en-US" sz="700" dirty="0">
                <a:latin typeface="Arial" panose="020B0604020202020204" pitchFamily="34" charset="0"/>
                <a:cs typeface="Arial" panose="020B0604020202020204" pitchFamily="34" charset="0"/>
              </a:rPr>
              <a:t>로 반영함</a:t>
            </a:r>
            <a:endParaRPr lang="en-US" altLang="ko-KR" sz="700"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F94F82AD-F2DA-4AAB-85D5-FE863B811199}"/>
              </a:ext>
            </a:extLst>
          </p:cNvPr>
          <p:cNvGraphicFramePr>
            <a:graphicFrameLocks noGrp="1"/>
          </p:cNvGraphicFramePr>
          <p:nvPr/>
        </p:nvGraphicFramePr>
        <p:xfrm>
          <a:off x="2120400" y="1694658"/>
          <a:ext cx="4062851" cy="1981200"/>
        </p:xfrm>
        <a:graphic>
          <a:graphicData uri="http://schemas.openxmlformats.org/drawingml/2006/table">
            <a:tbl>
              <a:tblPr/>
              <a:tblGrid>
                <a:gridCol w="97400">
                  <a:extLst>
                    <a:ext uri="{9D8B030D-6E8A-4147-A177-3AD203B41FA5}">
                      <a16:colId xmlns:a16="http://schemas.microsoft.com/office/drawing/2014/main" val="1112748930"/>
                    </a:ext>
                  </a:extLst>
                </a:gridCol>
                <a:gridCol w="1220139">
                  <a:extLst>
                    <a:ext uri="{9D8B030D-6E8A-4147-A177-3AD203B41FA5}">
                      <a16:colId xmlns:a16="http://schemas.microsoft.com/office/drawing/2014/main" val="4110253337"/>
                    </a:ext>
                  </a:extLst>
                </a:gridCol>
                <a:gridCol w="686328">
                  <a:extLst>
                    <a:ext uri="{9D8B030D-6E8A-4147-A177-3AD203B41FA5}">
                      <a16:colId xmlns:a16="http://schemas.microsoft.com/office/drawing/2014/main" val="213272834"/>
                    </a:ext>
                  </a:extLst>
                </a:gridCol>
                <a:gridCol w="686328">
                  <a:extLst>
                    <a:ext uri="{9D8B030D-6E8A-4147-A177-3AD203B41FA5}">
                      <a16:colId xmlns:a16="http://schemas.microsoft.com/office/drawing/2014/main" val="734009164"/>
                    </a:ext>
                  </a:extLst>
                </a:gridCol>
                <a:gridCol w="686328">
                  <a:extLst>
                    <a:ext uri="{9D8B030D-6E8A-4147-A177-3AD203B41FA5}">
                      <a16:colId xmlns:a16="http://schemas.microsoft.com/office/drawing/2014/main" val="33789627"/>
                    </a:ext>
                  </a:extLst>
                </a:gridCol>
                <a:gridCol w="686328">
                  <a:extLst>
                    <a:ext uri="{9D8B030D-6E8A-4147-A177-3AD203B41FA5}">
                      <a16:colId xmlns:a16="http://schemas.microsoft.com/office/drawing/2014/main" val="1880639230"/>
                    </a:ext>
                  </a:extLst>
                </a:gridCol>
              </a:tblGrid>
              <a:tr h="1524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mj-ea"/>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mj-ea"/>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527167488"/>
                  </a:ext>
                </a:extLst>
              </a:tr>
              <a:tr h="152400">
                <a:tc gridSpan="2">
                  <a:txBody>
                    <a:bodyPr/>
                    <a:lstStyle/>
                    <a:p>
                      <a:pPr algn="l"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Expansion</a:t>
                      </a:r>
                      <a:r>
                        <a:rPr lang="en-US" sz="900" b="1" i="0" u="none" strike="noStrike" baseline="30000"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459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461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1,885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4,140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82435955"/>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토지</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998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472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118318067"/>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건물</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180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234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371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03958179"/>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기계장치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233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215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303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446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77263747"/>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차량운반구</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3053938"/>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공구와기구</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70908556"/>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비품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46512910"/>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건설중인자산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2,682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41694397"/>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시설장치</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176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30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182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97029877"/>
                  </a:ext>
                </a:extLst>
              </a:tr>
              <a:tr h="152400">
                <a:tc gridSpan="2">
                  <a:txBody>
                    <a:bodyPr/>
                    <a:lstStyle/>
                    <a:p>
                      <a:pPr algn="l"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Maintenance</a:t>
                      </a:r>
                      <a:r>
                        <a:rPr lang="en-US" sz="900" b="1" i="0" u="none" strike="noStrike" baseline="30000" dirty="0">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84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99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176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173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158560571"/>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수선비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176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173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74078575"/>
                  </a:ext>
                </a:extLst>
              </a:tr>
              <a:tr h="1524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합계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543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560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2,061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4,313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03966189"/>
                  </a:ext>
                </a:extLst>
              </a:tr>
            </a:tbl>
          </a:graphicData>
        </a:graphic>
      </p:graphicFrame>
    </p:spTree>
    <p:extLst>
      <p:ext uri="{BB962C8B-B14F-4D97-AF65-F5344CB8AC3E}">
        <p14:creationId xmlns:p14="http://schemas.microsoft.com/office/powerpoint/2010/main" val="1188499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Capacity &amp; Utilization</a:t>
            </a:r>
          </a:p>
        </p:txBody>
      </p:sp>
      <p:sp>
        <p:nvSpPr>
          <p:cNvPr id="98" name="제목 2">
            <a:extLst>
              <a:ext uri="{FF2B5EF4-FFF2-40B4-BE49-F238E27FC236}">
                <a16:creationId xmlns:a16="http://schemas.microsoft.com/office/drawing/2014/main" id="{6C3A4CC4-285C-482D-814C-C8ECA64F711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99" name="Group 3">
            <a:extLst>
              <a:ext uri="{FF2B5EF4-FFF2-40B4-BE49-F238E27FC236}">
                <a16:creationId xmlns:a16="http://schemas.microsoft.com/office/drawing/2014/main" id="{7E3E93AE-48B9-4C77-88BB-1745DA05E9E7}"/>
              </a:ext>
            </a:extLst>
          </p:cNvPr>
          <p:cNvGraphicFramePr>
            <a:graphicFrameLocks noGrp="1"/>
          </p:cNvGraphicFramePr>
          <p:nvPr>
            <p:extLst>
              <p:ext uri="{D42A27DB-BD31-4B8C-83A1-F6EECF244321}">
                <p14:modId xmlns:p14="http://schemas.microsoft.com/office/powerpoint/2010/main" val="3179471447"/>
              </p:ext>
            </p:extLst>
          </p:nvPr>
        </p:nvGraphicFramePr>
        <p:xfrm>
          <a:off x="468001" y="1191600"/>
          <a:ext cx="9038334" cy="4624657"/>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3200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Capacity &amp; Utilization </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44878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Overview</a:t>
                      </a:r>
                    </a:p>
                    <a:p>
                      <a:pPr marL="45720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현재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대의 코팅기를 가동하고 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코팅기당 스펙 차이는 미미하며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일 기준으로 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시간 가동하였을 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코팅기당 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제품을 생산할 수 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코팅기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 고려 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회사의 연간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Capacity</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3,360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Utilization</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은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95.2%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45720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Utilization</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은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50%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수준이었으나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이후 판매 물량이 증가함에 따라 지속적으로 상승하여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분기 기준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95.2%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가동률을 보이고 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45720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중 월 최대 생산량은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310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인터뷰에 따르면 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264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초과 주문접수시 법적요구사항인 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시간 근무 준수가 불가능하여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말 신규 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공장 및 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호기 코팅기를 추가 설치하였음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교대를 수행하고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교대방식은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맞교대와</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정상교대로 구분됨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맞교대는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시간씩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교대로 공장을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시간 가동하는 것이며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정상교대는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시간씩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교대로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시간동안 가동하는 방식임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생산량에 따라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맞교대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또는 정상교대가 결정됨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45720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인터뷰에 따르면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코팅기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 당 핵심인력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명 포함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명의 인력이 필요하며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현재 인력으로는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대까지 가동 가능한 것으로 확인함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4572000"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또한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공장 내 공간 제약으로 인해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6</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호기 등 추가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코팅기</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설치 필요 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토지 구입이 필요한 상태임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 name="표 1">
            <a:extLst>
              <a:ext uri="{FF2B5EF4-FFF2-40B4-BE49-F238E27FC236}">
                <a16:creationId xmlns:a16="http://schemas.microsoft.com/office/drawing/2014/main" id="{B4589FC1-5794-4FB7-98EF-FC05D5D37BB0}"/>
              </a:ext>
            </a:extLst>
          </p:cNvPr>
          <p:cNvGraphicFramePr>
            <a:graphicFrameLocks noGrp="1"/>
          </p:cNvGraphicFramePr>
          <p:nvPr>
            <p:extLst>
              <p:ext uri="{D42A27DB-BD31-4B8C-83A1-F6EECF244321}">
                <p14:modId xmlns:p14="http://schemas.microsoft.com/office/powerpoint/2010/main" val="4089138669"/>
              </p:ext>
            </p:extLst>
          </p:nvPr>
        </p:nvGraphicFramePr>
        <p:xfrm>
          <a:off x="2120400" y="3762562"/>
          <a:ext cx="4102600" cy="1008000"/>
        </p:xfrm>
        <a:graphic>
          <a:graphicData uri="http://schemas.openxmlformats.org/drawingml/2006/table">
            <a:tbl>
              <a:tblPr/>
              <a:tblGrid>
                <a:gridCol w="97400">
                  <a:extLst>
                    <a:ext uri="{9D8B030D-6E8A-4147-A177-3AD203B41FA5}">
                      <a16:colId xmlns:a16="http://schemas.microsoft.com/office/drawing/2014/main" val="1303849201"/>
                    </a:ext>
                  </a:extLst>
                </a:gridCol>
                <a:gridCol w="1008000">
                  <a:extLst>
                    <a:ext uri="{9D8B030D-6E8A-4147-A177-3AD203B41FA5}">
                      <a16:colId xmlns:a16="http://schemas.microsoft.com/office/drawing/2014/main" val="1397326328"/>
                    </a:ext>
                  </a:extLst>
                </a:gridCol>
                <a:gridCol w="749300">
                  <a:extLst>
                    <a:ext uri="{9D8B030D-6E8A-4147-A177-3AD203B41FA5}">
                      <a16:colId xmlns:a16="http://schemas.microsoft.com/office/drawing/2014/main" val="4042620547"/>
                    </a:ext>
                  </a:extLst>
                </a:gridCol>
                <a:gridCol w="749300">
                  <a:extLst>
                    <a:ext uri="{9D8B030D-6E8A-4147-A177-3AD203B41FA5}">
                      <a16:colId xmlns:a16="http://schemas.microsoft.com/office/drawing/2014/main" val="2812478843"/>
                    </a:ext>
                  </a:extLst>
                </a:gridCol>
                <a:gridCol w="749300">
                  <a:extLst>
                    <a:ext uri="{9D8B030D-6E8A-4147-A177-3AD203B41FA5}">
                      <a16:colId xmlns:a16="http://schemas.microsoft.com/office/drawing/2014/main" val="1173624854"/>
                    </a:ext>
                  </a:extLst>
                </a:gridCol>
                <a:gridCol w="749300">
                  <a:extLst>
                    <a:ext uri="{9D8B030D-6E8A-4147-A177-3AD203B41FA5}">
                      <a16:colId xmlns:a16="http://schemas.microsoft.com/office/drawing/2014/main" val="1536077909"/>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en-US" sz="900" b="1" i="0" u="none" strike="noStrike" dirty="0">
                          <a:solidFill>
                            <a:srgbClr val="FFFFFF"/>
                          </a:solidFill>
                          <a:effectLst/>
                          <a:latin typeface="Arial" panose="020B0604020202020204" pitchFamily="34" charset="0"/>
                          <a:ea typeface="맑은 고딕" panose="020B0503020000020004" pitchFamily="50" charset="-127"/>
                        </a:rPr>
                        <a:t>Meter)</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437618334"/>
                  </a:ext>
                </a:extLst>
              </a:tr>
              <a:tr h="1440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Capacity (A)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33,600,000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33,600,000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33,600,000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25,200,000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12880751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코팅기</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대수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7020099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대당</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월</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생산량</a:t>
                      </a:r>
                      <a:r>
                        <a:rPr lang="en-US" altLang="ko-KR" sz="900" b="0" i="0" u="none" strike="noStrike" baseline="30000" dirty="0">
                          <a:solidFill>
                            <a:srgbClr val="000000"/>
                          </a:solidFill>
                          <a:effectLst/>
                          <a:latin typeface="맑은 고딕" panose="020B0503020000020004" pitchFamily="50" charset="-127"/>
                          <a:ea typeface="맑은 고딕" panose="020B0503020000020004" pitchFamily="50" charset="-127"/>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700,000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700,000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700,000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700,000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189246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개월수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08239275"/>
                  </a:ext>
                </a:extLst>
              </a:tr>
              <a:tr h="144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판매량</a:t>
                      </a: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r>
                        <a:rPr lang="en-US" altLang="ko-KR" sz="900" b="1" i="0" u="none" strike="noStrike">
                          <a:solidFill>
                            <a:srgbClr val="000000"/>
                          </a:solidFill>
                          <a:effectLst/>
                          <a:latin typeface="Arial" panose="020B0604020202020204" pitchFamily="34" charset="0"/>
                          <a:ea typeface="맑은 고딕" panose="020B0503020000020004" pitchFamily="50" charset="-127"/>
                        </a:rPr>
                        <a:t>(</a:t>
                      </a:r>
                      <a:r>
                        <a:rPr lang="en-US" sz="900" b="1" i="0" u="none" strike="noStrike">
                          <a:solidFill>
                            <a:srgbClr val="000000"/>
                          </a:solidFill>
                          <a:effectLst/>
                          <a:latin typeface="Arial" panose="020B0604020202020204" pitchFamily="34" charset="0"/>
                          <a:ea typeface="맑은 고딕" panose="020B0503020000020004" pitchFamily="50" charset="-127"/>
                        </a:rPr>
                        <a:t>B)</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16,796,528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15,767,714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19,230,468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23,981,540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95371694"/>
                  </a:ext>
                </a:extLst>
              </a:tr>
              <a:tr h="1440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Utilization (C=B/A)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46.9%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95.2%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55359325"/>
                  </a:ext>
                </a:extLst>
              </a:tr>
            </a:tbl>
          </a:graphicData>
        </a:graphic>
      </p:graphicFrame>
      <p:sp>
        <p:nvSpPr>
          <p:cNvPr id="9" name="TextBox 8">
            <a:extLst>
              <a:ext uri="{FF2B5EF4-FFF2-40B4-BE49-F238E27FC236}">
                <a16:creationId xmlns:a16="http://schemas.microsoft.com/office/drawing/2014/main" id="{25371CB7-CD10-457F-A0AC-41D4D48F8806}"/>
              </a:ext>
            </a:extLst>
          </p:cNvPr>
          <p:cNvSpPr txBox="1"/>
          <p:nvPr/>
        </p:nvSpPr>
        <p:spPr>
          <a:xfrm>
            <a:off x="2120400" y="4800021"/>
            <a:ext cx="4102598" cy="107722"/>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Note1: </a:t>
            </a:r>
            <a:r>
              <a:rPr lang="ko-KR" altLang="en-US" sz="700" dirty="0">
                <a:latin typeface="Arial" panose="020B0604020202020204" pitchFamily="34" charset="0"/>
                <a:ea typeface="+mj-ea"/>
                <a:cs typeface="Arial" panose="020B0604020202020204" pitchFamily="34" charset="0"/>
              </a:rPr>
              <a:t>월 </a:t>
            </a:r>
            <a:r>
              <a:rPr lang="en-US" altLang="ko-KR" sz="700" dirty="0">
                <a:latin typeface="Arial" panose="020B0604020202020204" pitchFamily="34" charset="0"/>
                <a:ea typeface="+mj-ea"/>
                <a:cs typeface="Arial" panose="020B0604020202020204" pitchFamily="34" charset="0"/>
              </a:rPr>
              <a:t>25</a:t>
            </a:r>
            <a:r>
              <a:rPr lang="ko-KR" altLang="en-US" sz="700" dirty="0">
                <a:latin typeface="Arial" panose="020B0604020202020204" pitchFamily="34" charset="0"/>
                <a:ea typeface="+mj-ea"/>
                <a:cs typeface="Arial" panose="020B0604020202020204" pitchFamily="34" charset="0"/>
              </a:rPr>
              <a:t>일</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하루 </a:t>
            </a:r>
            <a:r>
              <a:rPr lang="en-US" altLang="ko-KR" sz="700" dirty="0">
                <a:latin typeface="Arial" panose="020B0604020202020204" pitchFamily="34" charset="0"/>
                <a:ea typeface="+mj-ea"/>
                <a:cs typeface="Arial" panose="020B0604020202020204" pitchFamily="34" charset="0"/>
              </a:rPr>
              <a:t>24</a:t>
            </a:r>
            <a:r>
              <a:rPr lang="ko-KR" altLang="en-US" sz="700" dirty="0">
                <a:latin typeface="Arial" panose="020B0604020202020204" pitchFamily="34" charset="0"/>
                <a:ea typeface="+mj-ea"/>
                <a:cs typeface="Arial" panose="020B0604020202020204" pitchFamily="34" charset="0"/>
              </a:rPr>
              <a:t>시간 가동 기준으로 산정한 대당 월 생산량</a:t>
            </a:r>
            <a:endParaRPr lang="en-US" altLang="ko-KR" sz="700" dirty="0">
              <a:latin typeface="Arial" panose="020B0604020202020204" pitchFamily="34" charset="0"/>
              <a:ea typeface="+mj-ea"/>
              <a:cs typeface="Arial" panose="020B0604020202020204" pitchFamily="34" charset="0"/>
            </a:endParaRPr>
          </a:p>
        </p:txBody>
      </p:sp>
      <p:graphicFrame>
        <p:nvGraphicFramePr>
          <p:cNvPr id="10" name="차트 9">
            <a:extLst>
              <a:ext uri="{FF2B5EF4-FFF2-40B4-BE49-F238E27FC236}">
                <a16:creationId xmlns:a16="http://schemas.microsoft.com/office/drawing/2014/main" id="{05FFFF12-ABD9-4E91-8E43-B18E84E4C949}"/>
              </a:ext>
            </a:extLst>
          </p:cNvPr>
          <p:cNvGraphicFramePr>
            <a:graphicFrameLocks/>
          </p:cNvGraphicFramePr>
          <p:nvPr>
            <p:extLst>
              <p:ext uri="{D42A27DB-BD31-4B8C-83A1-F6EECF244321}">
                <p14:modId xmlns:p14="http://schemas.microsoft.com/office/powerpoint/2010/main" val="934218546"/>
              </p:ext>
            </p:extLst>
          </p:nvPr>
        </p:nvGraphicFramePr>
        <p:xfrm>
          <a:off x="2120399" y="1761068"/>
          <a:ext cx="4102599" cy="1981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4FEE9D9A-F4BC-469F-B2B6-D6EBA95682D3}"/>
              </a:ext>
            </a:extLst>
          </p:cNvPr>
          <p:cNvSpPr txBox="1"/>
          <p:nvPr/>
        </p:nvSpPr>
        <p:spPr>
          <a:xfrm>
            <a:off x="2036798" y="1447506"/>
            <a:ext cx="2662201" cy="211570"/>
          </a:xfrm>
          <a:prstGeom prst="rect">
            <a:avLst/>
          </a:prstGeom>
          <a:noFill/>
        </p:spPr>
        <p:txBody>
          <a:bodyPr wrap="square" lIns="54610" tIns="54610" rIns="54610" bIns="54610" rtlCol="0">
            <a:noAutofit/>
          </a:bodyPr>
          <a:lstStyle/>
          <a:p>
            <a:pPr marL="171450" indent="-171450">
              <a:spcAft>
                <a:spcPts val="600"/>
              </a:spcAft>
              <a:buFont typeface="Wingdings" panose="05000000000000000000" pitchFamily="2" charset="2"/>
              <a:buChar char="§"/>
            </a:pPr>
            <a:r>
              <a:rPr lang="ko-KR" altLang="en-US" sz="900" b="1" u="sng" dirty="0"/>
              <a:t>연도별 </a:t>
            </a:r>
            <a:r>
              <a:rPr lang="en-US" altLang="ko-KR" sz="900" b="1" u="sng" dirty="0"/>
              <a:t>Capacity &amp; Utilization</a:t>
            </a:r>
            <a:endParaRPr lang="ko-KR" altLang="en-US" sz="900" b="1" u="sng" dirty="0"/>
          </a:p>
        </p:txBody>
      </p:sp>
    </p:spTree>
    <p:extLst>
      <p:ext uri="{BB962C8B-B14F-4D97-AF65-F5344CB8AC3E}">
        <p14:creationId xmlns:p14="http://schemas.microsoft.com/office/powerpoint/2010/main" val="2072704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3">
            <a:extLst>
              <a:ext uri="{FF2B5EF4-FFF2-40B4-BE49-F238E27FC236}">
                <a16:creationId xmlns:a16="http://schemas.microsoft.com/office/drawing/2014/main" id="{A03D0EF4-74EE-4E06-8089-DB905145FE7C}"/>
              </a:ext>
            </a:extLst>
          </p:cNvPr>
          <p:cNvGraphicFramePr>
            <a:graphicFrameLocks noGrp="1"/>
          </p:cNvGraphicFramePr>
          <p:nvPr>
            <p:extLst>
              <p:ext uri="{D42A27DB-BD31-4B8C-83A1-F6EECF244321}">
                <p14:modId xmlns:p14="http://schemas.microsoft.com/office/powerpoint/2010/main" val="318365757"/>
              </p:ext>
            </p:extLst>
          </p:nvPr>
        </p:nvGraphicFramePr>
        <p:xfrm>
          <a:off x="468001" y="1191600"/>
          <a:ext cx="9038334" cy="50220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유무형자산</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유무형자산 중 유형자산이 약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로 대부분이며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년부터 신규</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공장 관련 </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건설중인자산이</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증가하여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유형자산이 크게 증가하였음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800"/>
                        </a:spcBef>
                        <a:spcAft>
                          <a:spcPts val="0"/>
                        </a:spcAft>
                        <a:buClr>
                          <a:srgbClr val="00338D"/>
                        </a:buClr>
                        <a:buSzTx/>
                        <a:buFont typeface="Wingdings" panose="05000000000000000000" pitchFamily="2" charset="2"/>
                        <a:buChar char="§"/>
                        <a:tabLst>
                          <a:tab pos="4843463" algn="l"/>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유형자산</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토지</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건물</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공장</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및</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직원용</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기숙사이며</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공장을 이전하여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공장 근처 기숙사를 구입하고</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신규 제</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공장을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위해 토지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억원을 지출함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신규 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공장 토지 중도금 및 잔금으로 인해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증가함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기계장치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기준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코팅기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엠보기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대를 보유하고 있음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코팅기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1, 2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호기는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년에 설치되었으며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3,4</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호기는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’17</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설치완료됨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일부 기계장치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시설장치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차량운반구 등에 대해 감가상각 적용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개월수를</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실제 사용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개월수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보다 작게 적용하여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상각액이</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낮았으나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감사인 지적 이후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감가상각 적용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개월수를</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실제 사용 개월수로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전환하고</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기존에 </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상각하지</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않은 부분을 추가로 인식함에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따라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상각액이</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증가하여 자산이 감소함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US" altLang="ko-KR" sz="900" b="0" i="0" u="none" strike="noStrike" kern="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회사가 제공한 유형자산 상세 내역에서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코팅기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엠보기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등 상세 기계장치 구분이 어려우나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인터뷰에 따르면</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기계장치의 약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코팅기로 구성되어 있음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건설중인자산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신규 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공장을 위한 토지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건물 등을 구입하여 건설중인 자산이 크게 증가함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PP&amp;E (1/2)</a:t>
            </a:r>
          </a:p>
        </p:txBody>
      </p:sp>
      <p:sp>
        <p:nvSpPr>
          <p:cNvPr id="98" name="제목 2">
            <a:extLst>
              <a:ext uri="{FF2B5EF4-FFF2-40B4-BE49-F238E27FC236}">
                <a16:creationId xmlns:a16="http://schemas.microsoft.com/office/drawing/2014/main" id="{6C3A4CC4-285C-482D-814C-C8ECA64F711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4" name="표 3">
            <a:extLst>
              <a:ext uri="{FF2B5EF4-FFF2-40B4-BE49-F238E27FC236}">
                <a16:creationId xmlns:a16="http://schemas.microsoft.com/office/drawing/2014/main" id="{618B0E3A-6F9B-4355-9A50-0E0BAD7254B3}"/>
              </a:ext>
            </a:extLst>
          </p:cNvPr>
          <p:cNvGraphicFramePr>
            <a:graphicFrameLocks noGrp="1"/>
          </p:cNvGraphicFramePr>
          <p:nvPr>
            <p:extLst>
              <p:ext uri="{D42A27DB-BD31-4B8C-83A1-F6EECF244321}">
                <p14:modId xmlns:p14="http://schemas.microsoft.com/office/powerpoint/2010/main" val="3086205701"/>
              </p:ext>
            </p:extLst>
          </p:nvPr>
        </p:nvGraphicFramePr>
        <p:xfrm>
          <a:off x="2120400" y="1694878"/>
          <a:ext cx="3542800" cy="2345776"/>
        </p:xfrm>
        <a:graphic>
          <a:graphicData uri="http://schemas.openxmlformats.org/drawingml/2006/table">
            <a:tbl>
              <a:tblPr/>
              <a:tblGrid>
                <a:gridCol w="97400">
                  <a:extLst>
                    <a:ext uri="{9D8B030D-6E8A-4147-A177-3AD203B41FA5}">
                      <a16:colId xmlns:a16="http://schemas.microsoft.com/office/drawing/2014/main" val="2038340364"/>
                    </a:ext>
                  </a:extLst>
                </a:gridCol>
                <a:gridCol w="97400">
                  <a:extLst>
                    <a:ext uri="{9D8B030D-6E8A-4147-A177-3AD203B41FA5}">
                      <a16:colId xmlns:a16="http://schemas.microsoft.com/office/drawing/2014/main" val="733248757"/>
                    </a:ext>
                  </a:extLst>
                </a:gridCol>
                <a:gridCol w="756000">
                  <a:extLst>
                    <a:ext uri="{9D8B030D-6E8A-4147-A177-3AD203B41FA5}">
                      <a16:colId xmlns:a16="http://schemas.microsoft.com/office/drawing/2014/main" val="1309937497"/>
                    </a:ext>
                  </a:extLst>
                </a:gridCol>
                <a:gridCol w="648000">
                  <a:extLst>
                    <a:ext uri="{9D8B030D-6E8A-4147-A177-3AD203B41FA5}">
                      <a16:colId xmlns:a16="http://schemas.microsoft.com/office/drawing/2014/main" val="2447702597"/>
                    </a:ext>
                  </a:extLst>
                </a:gridCol>
                <a:gridCol w="648000">
                  <a:extLst>
                    <a:ext uri="{9D8B030D-6E8A-4147-A177-3AD203B41FA5}">
                      <a16:colId xmlns:a16="http://schemas.microsoft.com/office/drawing/2014/main" val="1005684298"/>
                    </a:ext>
                  </a:extLst>
                </a:gridCol>
                <a:gridCol w="648000">
                  <a:extLst>
                    <a:ext uri="{9D8B030D-6E8A-4147-A177-3AD203B41FA5}">
                      <a16:colId xmlns:a16="http://schemas.microsoft.com/office/drawing/2014/main" val="494523910"/>
                    </a:ext>
                  </a:extLst>
                </a:gridCol>
                <a:gridCol w="648000">
                  <a:extLst>
                    <a:ext uri="{9D8B030D-6E8A-4147-A177-3AD203B41FA5}">
                      <a16:colId xmlns:a16="http://schemas.microsoft.com/office/drawing/2014/main" val="680381228"/>
                    </a:ext>
                  </a:extLst>
                </a:gridCol>
              </a:tblGrid>
              <a:tr h="146611">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123211025"/>
                  </a:ext>
                </a:extLst>
              </a:tr>
              <a:tr h="146611">
                <a:tc gridSpan="3">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9,686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628356808"/>
                  </a:ext>
                </a:extLst>
              </a:tr>
              <a:tr h="146611">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5063278"/>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2,318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2,413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2,570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2763871460"/>
                  </a:ext>
                </a:extLst>
              </a:tr>
              <a:tr h="146611">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p>
                  </a:txBody>
                  <a:tcPr marL="36000" marR="36000" marT="0" marB="0" anchor="ctr">
                    <a:lnL w="3175" cap="flat" cmpd="sng" algn="ctr">
                      <a:solidFill>
                        <a:srgbClr val="005EB8"/>
                      </a:solidFill>
                      <a:prstDash val="dash"/>
                      <a:round/>
                      <a:headEnd type="none" w="med" len="med"/>
                      <a:tailEnd type="none" w="med" len="med"/>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1,970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1,895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2,075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89614795"/>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a:t>
                      </a:r>
                    </a:p>
                  </a:txBody>
                  <a:tcPr marL="36000" marR="36000" marT="0" marB="0" anchor="ctr">
                    <a:lnL w="3175" cap="flat" cmpd="sng" algn="ctr">
                      <a:solidFill>
                        <a:srgbClr val="005EB8"/>
                      </a:solidFill>
                      <a:prstDash val="dash"/>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98483062"/>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취득세</a:t>
                      </a:r>
                    </a:p>
                  </a:txBody>
                  <a:tcPr marL="36000" marR="36000" marT="0" marB="0" anchor="ctr">
                    <a:lnL w="3175" cap="flat" cmpd="sng" algn="ctr">
                      <a:solidFill>
                        <a:srgbClr val="005EB8"/>
                      </a:solidFill>
                      <a:prstDash val="dash"/>
                      <a:round/>
                      <a:headEnd type="none" w="med" len="med"/>
                      <a:tailEnd type="none" w="med" len="med"/>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1808626457"/>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3,447 </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2,336 </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1,241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3369249290"/>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코팅기</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dash"/>
                      <a:round/>
                      <a:headEnd type="none" w="med" len="med"/>
                      <a:tailEnd type="none" w="med" len="med"/>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2,656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1,747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752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2682343606"/>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3175" cap="flat" cmpd="sng" algn="ctr">
                      <a:solidFill>
                        <a:srgbClr val="005EB8"/>
                      </a:solidFill>
                      <a:prstDash val="dash"/>
                      <a:round/>
                      <a:headEnd type="none" w="med" len="med"/>
                      <a:tailEnd type="none" w="med" len="med"/>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792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589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3641337431"/>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차량운반구</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889201645"/>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공구와기구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676642"/>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31289686"/>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2,384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71642838"/>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시설장치</a:t>
                      </a:r>
                    </a:p>
                  </a:txBody>
                  <a:tcPr marL="36000" marR="36000" marT="0" marB="0" anchor="ctr">
                    <a:lnL w="6350" cap="flat" cmpd="sng" algn="ctr">
                      <a:solidFill>
                        <a:srgbClr val="005EB8"/>
                      </a:solidFill>
                      <a:prstDash val="dot"/>
                      <a:round/>
                      <a:headEnd type="none" w="med" len="med"/>
                      <a:tailEnd type="none" w="med" len="med"/>
                    </a:lnL>
                    <a:lnR>
                      <a:noFill/>
                    </a:lnR>
                    <a:lnT>
                      <a:noFill/>
                    </a:lnT>
                    <a:lnB w="3175" cap="flat" cmpd="sng" algn="ctr">
                      <a:solidFill>
                        <a:srgbClr val="005EB8"/>
                      </a:solidFill>
                      <a:prstDash val="solid"/>
                      <a:round/>
                      <a:headEnd type="none" w="med" len="med"/>
                      <a:tailEnd type="none" w="med" len="med"/>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211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139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17165404"/>
                  </a:ext>
                </a:extLst>
              </a:tr>
              <a:tr h="146611">
                <a:tc gridSpan="3">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a:t>
                      </a:r>
                    </a:p>
                  </a:txBody>
                  <a:tcPr marL="36000" marR="36000" marT="0" marB="0" anchor="ctr">
                    <a:lnL w="6350" cap="flat" cmpd="sng" algn="ctr">
                      <a:solidFill>
                        <a:srgbClr val="005EB8"/>
                      </a:solidFill>
                      <a:prstDash val="solid"/>
                      <a:round/>
                      <a:headEnd type="none" w="med" len="med"/>
                      <a:tailEnd type="none" w="med" len="med"/>
                    </a:lnL>
                    <a:lnR w="6350" cap="flat" cmpd="sng" algn="ctr">
                      <a:noFill/>
                      <a:prstDash val="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42272254"/>
                  </a:ext>
                </a:extLst>
              </a:tr>
            </a:tbl>
          </a:graphicData>
        </a:graphic>
      </p:graphicFrame>
      <p:sp>
        <p:nvSpPr>
          <p:cNvPr id="11" name="TextBox 10">
            <a:extLst>
              <a:ext uri="{FF2B5EF4-FFF2-40B4-BE49-F238E27FC236}">
                <a16:creationId xmlns:a16="http://schemas.microsoft.com/office/drawing/2014/main" id="{51C66022-5E49-4C6C-9A73-DDCFB314E03D}"/>
              </a:ext>
            </a:extLst>
          </p:cNvPr>
          <p:cNvSpPr txBox="1"/>
          <p:nvPr/>
        </p:nvSpPr>
        <p:spPr>
          <a:xfrm>
            <a:off x="5771747" y="2731273"/>
            <a:ext cx="3666252" cy="430887"/>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회사 전달 자료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유무형자산 세부내역</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상 </a:t>
            </a:r>
            <a:r>
              <a:rPr lang="ko-KR" altLang="en-US" sz="700" dirty="0" err="1">
                <a:latin typeface="Arial" panose="020B0604020202020204" pitchFamily="34" charset="0"/>
                <a:cs typeface="Arial" panose="020B0604020202020204" pitchFamily="34" charset="0"/>
              </a:rPr>
              <a:t>코팅기</a:t>
            </a:r>
            <a:r>
              <a:rPr lang="ko-KR" altLang="en-US" sz="700" dirty="0">
                <a:latin typeface="Arial" panose="020B0604020202020204" pitchFamily="34" charset="0"/>
                <a:cs typeface="Arial" panose="020B0604020202020204" pitchFamily="34" charset="0"/>
              </a:rPr>
              <a:t> 상세 구분이 불가하여 자산명에 따라 임의로 분류함</a:t>
            </a:r>
            <a:r>
              <a:rPr lang="en-US" altLang="ko-KR" sz="700" dirty="0">
                <a:latin typeface="Arial" panose="020B0604020202020204" pitchFamily="34" charset="0"/>
                <a:cs typeface="Arial" panose="020B0604020202020204" pitchFamily="34" charset="0"/>
              </a:rPr>
              <a:t>. </a:t>
            </a:r>
          </a:p>
          <a:p>
            <a:r>
              <a:rPr lang="en-US" altLang="ko-KR" sz="700" dirty="0">
                <a:latin typeface="Arial" panose="020B0604020202020204" pitchFamily="34" charset="0"/>
                <a:cs typeface="Arial" panose="020B0604020202020204" pitchFamily="34" charset="0"/>
              </a:rPr>
              <a:t>Note 2: </a:t>
            </a:r>
            <a:r>
              <a:rPr lang="ko-KR" altLang="en-US" sz="700" dirty="0" err="1">
                <a:latin typeface="Arial" panose="020B0604020202020204" pitchFamily="34" charset="0"/>
                <a:cs typeface="Arial" panose="020B0604020202020204" pitchFamily="34" charset="0"/>
              </a:rPr>
              <a:t>자산별</a:t>
            </a:r>
            <a:r>
              <a:rPr lang="ko-KR" altLang="en-US" sz="700" dirty="0">
                <a:latin typeface="Arial" panose="020B0604020202020204" pitchFamily="34" charset="0"/>
                <a:cs typeface="Arial" panose="020B0604020202020204" pitchFamily="34" charset="0"/>
              </a:rPr>
              <a:t> 내용연수 및 상각방법은 다음과 같음</a:t>
            </a:r>
            <a:endParaRPr lang="en-US" altLang="ko-KR" sz="700" dirty="0">
              <a:latin typeface="Arial" panose="020B0604020202020204" pitchFamily="34" charset="0"/>
              <a:cs typeface="Arial" panose="020B0604020202020204" pitchFamily="34" charset="0"/>
            </a:endParaRPr>
          </a:p>
          <a:p>
            <a:endParaRPr lang="en-US" altLang="ko-KR" sz="700" dirty="0">
              <a:latin typeface="Arial" panose="020B0604020202020204" pitchFamily="34" charset="0"/>
              <a:cs typeface="Arial" panose="020B0604020202020204" pitchFamily="34" charset="0"/>
            </a:endParaRPr>
          </a:p>
        </p:txBody>
      </p:sp>
      <p:graphicFrame>
        <p:nvGraphicFramePr>
          <p:cNvPr id="8" name="표 7">
            <a:extLst>
              <a:ext uri="{FF2B5EF4-FFF2-40B4-BE49-F238E27FC236}">
                <a16:creationId xmlns:a16="http://schemas.microsoft.com/office/drawing/2014/main" id="{4C809DAD-F1A9-4A7B-9149-4F633C76D2A4}"/>
              </a:ext>
            </a:extLst>
          </p:cNvPr>
          <p:cNvGraphicFramePr>
            <a:graphicFrameLocks noGrp="1"/>
          </p:cNvGraphicFramePr>
          <p:nvPr>
            <p:extLst>
              <p:ext uri="{D42A27DB-BD31-4B8C-83A1-F6EECF244321}">
                <p14:modId xmlns:p14="http://schemas.microsoft.com/office/powerpoint/2010/main" val="1785740223"/>
              </p:ext>
            </p:extLst>
          </p:nvPr>
        </p:nvGraphicFramePr>
        <p:xfrm>
          <a:off x="5771747" y="3065294"/>
          <a:ext cx="2474210" cy="975360"/>
        </p:xfrm>
        <a:graphic>
          <a:graphicData uri="http://schemas.openxmlformats.org/drawingml/2006/table">
            <a:tbl>
              <a:tblPr/>
              <a:tblGrid>
                <a:gridCol w="732750">
                  <a:extLst>
                    <a:ext uri="{9D8B030D-6E8A-4147-A177-3AD203B41FA5}">
                      <a16:colId xmlns:a16="http://schemas.microsoft.com/office/drawing/2014/main" val="3645924188"/>
                    </a:ext>
                  </a:extLst>
                </a:gridCol>
                <a:gridCol w="870730">
                  <a:extLst>
                    <a:ext uri="{9D8B030D-6E8A-4147-A177-3AD203B41FA5}">
                      <a16:colId xmlns:a16="http://schemas.microsoft.com/office/drawing/2014/main" val="2072794190"/>
                    </a:ext>
                  </a:extLst>
                </a:gridCol>
                <a:gridCol w="870730">
                  <a:extLst>
                    <a:ext uri="{9D8B030D-6E8A-4147-A177-3AD203B41FA5}">
                      <a16:colId xmlns:a16="http://schemas.microsoft.com/office/drawing/2014/main" val="1557811775"/>
                    </a:ext>
                  </a:extLst>
                </a:gridCol>
              </a:tblGrid>
              <a:tr h="0">
                <a:tc>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자산구분</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내용연수</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상각방법</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484846337"/>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건물</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20</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/40</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ct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정액법</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913667560"/>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기계장치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68916694"/>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차량운반구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83422808"/>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공구와</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2540304"/>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비품</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91844580"/>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시설장치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ct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86836705"/>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무형자산</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a:t>
                      </a: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56543797"/>
                  </a:ext>
                </a:extLst>
              </a:tr>
            </a:tbl>
          </a:graphicData>
        </a:graphic>
      </p:graphicFrame>
    </p:spTree>
    <p:extLst>
      <p:ext uri="{BB962C8B-B14F-4D97-AF65-F5344CB8AC3E}">
        <p14:creationId xmlns:p14="http://schemas.microsoft.com/office/powerpoint/2010/main" val="120369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3">
            <a:extLst>
              <a:ext uri="{FF2B5EF4-FFF2-40B4-BE49-F238E27FC236}">
                <a16:creationId xmlns:a16="http://schemas.microsoft.com/office/drawing/2014/main" id="{A03D0EF4-74EE-4E06-8089-DB905145FE7C}"/>
              </a:ext>
            </a:extLst>
          </p:cNvPr>
          <p:cNvGraphicFramePr>
            <a:graphicFrameLocks noGrp="1"/>
          </p:cNvGraphicFramePr>
          <p:nvPr>
            <p:extLst>
              <p:ext uri="{D42A27DB-BD31-4B8C-83A1-F6EECF244321}">
                <p14:modId xmlns:p14="http://schemas.microsoft.com/office/powerpoint/2010/main" val="2995236741"/>
              </p:ext>
            </p:extLst>
          </p:nvPr>
        </p:nvGraphicFramePr>
        <p:xfrm>
          <a:off x="468001" y="1191600"/>
          <a:ext cx="9038334" cy="50220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7592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유무형자산</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계속</a:t>
                      </a: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유무형자산 중 유형자산이 약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로 대부분이며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년부터 신규</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공장 관련 </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건설중인자산이</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증가하여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유형자산이 크게 증가하였음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
                        <a:tabLst>
                          <a:tab pos="4843463" algn="l"/>
                        </a:tabLst>
                        <a:defRPr/>
                      </a:pP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800"/>
                        </a:spcBef>
                        <a:spcAft>
                          <a:spcPts val="0"/>
                        </a:spcAft>
                        <a:buClr>
                          <a:srgbClr val="00338D"/>
                        </a:buClr>
                        <a:buSzTx/>
                        <a:buFont typeface="Wingdings" panose="05000000000000000000" pitchFamily="2" charset="2"/>
                        <a:buChar char="§"/>
                        <a:tabLst>
                          <a:tab pos="4843463" algn="l"/>
                        </a:tabLst>
                        <a:defRPr/>
                      </a:pPr>
                      <a:r>
                        <a:rPr kumimoji="0" lang="ko-KR" altLang="en-US"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무형자산</a:t>
                      </a:r>
                      <a:endPar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특허권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총 </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개의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특허권을 보유하고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대부분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후 만기 예정임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4843463" algn="l"/>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회사가 보유하고 있는 특허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 중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건만 무형자산 장부상에 명시되어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인터뷰에 따르면 미등록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건은 무상으로 회사에 소유권을 일부 이전하였거나</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특허 등록 등 관련 지출을 </a:t>
                      </a:r>
                      <a:r>
                        <a:rPr kumimoji="0" lang="ko-KR" altLang="en-US" sz="9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비용처리하여</a:t>
                      </a:r>
                      <a:r>
                        <a:rPr kumimoji="0" lang="ko-KR" alt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자산이 발생하지 않아 무형자산에 계상하지 않았다고 답변 받음</a:t>
                      </a:r>
                      <a:r>
                        <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현재 특허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건에 대해서만 매출이 발생하고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개월 기준 약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억원의 매출이 발생함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인터뷰에 따르면 현재 매출이 발생하지 않는 특허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건에 대해서는 향후 매출 발생이 예상되나 명확한 시기는 불확실 한 것으로 파악됨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회사가 보유하지 않은 특허에 대해 회사로 소유권 이전 또는 향후 특허권 사용 협의에 대한 고려가 필요함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271463" marR="0" lvl="0" indent="-182563" algn="l" defTabSz="914400" rtl="0" eaLnBrk="1" fontAlgn="auto" latinLnBrk="0" hangingPunct="1">
                        <a:lnSpc>
                          <a:spcPts val="1200"/>
                        </a:lnSpc>
                        <a:spcBef>
                          <a:spcPts val="3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소프트웨어</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Smart A</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더존 회계프로그램임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PP&amp;E (2/2)</a:t>
            </a:r>
          </a:p>
        </p:txBody>
      </p:sp>
      <p:sp>
        <p:nvSpPr>
          <p:cNvPr id="98" name="제목 2">
            <a:extLst>
              <a:ext uri="{FF2B5EF4-FFF2-40B4-BE49-F238E27FC236}">
                <a16:creationId xmlns:a16="http://schemas.microsoft.com/office/drawing/2014/main" id="{6C3A4CC4-285C-482D-814C-C8ECA64F711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8" name="표 7">
            <a:extLst>
              <a:ext uri="{FF2B5EF4-FFF2-40B4-BE49-F238E27FC236}">
                <a16:creationId xmlns:a16="http://schemas.microsoft.com/office/drawing/2014/main" id="{268491B2-BF68-40A7-881D-145CC4F796BB}"/>
              </a:ext>
            </a:extLst>
          </p:cNvPr>
          <p:cNvGraphicFramePr>
            <a:graphicFrameLocks noGrp="1"/>
          </p:cNvGraphicFramePr>
          <p:nvPr>
            <p:extLst>
              <p:ext uri="{D42A27DB-BD31-4B8C-83A1-F6EECF244321}">
                <p14:modId xmlns:p14="http://schemas.microsoft.com/office/powerpoint/2010/main" val="451303865"/>
              </p:ext>
            </p:extLst>
          </p:nvPr>
        </p:nvGraphicFramePr>
        <p:xfrm>
          <a:off x="2120400" y="1694878"/>
          <a:ext cx="3535400" cy="733055"/>
        </p:xfrm>
        <a:graphic>
          <a:graphicData uri="http://schemas.openxmlformats.org/drawingml/2006/table">
            <a:tbl>
              <a:tblPr/>
              <a:tblGrid>
                <a:gridCol w="97400">
                  <a:extLst>
                    <a:ext uri="{9D8B030D-6E8A-4147-A177-3AD203B41FA5}">
                      <a16:colId xmlns:a16="http://schemas.microsoft.com/office/drawing/2014/main" val="2038340364"/>
                    </a:ext>
                  </a:extLst>
                </a:gridCol>
                <a:gridCol w="846000">
                  <a:extLst>
                    <a:ext uri="{9D8B030D-6E8A-4147-A177-3AD203B41FA5}">
                      <a16:colId xmlns:a16="http://schemas.microsoft.com/office/drawing/2014/main" val="733248757"/>
                    </a:ext>
                  </a:extLst>
                </a:gridCol>
                <a:gridCol w="648000">
                  <a:extLst>
                    <a:ext uri="{9D8B030D-6E8A-4147-A177-3AD203B41FA5}">
                      <a16:colId xmlns:a16="http://schemas.microsoft.com/office/drawing/2014/main" val="2447702597"/>
                    </a:ext>
                  </a:extLst>
                </a:gridCol>
                <a:gridCol w="648000">
                  <a:extLst>
                    <a:ext uri="{9D8B030D-6E8A-4147-A177-3AD203B41FA5}">
                      <a16:colId xmlns:a16="http://schemas.microsoft.com/office/drawing/2014/main" val="1005684298"/>
                    </a:ext>
                  </a:extLst>
                </a:gridCol>
                <a:gridCol w="648000">
                  <a:extLst>
                    <a:ext uri="{9D8B030D-6E8A-4147-A177-3AD203B41FA5}">
                      <a16:colId xmlns:a16="http://schemas.microsoft.com/office/drawing/2014/main" val="494523910"/>
                    </a:ext>
                  </a:extLst>
                </a:gridCol>
                <a:gridCol w="648000">
                  <a:extLst>
                    <a:ext uri="{9D8B030D-6E8A-4147-A177-3AD203B41FA5}">
                      <a16:colId xmlns:a16="http://schemas.microsoft.com/office/drawing/2014/main" val="680381228"/>
                    </a:ext>
                  </a:extLst>
                </a:gridCol>
              </a:tblGrid>
              <a:tr h="146611">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123211025"/>
                  </a:ext>
                </a:extLst>
              </a:tr>
              <a:tr h="146611">
                <a:tc gridSpan="2">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10,840 </a:t>
                      </a:r>
                    </a:p>
                  </a:txBody>
                  <a:tcPr marL="36000" marR="36000" marT="0" marB="0" anchor="ctr">
                    <a:lnL>
                      <a:noFill/>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9,540 </a:t>
                      </a:r>
                    </a:p>
                  </a:txBody>
                  <a:tcPr marL="36000" marR="36000" marT="0" marB="0" anchor="ctr">
                    <a:lnL>
                      <a:noFill/>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9,686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28356808"/>
                  </a:ext>
                </a:extLst>
              </a:tr>
              <a:tr h="146611">
                <a:tc gridSpan="2">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a:t>
                      </a:r>
                    </a:p>
                  </a:txBody>
                  <a:tcPr marL="36000" marR="36000" marT="0" marB="0" anchor="ctr">
                    <a:lnL w="6350" cap="flat" cmpd="sng" algn="ctr">
                      <a:solidFill>
                        <a:srgbClr val="005EB8"/>
                      </a:solidFill>
                      <a:prstDash val="solid"/>
                      <a:round/>
                      <a:headEnd type="none" w="med" len="med"/>
                      <a:tailEnd type="none" w="med" len="med"/>
                    </a:lnL>
                    <a:lnR>
                      <a:noFill/>
                    </a:lnR>
                    <a:lnT w="3175"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275232995"/>
                  </a:ext>
                </a:extLst>
              </a:tr>
              <a:tr h="146611">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152262371"/>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소프트웨어</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42272254"/>
                  </a:ext>
                </a:extLst>
              </a:tr>
            </a:tbl>
          </a:graphicData>
        </a:graphic>
      </p:graphicFrame>
      <p:graphicFrame>
        <p:nvGraphicFramePr>
          <p:cNvPr id="3" name="표 2">
            <a:extLst>
              <a:ext uri="{FF2B5EF4-FFF2-40B4-BE49-F238E27FC236}">
                <a16:creationId xmlns:a16="http://schemas.microsoft.com/office/drawing/2014/main" id="{24610D5C-DD20-4A41-B15A-889EE55AC5A1}"/>
              </a:ext>
            </a:extLst>
          </p:cNvPr>
          <p:cNvGraphicFramePr>
            <a:graphicFrameLocks noGrp="1"/>
          </p:cNvGraphicFramePr>
          <p:nvPr/>
        </p:nvGraphicFramePr>
        <p:xfrm>
          <a:off x="2129923" y="2911119"/>
          <a:ext cx="7223628" cy="1980709"/>
        </p:xfrm>
        <a:graphic>
          <a:graphicData uri="http://schemas.openxmlformats.org/drawingml/2006/table">
            <a:tbl>
              <a:tblPr/>
              <a:tblGrid>
                <a:gridCol w="141808">
                  <a:extLst>
                    <a:ext uri="{9D8B030D-6E8A-4147-A177-3AD203B41FA5}">
                      <a16:colId xmlns:a16="http://schemas.microsoft.com/office/drawing/2014/main" val="3552019365"/>
                    </a:ext>
                  </a:extLst>
                </a:gridCol>
                <a:gridCol w="938194">
                  <a:extLst>
                    <a:ext uri="{9D8B030D-6E8A-4147-A177-3AD203B41FA5}">
                      <a16:colId xmlns:a16="http://schemas.microsoft.com/office/drawing/2014/main" val="2280471440"/>
                    </a:ext>
                  </a:extLst>
                </a:gridCol>
                <a:gridCol w="619125">
                  <a:extLst>
                    <a:ext uri="{9D8B030D-6E8A-4147-A177-3AD203B41FA5}">
                      <a16:colId xmlns:a16="http://schemas.microsoft.com/office/drawing/2014/main" val="3358359475"/>
                    </a:ext>
                  </a:extLst>
                </a:gridCol>
                <a:gridCol w="619125">
                  <a:extLst>
                    <a:ext uri="{9D8B030D-6E8A-4147-A177-3AD203B41FA5}">
                      <a16:colId xmlns:a16="http://schemas.microsoft.com/office/drawing/2014/main" val="3176838119"/>
                    </a:ext>
                  </a:extLst>
                </a:gridCol>
                <a:gridCol w="609600">
                  <a:extLst>
                    <a:ext uri="{9D8B030D-6E8A-4147-A177-3AD203B41FA5}">
                      <a16:colId xmlns:a16="http://schemas.microsoft.com/office/drawing/2014/main" val="2509664297"/>
                    </a:ext>
                  </a:extLst>
                </a:gridCol>
                <a:gridCol w="1743075">
                  <a:extLst>
                    <a:ext uri="{9D8B030D-6E8A-4147-A177-3AD203B41FA5}">
                      <a16:colId xmlns:a16="http://schemas.microsoft.com/office/drawing/2014/main" val="3589032211"/>
                    </a:ext>
                  </a:extLst>
                </a:gridCol>
                <a:gridCol w="723900">
                  <a:extLst>
                    <a:ext uri="{9D8B030D-6E8A-4147-A177-3AD203B41FA5}">
                      <a16:colId xmlns:a16="http://schemas.microsoft.com/office/drawing/2014/main" val="394759089"/>
                    </a:ext>
                  </a:extLst>
                </a:gridCol>
                <a:gridCol w="590550">
                  <a:extLst>
                    <a:ext uri="{9D8B030D-6E8A-4147-A177-3AD203B41FA5}">
                      <a16:colId xmlns:a16="http://schemas.microsoft.com/office/drawing/2014/main" val="1709302744"/>
                    </a:ext>
                  </a:extLst>
                </a:gridCol>
                <a:gridCol w="600075">
                  <a:extLst>
                    <a:ext uri="{9D8B030D-6E8A-4147-A177-3AD203B41FA5}">
                      <a16:colId xmlns:a16="http://schemas.microsoft.com/office/drawing/2014/main" val="724994119"/>
                    </a:ext>
                  </a:extLst>
                </a:gridCol>
                <a:gridCol w="638176">
                  <a:extLst>
                    <a:ext uri="{9D8B030D-6E8A-4147-A177-3AD203B41FA5}">
                      <a16:colId xmlns:a16="http://schemas.microsoft.com/office/drawing/2014/main" val="697897239"/>
                    </a:ext>
                  </a:extLst>
                </a:gridCol>
              </a:tblGrid>
              <a:tr h="280742">
                <a:tc>
                  <a:txBody>
                    <a:bodyPr/>
                    <a:lstStyle/>
                    <a:p>
                      <a:pPr algn="l" fontAlgn="ctr"/>
                      <a:r>
                        <a:rPr lang="ko-KR" altLang="en-US" sz="850" b="1" i="0" u="none" strike="noStrike">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1" i="0" u="none" strike="noStrike">
                          <a:solidFill>
                            <a:srgbClr val="FFFFFF"/>
                          </a:solidFill>
                          <a:effectLst/>
                          <a:latin typeface="맑은 고딕" panose="020B0503020000020004" pitchFamily="50" charset="-127"/>
                          <a:ea typeface="맑은 고딕" panose="020B0503020000020004" pitchFamily="50" charset="-127"/>
                        </a:rPr>
                        <a:t>특허등록번호</a:t>
                      </a:r>
                      <a:endParaRPr lang="ko-KR" altLang="en-US" sz="85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1" i="0" u="none" strike="noStrike">
                          <a:solidFill>
                            <a:srgbClr val="FFFFFF"/>
                          </a:solidFill>
                          <a:effectLst/>
                          <a:latin typeface="맑은 고딕" panose="020B0503020000020004" pitchFamily="50" charset="-127"/>
                          <a:ea typeface="맑은 고딕" panose="020B0503020000020004" pitchFamily="50" charset="-127"/>
                        </a:rPr>
                        <a:t>등록일</a:t>
                      </a:r>
                      <a:endParaRPr lang="ko-KR" altLang="en-US" sz="850" b="1" i="0" u="none" strike="noStrike">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1" i="0" u="none" strike="noStrike" dirty="0">
                          <a:solidFill>
                            <a:srgbClr val="FFFFFF"/>
                          </a:solidFill>
                          <a:effectLst/>
                          <a:latin typeface="맑은 고딕" panose="020B0503020000020004" pitchFamily="50" charset="-127"/>
                          <a:ea typeface="맑은 고딕" panose="020B0503020000020004" pitchFamily="50" charset="-127"/>
                        </a:rPr>
                        <a:t>만기일</a:t>
                      </a:r>
                      <a:endParaRPr lang="ko-KR" altLang="en-US" sz="85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1" i="0" u="none" strike="noStrike" dirty="0">
                          <a:solidFill>
                            <a:srgbClr val="FFFFFF"/>
                          </a:solidFill>
                          <a:effectLst/>
                          <a:latin typeface="맑은 고딕" panose="020B0503020000020004" pitchFamily="50" charset="-127"/>
                          <a:ea typeface="맑은 고딕" panose="020B0503020000020004" pitchFamily="50" charset="-127"/>
                        </a:rPr>
                        <a:t>특허권자</a:t>
                      </a:r>
                      <a:endParaRPr lang="ko-KR" altLang="en-US" sz="85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1" i="0" u="none" strike="noStrike" dirty="0">
                          <a:solidFill>
                            <a:srgbClr val="FFFFFF"/>
                          </a:solidFill>
                          <a:effectLst/>
                          <a:latin typeface="맑은 고딕" panose="020B0503020000020004" pitchFamily="50" charset="-127"/>
                          <a:ea typeface="맑은 고딕" panose="020B0503020000020004" pitchFamily="50" charset="-127"/>
                        </a:rPr>
                        <a:t>발명의 명칭</a:t>
                      </a:r>
                      <a:endParaRPr lang="ko-KR" altLang="en-US" sz="85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1" i="0" u="none" strike="noStrike" dirty="0">
                          <a:solidFill>
                            <a:srgbClr val="FFFFFF"/>
                          </a:solidFill>
                          <a:effectLst/>
                          <a:latin typeface="맑은 고딕" panose="020B0503020000020004" pitchFamily="50" charset="-127"/>
                          <a:ea typeface="맑은 고딕" panose="020B0503020000020004" pitchFamily="50" charset="-127"/>
                        </a:rPr>
                        <a:t>비고</a:t>
                      </a:r>
                      <a:endParaRPr lang="ko-KR" altLang="en-US" sz="85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1" i="0" u="none" strike="noStrike" dirty="0">
                          <a:solidFill>
                            <a:srgbClr val="FFFFFF"/>
                          </a:solidFill>
                          <a:effectLst/>
                          <a:latin typeface="Arial" panose="020B0604020202020204" pitchFamily="34" charset="0"/>
                          <a:ea typeface="맑은 고딕" panose="020B0503020000020004" pitchFamily="50" charset="-127"/>
                        </a:rPr>
                        <a:t>장부</a:t>
                      </a:r>
                      <a:r>
                        <a:rPr lang="ko-KR" altLang="en-US" sz="850" b="1" i="0" u="none" strike="noStrike" dirty="0">
                          <a:solidFill>
                            <a:srgbClr val="FFFFFF"/>
                          </a:solidFill>
                          <a:effectLst/>
                          <a:latin typeface="맑은 고딕" panose="020B0503020000020004" pitchFamily="50" charset="-127"/>
                          <a:ea typeface="맑은 고딕" panose="020B0503020000020004" pitchFamily="50" charset="-127"/>
                        </a:rPr>
                        <a:t>금액</a:t>
                      </a:r>
                      <a:r>
                        <a:rPr lang="en-US" altLang="ko-KR" sz="850" b="1" i="0" u="none" strike="noStrike" baseline="30000" dirty="0">
                          <a:solidFill>
                            <a:srgbClr val="FFFFFF"/>
                          </a:solidFill>
                          <a:effectLst/>
                          <a:latin typeface="맑은 고딕" panose="020B0503020000020004" pitchFamily="50" charset="-127"/>
                          <a:ea typeface="맑은 고딕" panose="020B0503020000020004" pitchFamily="50" charset="-127"/>
                        </a:rPr>
                        <a:t>1</a:t>
                      </a:r>
                    </a:p>
                    <a:p>
                      <a:pPr algn="ctr" fontAlgn="ctr"/>
                      <a:r>
                        <a:rPr lang="en-US" altLang="ko-KR" sz="850" b="1" i="0" u="none" strike="noStrike" dirty="0">
                          <a:solidFill>
                            <a:srgbClr val="FFFFFF"/>
                          </a:solidFill>
                          <a:effectLst/>
                          <a:latin typeface="맑은 고딕" panose="020B0503020000020004" pitchFamily="50" charset="-127"/>
                          <a:ea typeface="맑은 고딕" panose="020B0503020000020004" pitchFamily="50" charset="-127"/>
                        </a:rPr>
                        <a:t>(</a:t>
                      </a:r>
                      <a:r>
                        <a:rPr lang="ko-KR" altLang="en-US" sz="850" b="1" i="0" u="none" strike="noStrike" dirty="0">
                          <a:solidFill>
                            <a:srgbClr val="FFFFFF"/>
                          </a:solidFill>
                          <a:effectLst/>
                          <a:latin typeface="맑은 고딕" panose="020B0503020000020004" pitchFamily="50" charset="-127"/>
                          <a:ea typeface="맑은 고딕" panose="020B0503020000020004" pitchFamily="50" charset="-127"/>
                        </a:rPr>
                        <a:t>원</a:t>
                      </a:r>
                      <a:r>
                        <a:rPr lang="en-US" altLang="ko-KR" sz="850" b="1" i="0" u="none" strike="noStrike" dirty="0">
                          <a:solidFill>
                            <a:srgbClr val="FFFFFF"/>
                          </a:solidFill>
                          <a:effectLst/>
                          <a:latin typeface="맑은 고딕" panose="020B0503020000020004" pitchFamily="50" charset="-127"/>
                          <a:ea typeface="맑은 고딕" panose="020B0503020000020004" pitchFamily="50" charset="-127"/>
                        </a:rPr>
                        <a:t>)</a:t>
                      </a:r>
                      <a:endParaRPr lang="ko-KR" altLang="en-US" sz="85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1" i="0" u="none" strike="noStrike" dirty="0">
                          <a:solidFill>
                            <a:srgbClr val="FFFFFF"/>
                          </a:solidFill>
                          <a:effectLst/>
                          <a:latin typeface="맑은 고딕" panose="020B0503020000020004" pitchFamily="50" charset="-127"/>
                          <a:ea typeface="맑은 고딕" panose="020B0503020000020004" pitchFamily="50" charset="-127"/>
                        </a:rPr>
                        <a:t>매출수량</a:t>
                      </a:r>
                      <a:r>
                        <a:rPr lang="en-US" altLang="ko-KR" sz="850" b="1" i="0" u="none" strike="noStrike" baseline="30000" dirty="0">
                          <a:solidFill>
                            <a:srgbClr val="FFFFFF"/>
                          </a:solidFill>
                          <a:effectLst/>
                          <a:latin typeface="맑은 고딕" panose="020B0503020000020004" pitchFamily="50" charset="-127"/>
                          <a:ea typeface="맑은 고딕" panose="020B0503020000020004" pitchFamily="50" charset="-127"/>
                        </a:rPr>
                        <a:t>2</a:t>
                      </a:r>
                    </a:p>
                    <a:p>
                      <a:pPr algn="ctr" fontAlgn="ctr"/>
                      <a:r>
                        <a:rPr lang="en-US" altLang="ko-KR" sz="850" b="1" i="0" u="none" strike="noStrike" dirty="0">
                          <a:solidFill>
                            <a:srgbClr val="FFFFFF"/>
                          </a:solidFill>
                          <a:effectLst/>
                          <a:latin typeface="Arial" panose="020B0604020202020204" pitchFamily="34" charset="0"/>
                          <a:ea typeface="맑은 고딕" panose="020B0503020000020004" pitchFamily="50" charset="-127"/>
                        </a:rPr>
                        <a:t>(</a:t>
                      </a:r>
                      <a:r>
                        <a:rPr lang="en-US" sz="850" b="1" i="0" u="none" strike="noStrike" dirty="0">
                          <a:solidFill>
                            <a:srgbClr val="FFFFFF"/>
                          </a:solidFill>
                          <a:effectLst/>
                          <a:latin typeface="Arial" panose="020B0604020202020204" pitchFamily="34" charset="0"/>
                          <a:ea typeface="맑은 고딕" panose="020B0503020000020004" pitchFamily="50" charset="-127"/>
                        </a:rPr>
                        <a:t>M)</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1" i="0" u="none" strike="noStrike" dirty="0">
                          <a:solidFill>
                            <a:srgbClr val="FFFFFF"/>
                          </a:solidFill>
                          <a:effectLst/>
                          <a:latin typeface="맑은 고딕" panose="020B0503020000020004" pitchFamily="50" charset="-127"/>
                          <a:ea typeface="맑은 고딕" panose="020B0503020000020004" pitchFamily="50" charset="-127"/>
                        </a:rPr>
                        <a:t>매출액</a:t>
                      </a:r>
                      <a:r>
                        <a:rPr lang="en-US" altLang="ko-KR" sz="850" b="1" i="0" u="none" strike="noStrike" baseline="30000" dirty="0">
                          <a:solidFill>
                            <a:srgbClr val="FFFFFF"/>
                          </a:solidFill>
                          <a:effectLst/>
                          <a:latin typeface="맑은 고딕" panose="020B0503020000020004" pitchFamily="50" charset="-127"/>
                          <a:ea typeface="맑은 고딕" panose="020B0503020000020004" pitchFamily="50" charset="-127"/>
                        </a:rPr>
                        <a:t>2</a:t>
                      </a:r>
                    </a:p>
                    <a:p>
                      <a:pPr algn="ctr" fontAlgn="ctr"/>
                      <a:r>
                        <a:rPr lang="en-US" altLang="ko-KR" sz="850" b="1" i="0" u="none" strike="noStrike" dirty="0">
                          <a:solidFill>
                            <a:srgbClr val="FFFFFF"/>
                          </a:solidFill>
                          <a:effectLst/>
                          <a:latin typeface="맑은 고딕" panose="020B0503020000020004" pitchFamily="50" charset="-127"/>
                          <a:ea typeface="맑은 고딕" panose="020B0503020000020004" pitchFamily="50" charset="-127"/>
                        </a:rPr>
                        <a:t>(</a:t>
                      </a:r>
                      <a:r>
                        <a:rPr lang="ko-KR" altLang="en-US" sz="85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50" b="1" i="0" u="none" strike="noStrike" dirty="0">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524409565"/>
                  </a:ext>
                </a:extLst>
              </a:tr>
              <a:tr h="280742">
                <a:tc>
                  <a:txBody>
                    <a:bodyPr/>
                    <a:lstStyle/>
                    <a:p>
                      <a:pPr algn="ctr" fontAlgn="ctr"/>
                      <a:r>
                        <a:rPr lang="en-US" altLang="ko-KR" sz="850" b="1" i="0" u="none" strike="noStrike">
                          <a:solidFill>
                            <a:srgbClr val="FFFFFF"/>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10-0670222</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호</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'07-01-10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'24-09-08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chemeClr val="tx1"/>
                          </a:solidFill>
                          <a:effectLst/>
                          <a:latin typeface="맑은 고딕" panose="020B0503020000020004" pitchFamily="50" charset="-127"/>
                          <a:ea typeface="맑은 고딕" panose="020B0503020000020004" pitchFamily="50" charset="-127"/>
                        </a:rPr>
                        <a:t>유재영</a:t>
                      </a:r>
                      <a:r>
                        <a:rPr lang="en-US" altLang="ko-KR" sz="900" b="0" i="0" u="none" strike="noStrike" dirty="0">
                          <a:solidFill>
                            <a:schemeClr val="tx1"/>
                          </a:solidFill>
                          <a:effectLst/>
                          <a:latin typeface="맑은 고딕" panose="020B0503020000020004" pitchFamily="50" charset="-127"/>
                          <a:ea typeface="맑은 고딕" panose="020B0503020000020004" pitchFamily="50" charset="-127"/>
                        </a:rPr>
                        <a:t>/</a:t>
                      </a:r>
                    </a:p>
                    <a:p>
                      <a:pPr algn="ctr" fontAlgn="ctr"/>
                      <a:r>
                        <a:rPr lang="ko-KR" altLang="en-US" sz="900" b="0" i="0" u="none" strike="noStrike" dirty="0">
                          <a:solidFill>
                            <a:schemeClr val="tx1"/>
                          </a:solidFill>
                          <a:effectLst/>
                          <a:latin typeface="맑은 고딕" panose="020B0503020000020004" pitchFamily="50" charset="-127"/>
                          <a:ea typeface="맑은 고딕" panose="020B0503020000020004" pitchFamily="50" charset="-127"/>
                        </a:rPr>
                        <a:t>㈜모드온</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표면처리</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판상재</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무늬인쇄방법</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850" b="0" i="0"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29,500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6676202"/>
                  </a:ext>
                </a:extLst>
              </a:tr>
              <a:tr h="280742">
                <a:tc>
                  <a:txBody>
                    <a:bodyPr/>
                    <a:lstStyle/>
                    <a:p>
                      <a:pPr algn="ctr" fontAlgn="ctr"/>
                      <a:r>
                        <a:rPr lang="en-US" altLang="ko-KR" sz="850" b="1" i="0" u="none" strike="noStrike" dirty="0">
                          <a:solidFill>
                            <a:srgbClr val="FFFFFF"/>
                          </a:solidFill>
                          <a:effectLst/>
                          <a:latin typeface="Arial" panose="020B0604020202020204" pitchFamily="34" charset="0"/>
                          <a:ea typeface="맑은 고딕" panose="020B0503020000020004" pitchFamily="50" charset="-127"/>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10-1732416</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호</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'17-04-26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'35-09-21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rPr>
                        <a:t>유재영</a:t>
                      </a:r>
                      <a:r>
                        <a:rPr lang="en-US" altLang="ko-KR" sz="900" b="0" i="0" u="none" strike="noStrike" dirty="0">
                          <a:solidFill>
                            <a:schemeClr val="tx1"/>
                          </a:solidFill>
                          <a:effectLst/>
                          <a:latin typeface="Arial" panose="020B0604020202020204" pitchFamily="34" charset="0"/>
                          <a:ea typeface="맑은 고딕" panose="020B0503020000020004" pitchFamily="50" charset="-127"/>
                        </a:rPr>
                        <a:t>/</a:t>
                      </a:r>
                    </a:p>
                    <a:p>
                      <a:pPr algn="ctr"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rPr>
                        <a:t>주재근</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가구및건축자재용</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메탈층을</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포함하는</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OPET</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시트및</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이의</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제조방법</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공동특허</a:t>
                      </a:r>
                      <a:b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br>
                      <a:r>
                        <a:rPr lang="en-US" altLang="ko-KR" sz="85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백스코</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135,000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7,350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55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823041577"/>
                  </a:ext>
                </a:extLst>
              </a:tr>
              <a:tr h="280742">
                <a:tc>
                  <a:txBody>
                    <a:bodyPr/>
                    <a:lstStyle/>
                    <a:p>
                      <a:pPr algn="ctr" fontAlgn="ctr"/>
                      <a:r>
                        <a:rPr lang="en-US" altLang="ko-KR" sz="850" b="1" i="0" u="none" strike="noStrike" dirty="0">
                          <a:solidFill>
                            <a:srgbClr val="FFFFFF"/>
                          </a:solidFill>
                          <a:effectLst/>
                          <a:latin typeface="Arial" panose="020B0604020202020204" pitchFamily="34" charset="0"/>
                          <a:ea typeface="맑은 고딕" panose="020B0503020000020004" pitchFamily="50" charset="-127"/>
                        </a:rPr>
                        <a:t>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10-1740917</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호</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'17-05-23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'35-09-21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rPr>
                        <a:t>유재영</a:t>
                      </a:r>
                      <a:r>
                        <a:rPr lang="en-US" altLang="ko-KR" sz="900" b="0" i="0" u="none" strike="noStrike" dirty="0">
                          <a:solidFill>
                            <a:schemeClr val="tx1"/>
                          </a:solidFill>
                          <a:effectLst/>
                          <a:latin typeface="Arial" panose="020B0604020202020204" pitchFamily="34" charset="0"/>
                          <a:ea typeface="맑은 고딕" panose="020B0503020000020004" pitchFamily="50" charset="-127"/>
                        </a:rPr>
                        <a:t>/</a:t>
                      </a:r>
                    </a:p>
                    <a:p>
                      <a:pPr algn="ctr"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rPr>
                        <a:t>주재근</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가구 및 건축자재용</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고후도</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OPET</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시트 및</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이의</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제조방법</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공동특허</a:t>
                      </a:r>
                      <a:b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br>
                      <a:r>
                        <a:rPr lang="en-US" altLang="ko-KR" sz="85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850" b="0" i="0" u="none" strike="noStrike" dirty="0" err="1">
                          <a:solidFill>
                            <a:srgbClr val="000000"/>
                          </a:solidFill>
                          <a:effectLst/>
                          <a:latin typeface="맑은 고딕" panose="020B0503020000020004" pitchFamily="50" charset="-127"/>
                          <a:ea typeface="맑은 고딕" panose="020B0503020000020004" pitchFamily="50" charset="-127"/>
                        </a:rPr>
                        <a:t>백스코</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850" b="0" i="0"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402,000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1,550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59776576"/>
                  </a:ext>
                </a:extLst>
              </a:tr>
              <a:tr h="280742">
                <a:tc>
                  <a:txBody>
                    <a:bodyPr/>
                    <a:lstStyle/>
                    <a:p>
                      <a:pPr algn="ctr" fontAlgn="ctr"/>
                      <a:r>
                        <a:rPr lang="en-US" altLang="ko-KR" sz="850" b="1" i="0" u="none" strike="noStrike" dirty="0">
                          <a:solidFill>
                            <a:srgbClr val="FFFFFF"/>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10-1792129</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호</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'17-10-25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'35-11-09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rPr>
                        <a:t>㈜모드온</a:t>
                      </a:r>
                      <a:r>
                        <a:rPr lang="en-US" altLang="ko-KR" sz="900" b="0" i="0" u="none" strike="noStrike" dirty="0">
                          <a:solidFill>
                            <a:schemeClr val="tx1"/>
                          </a:solidFill>
                          <a:effectLst/>
                          <a:latin typeface="Arial" panose="020B0604020202020204" pitchFamily="34" charset="0"/>
                          <a:ea typeface="맑은 고딕" panose="020B0503020000020004" pitchFamily="50" charset="-127"/>
                        </a:rPr>
                        <a:t>/</a:t>
                      </a:r>
                      <a:r>
                        <a:rPr lang="ko-KR" altLang="en-US" sz="900" b="0" i="0" u="none" strike="noStrike" dirty="0">
                          <a:solidFill>
                            <a:schemeClr val="tx1"/>
                          </a:solidFill>
                          <a:effectLst/>
                          <a:latin typeface="Arial" panose="020B0604020202020204" pitchFamily="34" charset="0"/>
                          <a:ea typeface="맑은 고딕" panose="020B0503020000020004" pitchFamily="50" charset="-127"/>
                        </a:rPr>
                        <a:t>아이씨씨</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친환경</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피니싱 포일을</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이용한</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PET UV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포일 및</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그</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제조방법</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공동특허</a:t>
                      </a:r>
                      <a:b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br>
                      <a:r>
                        <a:rPr lang="en-US" altLang="ko-KR" sz="85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아이씨씨</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109,673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850" b="0" i="0"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850" b="0" i="0"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170996033"/>
                  </a:ext>
                </a:extLst>
              </a:tr>
              <a:tr h="280742">
                <a:tc>
                  <a:txBody>
                    <a:bodyPr/>
                    <a:lstStyle/>
                    <a:p>
                      <a:pPr algn="ctr" fontAlgn="ctr"/>
                      <a:r>
                        <a:rPr lang="en-US" altLang="ko-KR" sz="850" b="1" i="0" u="none" strike="noStrike" dirty="0">
                          <a:solidFill>
                            <a:srgbClr val="FFFFFF"/>
                          </a:solidFill>
                          <a:effectLst/>
                          <a:latin typeface="Arial" panose="020B0604020202020204" pitchFamily="34" charset="0"/>
                          <a:ea typeface="맑은 고딕" panose="020B0503020000020004" pitchFamily="50" charset="-127"/>
                        </a:rPr>
                        <a:t>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10-1850083</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호</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'18-04-12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'35-11-09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rPr>
                        <a:t>유재영</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OPET</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또는</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CPET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무늬목</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마루</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바닥재 및</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그</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제조방법</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218,750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850" b="0" i="0"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850" b="0" i="0"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50132521"/>
                  </a:ext>
                </a:extLst>
              </a:tr>
              <a:tr h="280742">
                <a:tc>
                  <a:txBody>
                    <a:bodyPr/>
                    <a:lstStyle/>
                    <a:p>
                      <a:pPr algn="ctr" fontAlgn="ctr"/>
                      <a:r>
                        <a:rPr lang="en-US" altLang="ko-KR" sz="850" b="1" i="0" u="none" strike="noStrike" dirty="0">
                          <a:solidFill>
                            <a:srgbClr val="FFFFFF"/>
                          </a:solidFill>
                          <a:effectLst/>
                          <a:latin typeface="Arial" panose="020B0604020202020204" pitchFamily="34" charset="0"/>
                          <a:ea typeface="맑은 고딕" panose="020B0503020000020004" pitchFamily="50" charset="-127"/>
                        </a:rPr>
                        <a:t>6</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10-2032690</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호</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noFill/>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‘19-10-09</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‘37-09-07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chemeClr val="tx1"/>
                          </a:solidFill>
                          <a:effectLst/>
                          <a:latin typeface="Arial" panose="020B0604020202020204" pitchFamily="34" charset="0"/>
                          <a:ea typeface="맑은 고딕" panose="020B0503020000020004" pitchFamily="50" charset="-127"/>
                        </a:rPr>
                        <a:t>㈜모드온</a:t>
                      </a:r>
                      <a:r>
                        <a:rPr lang="en-US" altLang="ko-KR" sz="900" b="0" i="0" u="none" strike="noStrike" dirty="0">
                          <a:solidFill>
                            <a:schemeClr val="tx1"/>
                          </a:solidFill>
                          <a:effectLst/>
                          <a:latin typeface="Arial" panose="020B0604020202020204" pitchFamily="34" charset="0"/>
                          <a:ea typeface="맑은 고딕" panose="020B0503020000020004" pitchFamily="50" charset="-127"/>
                        </a:rPr>
                        <a:t>/</a:t>
                      </a:r>
                      <a:r>
                        <a:rPr lang="ko-KR" altLang="en-US" sz="900" b="0" i="0" u="none" strike="noStrike" dirty="0" err="1">
                          <a:solidFill>
                            <a:schemeClr val="tx1"/>
                          </a:solidFill>
                          <a:effectLst/>
                          <a:latin typeface="Arial" panose="020B0604020202020204" pitchFamily="34" charset="0"/>
                          <a:ea typeface="맑은 고딕" panose="020B0503020000020004" pitchFamily="50" charset="-127"/>
                        </a:rPr>
                        <a:t>신호열</a:t>
                      </a:r>
                      <a:endParaRPr lang="ko-KR" altLang="en-US" sz="900" b="0" i="0" u="none" strike="noStrike"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접착제</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색</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외부</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발현</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난연</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인테리어</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월</a:t>
                      </a:r>
                      <a:r>
                        <a:rPr lang="ko-KR" altLang="en-US" sz="85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패널</a:t>
                      </a:r>
                      <a:endParaRPr lang="ko-KR" altLang="en-US" sz="85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공동특허</a:t>
                      </a:r>
                      <a:b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br>
                      <a:r>
                        <a:rPr lang="en-US" altLang="ko-KR" sz="85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데코마스터</a:t>
                      </a:r>
                      <a:r>
                        <a:rPr lang="en-US" altLang="ko-KR" sz="85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50" b="0" i="0" u="none" strike="noStrike" dirty="0">
                          <a:solidFill>
                            <a:srgbClr val="000000"/>
                          </a:solidFill>
                          <a:effectLst/>
                          <a:latin typeface="Arial" panose="020B0604020202020204" pitchFamily="34" charset="0"/>
                          <a:ea typeface="맑은 고딕" panose="020B0503020000020004" pitchFamily="50" charset="-127"/>
                        </a:rPr>
                        <a:t>29,160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850" b="0" i="0"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850" b="0" i="0"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90141644"/>
                  </a:ext>
                </a:extLst>
              </a:tr>
            </a:tbl>
          </a:graphicData>
        </a:graphic>
      </p:graphicFrame>
      <p:sp>
        <p:nvSpPr>
          <p:cNvPr id="12" name="TextBox 11">
            <a:extLst>
              <a:ext uri="{FF2B5EF4-FFF2-40B4-BE49-F238E27FC236}">
                <a16:creationId xmlns:a16="http://schemas.microsoft.com/office/drawing/2014/main" id="{FA7FA131-0A76-4A2C-BE0D-125992D84A69}"/>
              </a:ext>
            </a:extLst>
          </p:cNvPr>
          <p:cNvSpPr txBox="1"/>
          <p:nvPr/>
        </p:nvSpPr>
        <p:spPr>
          <a:xfrm>
            <a:off x="2129923" y="4901063"/>
            <a:ext cx="7317601"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’21</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9</a:t>
            </a:r>
            <a:r>
              <a:rPr lang="ko-KR" altLang="en-US" sz="700" dirty="0">
                <a:latin typeface="Arial" panose="020B0604020202020204" pitchFamily="34" charset="0"/>
                <a:cs typeface="Arial" panose="020B0604020202020204" pitchFamily="34" charset="0"/>
              </a:rPr>
              <a:t>월 기준 </a:t>
            </a:r>
            <a:r>
              <a:rPr lang="en-US" altLang="ko-KR" sz="700" dirty="0">
                <a:latin typeface="Arial" panose="020B0604020202020204" pitchFamily="34" charset="0"/>
                <a:cs typeface="Arial" panose="020B0604020202020204" pitchFamily="34" charset="0"/>
              </a:rPr>
              <a:t>B/S </a:t>
            </a:r>
            <a:r>
              <a:rPr lang="ko-KR" altLang="en-US" sz="700" dirty="0">
                <a:latin typeface="Arial" panose="020B0604020202020204" pitchFamily="34" charset="0"/>
                <a:cs typeface="Arial" panose="020B0604020202020204" pitchFamily="34" charset="0"/>
              </a:rPr>
              <a:t>금액 </a:t>
            </a:r>
            <a:r>
              <a:rPr lang="en-US" altLang="ko-KR" sz="700" dirty="0">
                <a:latin typeface="Arial" panose="020B0604020202020204" pitchFamily="34" charset="0"/>
                <a:cs typeface="Arial" panose="020B0604020202020204" pitchFamily="34" charset="0"/>
              </a:rPr>
              <a:t>/ Note 2: </a:t>
            </a:r>
            <a:r>
              <a:rPr lang="ko-KR" altLang="en-US" sz="700" dirty="0">
                <a:latin typeface="Arial" panose="020B0604020202020204" pitchFamily="34" charset="0"/>
                <a:cs typeface="Arial" panose="020B0604020202020204" pitchFamily="34" charset="0"/>
              </a:rPr>
              <a:t>산정기간 </a:t>
            </a:r>
            <a:r>
              <a:rPr lang="en-US" altLang="ko-KR" sz="700" dirty="0">
                <a:latin typeface="Arial" panose="020B0604020202020204" pitchFamily="34" charset="0"/>
                <a:cs typeface="Arial" panose="020B0604020202020204" pitchFamily="34" charset="0"/>
              </a:rPr>
              <a:t>2021-01-01 ~ 2021-11-30 (11</a:t>
            </a:r>
            <a:r>
              <a:rPr lang="ko-KR" altLang="en-US" sz="700" dirty="0">
                <a:latin typeface="Arial" panose="020B0604020202020204" pitchFamily="34" charset="0"/>
                <a:cs typeface="Arial" panose="020B0604020202020204" pitchFamily="34" charset="0"/>
              </a:rPr>
              <a:t>개월</a:t>
            </a:r>
            <a:r>
              <a:rPr lang="en-US" altLang="ko-KR" sz="7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83950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Group 3">
            <a:extLst>
              <a:ext uri="{FF2B5EF4-FFF2-40B4-BE49-F238E27FC236}">
                <a16:creationId xmlns:a16="http://schemas.microsoft.com/office/drawing/2014/main" id="{570152BF-5471-42BB-8083-8CBB421E35D3}"/>
              </a:ext>
            </a:extLst>
          </p:cNvPr>
          <p:cNvGraphicFramePr>
            <a:graphicFrameLocks noGrp="1"/>
          </p:cNvGraphicFramePr>
          <p:nvPr>
            <p:extLst>
              <p:ext uri="{D42A27DB-BD31-4B8C-83A1-F6EECF244321}">
                <p14:modId xmlns:p14="http://schemas.microsoft.com/office/powerpoint/2010/main" val="2084152607"/>
              </p:ext>
            </p:extLst>
          </p:nvPr>
        </p:nvGraphicFramePr>
        <p:xfrm>
          <a:off x="468001" y="1191600"/>
          <a:ext cx="9038334" cy="507131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4541024">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en-US" altLang="ko-KR" sz="900" dirty="0">
                          <a:solidFill>
                            <a:srgbClr val="000000"/>
                          </a:solidFill>
                          <a:latin typeface="Arial" panose="020B0604020202020204" pitchFamily="34" charset="0"/>
                          <a:cs typeface="Arial" panose="020B0604020202020204" pitchFamily="34" charset="0"/>
                        </a:rPr>
                        <a:t>2022</a:t>
                      </a:r>
                      <a:r>
                        <a:rPr lang="ko-KR" altLang="en-US" sz="900" dirty="0">
                          <a:solidFill>
                            <a:srgbClr val="000000"/>
                          </a:solidFill>
                          <a:latin typeface="Arial" panose="020B0604020202020204" pitchFamily="34" charset="0"/>
                          <a:cs typeface="Arial" panose="020B0604020202020204" pitchFamily="34" charset="0"/>
                        </a:rPr>
                        <a:t>년 초 기준</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회사로부터 수령한 사업계획은 아래와 같음 </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매출액 기준</a:t>
                      </a:r>
                      <a:r>
                        <a:rPr lang="en-US" altLang="ko-KR" sz="900" dirty="0">
                          <a:solidFill>
                            <a:srgbClr val="000000"/>
                          </a:solidFill>
                          <a:latin typeface="Arial" panose="020B0604020202020204" pitchFamily="34" charset="0"/>
                          <a:cs typeface="Arial" panose="020B0604020202020204" pitchFamily="34" charset="0"/>
                        </a:rPr>
                        <a:t>)</a:t>
                      </a: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100013" marR="0" lvl="0" indent="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None/>
                        <a:tabLst/>
                        <a:defRPr/>
                      </a:pPr>
                      <a:r>
                        <a:rPr lang="en-US" altLang="ko-KR" sz="900" kern="1200" baseline="0" dirty="0">
                          <a:solidFill>
                            <a:schemeClr val="tx1"/>
                          </a:solidFill>
                          <a:latin typeface="Arial" panose="020B0604020202020204" pitchFamily="34" charset="0"/>
                          <a:ea typeface="+mn-ea"/>
                          <a:cs typeface="Arial" panose="020B0604020202020204" pitchFamily="34" charset="0"/>
                        </a:rPr>
                        <a:t>’ </a:t>
                      </a:r>
                    </a:p>
                    <a:p>
                      <a:pPr marL="271463" marR="0" lvl="0" indent="-17145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Char char="ü"/>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00013" marR="0" lvl="0" indent="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44000" marR="0" lvl="0" indent="-14400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44000" marR="0" lvl="0" indent="-14400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 기준 사업계획과 더불어 아래와 같은 사항을 확인하였음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en-US" altLang="ko-KR" sz="900" kern="1200" baseline="0" dirty="0">
                          <a:solidFill>
                            <a:schemeClr val="tx1"/>
                          </a:solidFill>
                          <a:latin typeface="Arial" panose="020B0604020202020204" pitchFamily="34" charset="0"/>
                          <a:ea typeface="+mn-ea"/>
                          <a:cs typeface="Arial" panose="020B0604020202020204" pitchFamily="34" charset="0"/>
                        </a:rPr>
                        <a:t>2022</a:t>
                      </a:r>
                      <a:r>
                        <a:rPr lang="ko-KR" altLang="en-US" sz="900" kern="1200" baseline="0" dirty="0">
                          <a:solidFill>
                            <a:schemeClr val="tx1"/>
                          </a:solidFill>
                          <a:latin typeface="Arial" panose="020B0604020202020204" pitchFamily="34" charset="0"/>
                          <a:ea typeface="+mn-ea"/>
                          <a:cs typeface="Arial" panose="020B0604020202020204" pitchFamily="34" charset="0"/>
                        </a:rPr>
                        <a:t>년 중 원단 직접 생산을 위한 인력 및 기계를 채용</a:t>
                      </a:r>
                      <a:r>
                        <a:rPr lang="en-US" altLang="ko-KR" sz="900" kern="1200" baseline="0" dirty="0">
                          <a:solidFill>
                            <a:schemeClr val="tx1"/>
                          </a:solidFill>
                          <a:latin typeface="Arial" panose="020B0604020202020204" pitchFamily="34" charset="0"/>
                          <a:ea typeface="+mn-ea"/>
                          <a:cs typeface="Arial" panose="020B0604020202020204" pitchFamily="34" charset="0"/>
                        </a:rPr>
                        <a:t>/</a:t>
                      </a:r>
                      <a:r>
                        <a:rPr lang="ko-KR" altLang="en-US" sz="900" kern="1200" baseline="0" dirty="0">
                          <a:solidFill>
                            <a:schemeClr val="tx1"/>
                          </a:solidFill>
                          <a:latin typeface="Arial" panose="020B0604020202020204" pitchFamily="34" charset="0"/>
                          <a:ea typeface="+mn-ea"/>
                          <a:cs typeface="Arial" panose="020B0604020202020204" pitchFamily="34" charset="0"/>
                        </a:rPr>
                        <a:t>설치할 예정으로</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관련 기계 예산은 </a:t>
                      </a:r>
                      <a:r>
                        <a:rPr lang="en-US" altLang="ko-KR" sz="900" kern="1200" baseline="0" dirty="0">
                          <a:solidFill>
                            <a:schemeClr val="tx1"/>
                          </a:solidFill>
                          <a:latin typeface="Arial" panose="020B0604020202020204" pitchFamily="34" charset="0"/>
                          <a:ea typeface="+mn-ea"/>
                          <a:cs typeface="Arial" panose="020B0604020202020204" pitchFamily="34" charset="0"/>
                        </a:rPr>
                        <a:t>50</a:t>
                      </a:r>
                      <a:r>
                        <a:rPr lang="ko-KR" altLang="en-US" sz="900" kern="1200" baseline="0" dirty="0">
                          <a:solidFill>
                            <a:schemeClr val="tx1"/>
                          </a:solidFill>
                          <a:latin typeface="Arial" panose="020B0604020202020204" pitchFamily="34" charset="0"/>
                          <a:ea typeface="+mn-ea"/>
                          <a:cs typeface="Arial" panose="020B0604020202020204" pitchFamily="34" charset="0"/>
                        </a:rPr>
                        <a:t>억 수준임</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71463"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en-US" altLang="ko-KR" sz="900" kern="1200" baseline="0" dirty="0">
                          <a:solidFill>
                            <a:schemeClr val="tx1"/>
                          </a:solidFill>
                          <a:latin typeface="Arial" panose="020B0604020202020204" pitchFamily="34" charset="0"/>
                          <a:ea typeface="+mn-ea"/>
                          <a:cs typeface="Arial" panose="020B0604020202020204" pitchFamily="34" charset="0"/>
                        </a:rPr>
                        <a:t>2023</a:t>
                      </a:r>
                      <a:r>
                        <a:rPr lang="ko-KR" altLang="en-US" sz="900" kern="1200" baseline="0" dirty="0">
                          <a:solidFill>
                            <a:schemeClr val="tx1"/>
                          </a:solidFill>
                          <a:latin typeface="Arial" panose="020B0604020202020204" pitchFamily="34" charset="0"/>
                          <a:ea typeface="+mn-ea"/>
                          <a:cs typeface="Arial" panose="020B0604020202020204" pitchFamily="34" charset="0"/>
                        </a:rPr>
                        <a:t>년 중 증가된 생산량을 충당하기 위한 공장 부지</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건물 및 기계장치 관련 신규 지출이 필요할 것으로 예상되며 관련 된 비용은 약 </a:t>
                      </a:r>
                      <a:r>
                        <a:rPr lang="en-US" altLang="ko-KR" sz="900" kern="1200" baseline="0" dirty="0">
                          <a:solidFill>
                            <a:schemeClr val="tx1"/>
                          </a:solidFill>
                          <a:latin typeface="Arial" panose="020B0604020202020204" pitchFamily="34" charset="0"/>
                          <a:ea typeface="+mn-ea"/>
                          <a:cs typeface="Arial" panose="020B0604020202020204" pitchFamily="34" charset="0"/>
                        </a:rPr>
                        <a:t>100</a:t>
                      </a:r>
                      <a:r>
                        <a:rPr lang="ko-KR" altLang="en-US" sz="900" kern="1200" baseline="0" dirty="0">
                          <a:solidFill>
                            <a:schemeClr val="tx1"/>
                          </a:solidFill>
                          <a:latin typeface="Arial" panose="020B0604020202020204" pitchFamily="34" charset="0"/>
                          <a:ea typeface="+mn-ea"/>
                          <a:cs typeface="Arial" panose="020B0604020202020204" pitchFamily="34" charset="0"/>
                        </a:rPr>
                        <a:t>억 수준으로 예상되고 있음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71463"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인터뷰 상 신규 시장 관련 제품의 경우 현행 제품과 일부 유사한 품목 등이 존재하고 있으나</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구체적인 매출처 및 세부 제품 개발은 아직 진행 중에 있음</a:t>
                      </a: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또한 추가 인터뷰 상 회사가 각 </a:t>
                      </a:r>
                      <a:r>
                        <a:rPr lang="ko-KR" altLang="en-US" sz="900" kern="1200" baseline="0" dirty="0" err="1">
                          <a:solidFill>
                            <a:schemeClr val="tx1"/>
                          </a:solidFill>
                          <a:latin typeface="Arial" panose="020B0604020202020204" pitchFamily="34" charset="0"/>
                          <a:ea typeface="+mn-ea"/>
                          <a:cs typeface="Arial" panose="020B0604020202020204" pitchFamily="34" charset="0"/>
                        </a:rPr>
                        <a:t>매입처별</a:t>
                      </a:r>
                      <a:r>
                        <a:rPr lang="ko-KR" altLang="en-US" sz="900" kern="1200" baseline="0" dirty="0">
                          <a:solidFill>
                            <a:schemeClr val="tx1"/>
                          </a:solidFill>
                          <a:latin typeface="Arial" panose="020B0604020202020204" pitchFamily="34" charset="0"/>
                          <a:ea typeface="+mn-ea"/>
                          <a:cs typeface="Arial" panose="020B0604020202020204" pitchFamily="34" charset="0"/>
                        </a:rPr>
                        <a:t> 매출의 상당한 비중을 차지하고 있으며</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이에 따라 향후 매입가도 물량효과 등 고려 시 거의 상승하지 않을 것으로 보임</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(1/13)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8" name="표 7">
            <a:extLst>
              <a:ext uri="{FF2B5EF4-FFF2-40B4-BE49-F238E27FC236}">
                <a16:creationId xmlns:a16="http://schemas.microsoft.com/office/drawing/2014/main" id="{49F59C18-EF6A-46C4-BE2A-5FE9300B91C0}"/>
              </a:ext>
            </a:extLst>
          </p:cNvPr>
          <p:cNvGraphicFramePr>
            <a:graphicFrameLocks noGrp="1"/>
          </p:cNvGraphicFramePr>
          <p:nvPr>
            <p:extLst>
              <p:ext uri="{D42A27DB-BD31-4B8C-83A1-F6EECF244321}">
                <p14:modId xmlns:p14="http://schemas.microsoft.com/office/powerpoint/2010/main" val="2153265912"/>
              </p:ext>
            </p:extLst>
          </p:nvPr>
        </p:nvGraphicFramePr>
        <p:xfrm>
          <a:off x="2120400" y="1695600"/>
          <a:ext cx="7171265" cy="3024000"/>
        </p:xfrm>
        <a:graphic>
          <a:graphicData uri="http://schemas.openxmlformats.org/drawingml/2006/table">
            <a:tbl>
              <a:tblPr/>
              <a:tblGrid>
                <a:gridCol w="1434253">
                  <a:extLst>
                    <a:ext uri="{9D8B030D-6E8A-4147-A177-3AD203B41FA5}">
                      <a16:colId xmlns:a16="http://schemas.microsoft.com/office/drawing/2014/main" val="220836885"/>
                    </a:ext>
                  </a:extLst>
                </a:gridCol>
                <a:gridCol w="1434253">
                  <a:extLst>
                    <a:ext uri="{9D8B030D-6E8A-4147-A177-3AD203B41FA5}">
                      <a16:colId xmlns:a16="http://schemas.microsoft.com/office/drawing/2014/main" val="3909671313"/>
                    </a:ext>
                  </a:extLst>
                </a:gridCol>
                <a:gridCol w="1434253">
                  <a:extLst>
                    <a:ext uri="{9D8B030D-6E8A-4147-A177-3AD203B41FA5}">
                      <a16:colId xmlns:a16="http://schemas.microsoft.com/office/drawing/2014/main" val="2743263586"/>
                    </a:ext>
                  </a:extLst>
                </a:gridCol>
                <a:gridCol w="1434253">
                  <a:extLst>
                    <a:ext uri="{9D8B030D-6E8A-4147-A177-3AD203B41FA5}">
                      <a16:colId xmlns:a16="http://schemas.microsoft.com/office/drawing/2014/main" val="1672855249"/>
                    </a:ext>
                  </a:extLst>
                </a:gridCol>
                <a:gridCol w="1434253">
                  <a:extLst>
                    <a:ext uri="{9D8B030D-6E8A-4147-A177-3AD203B41FA5}">
                      <a16:colId xmlns:a16="http://schemas.microsoft.com/office/drawing/2014/main" val="3607639277"/>
                    </a:ext>
                  </a:extLst>
                </a:gridCol>
              </a:tblGrid>
              <a:tr h="151200">
                <a:tc>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no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2025</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2027</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53186776"/>
                  </a:ext>
                </a:extLst>
              </a:tr>
              <a:tr h="151200">
                <a:tc rowSpan="7">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기존 거래선</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LX</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하우시스</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15,000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15,000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16,000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28768596"/>
                  </a:ext>
                </a:extLst>
              </a:tr>
              <a:tr h="151200">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LX</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하우시스</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15,000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16,000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16,000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83976773"/>
                  </a:ext>
                </a:extLst>
              </a:tr>
              <a:tr h="151200">
                <a:tc vMerge="1">
                  <a:txBody>
                    <a:bodyPr/>
                    <a:lstStyle/>
                    <a:p>
                      <a:pPr algn="ctr"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YILDIZ</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4,000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6,000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6,000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391793563"/>
                  </a:ext>
                </a:extLst>
              </a:tr>
              <a:tr h="151200">
                <a:tc vMerge="1">
                  <a:txBody>
                    <a:bodyPr/>
                    <a:lstStyle/>
                    <a:p>
                      <a:pPr algn="ctr"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도레이</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6,000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8,000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9,000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920682673"/>
                  </a:ext>
                </a:extLst>
              </a:tr>
              <a:tr h="151200">
                <a:tc vMerge="1">
                  <a:txBody>
                    <a:bodyPr/>
                    <a:lstStyle/>
                    <a:p>
                      <a:pPr algn="ctr"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진영</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LDM</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9,000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115564726"/>
                  </a:ext>
                </a:extLst>
              </a:tr>
              <a:tr h="151200">
                <a:tc vMerge="1">
                  <a:txBody>
                    <a:bodyPr/>
                    <a:lstStyle/>
                    <a:p>
                      <a:pPr algn="ctr"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한샘</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1,500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2,000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2,000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44475647"/>
                  </a:ext>
                </a:extLst>
              </a:tr>
              <a:tr h="151200">
                <a:tc vMerge="1">
                  <a:txBody>
                    <a:bodyPr/>
                    <a:lstStyle/>
                    <a:p>
                      <a:pPr algn="ctr"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6,500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8,000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11,000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9389686"/>
                  </a:ext>
                </a:extLst>
              </a:tr>
              <a:tr h="151200">
                <a:tc gridSpan="2">
                  <a:txBody>
                    <a:bodyPr/>
                    <a:lstStyle/>
                    <a:p>
                      <a:pPr algn="ctr"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endPar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ctr"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57,000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65,000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70,000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71776250"/>
                  </a:ext>
                </a:extLst>
              </a:tr>
              <a:tr h="151200">
                <a:tc rowSpan="3">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신규 거래선</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중국</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3,000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936686343"/>
                  </a:ext>
                </a:extLst>
              </a:tr>
              <a:tr h="151200">
                <a:tc vMerge="1">
                  <a:txBody>
                    <a:bodyPr/>
                    <a:lstStyle/>
                    <a:p>
                      <a:pPr algn="ct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동남아</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2,000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5,000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871540217"/>
                  </a:ext>
                </a:extLst>
              </a:tr>
              <a:tr h="151200">
                <a:tc vMerge="1">
                  <a:txBody>
                    <a:bodyPr/>
                    <a:lstStyle/>
                    <a:p>
                      <a:pPr algn="ct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2,000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476450215"/>
                  </a:ext>
                </a:extLst>
              </a:tr>
              <a:tr h="151200">
                <a:tc gridSpan="2">
                  <a:txBody>
                    <a:bodyPr/>
                    <a:lstStyle/>
                    <a:p>
                      <a:pPr algn="ctr"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endPar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ctr"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4,000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30,000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939686771"/>
                  </a:ext>
                </a:extLst>
              </a:tr>
              <a:tr h="151200">
                <a:tc rowSpan="5">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신규 시장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제품</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자동차 내</a:t>
                      </a: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외장재</a:t>
                      </a:r>
                      <a:endPar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20,000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23870010"/>
                  </a:ext>
                </a:extLst>
              </a:tr>
              <a:tr h="151200">
                <a:tc vMerge="1">
                  <a:txBody>
                    <a:bodyPr/>
                    <a:lstStyle/>
                    <a:p>
                      <a:pPr algn="ct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마루용 </a:t>
                      </a: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SPC </a:t>
                      </a: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등</a:t>
                      </a: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3,000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8,000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073730266"/>
                  </a:ext>
                </a:extLst>
              </a:tr>
              <a:tr h="151200">
                <a:tc vMerge="1">
                  <a:txBody>
                    <a:bodyPr/>
                    <a:lstStyle/>
                    <a:p>
                      <a:pPr algn="ct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Interior </a:t>
                      </a: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 </a:t>
                      </a: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PVC </a:t>
                      </a: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대체</a:t>
                      </a: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2,000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3,000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776010282"/>
                  </a:ext>
                </a:extLst>
              </a:tr>
              <a:tr h="151200">
                <a:tc vMerge="1">
                  <a:txBody>
                    <a:bodyPr/>
                    <a:lstStyle/>
                    <a:p>
                      <a:pPr algn="ct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sz="9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Memb</a:t>
                      </a:r>
                      <a:r>
                        <a:rPr 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용</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3,000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4,000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03050864"/>
                  </a:ext>
                </a:extLst>
              </a:tr>
              <a:tr h="151200">
                <a:tc vMerge="1">
                  <a:txBody>
                    <a:bodyPr/>
                    <a:lstStyle/>
                    <a:p>
                      <a:pPr algn="ctr"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 </a:t>
                      </a: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건축 </a:t>
                      </a:r>
                      <a:r>
                        <a:rPr lang="ko-KR" altLang="en-US" sz="900" b="0" i="0" u="none" strike="noStrike" kern="1200"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외장재</a:t>
                      </a:r>
                      <a:r>
                        <a:rPr lang="ko-KR" altLang="en-US"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등</a:t>
                      </a:r>
                      <a:r>
                        <a:rPr lang="en-US" altLang="ko-KR" sz="900" b="0" i="0" u="none" strike="noStrike" kern="12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algun Gothic" panose="020B0503020000020004" pitchFamily="50" charset="-127"/>
                          <a:cs typeface="Arial" panose="020B0604020202020204" pitchFamily="34" charset="0"/>
                        </a:rPr>
                        <a:t>2,000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3,000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5936891"/>
                  </a:ext>
                </a:extLst>
              </a:tr>
              <a:tr h="151200">
                <a:tc gridSpan="2">
                  <a:txBody>
                    <a:bodyPr/>
                    <a:lstStyle/>
                    <a:p>
                      <a:pPr algn="ctr"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endPar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ctr"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5,000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25,000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40,000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56964629"/>
                  </a:ext>
                </a:extLst>
              </a:tr>
              <a:tr h="151200">
                <a:tc grid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총계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66,000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100,000</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algun Gothic" panose="020B0503020000020004" pitchFamily="50" charset="-127"/>
                          <a:cs typeface="Arial" panose="020B0604020202020204" pitchFamily="34" charset="0"/>
                        </a:rPr>
                        <a:t>140,000</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51852910"/>
                  </a:ext>
                </a:extLst>
              </a:tr>
            </a:tbl>
          </a:graphicData>
        </a:graphic>
      </p:graphicFrame>
    </p:spTree>
    <p:extLst>
      <p:ext uri="{BB962C8B-B14F-4D97-AF65-F5344CB8AC3E}">
        <p14:creationId xmlns:p14="http://schemas.microsoft.com/office/powerpoint/2010/main" val="3115015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736128150"/>
              </p:ext>
            </p:extLst>
          </p:nvPr>
        </p:nvGraphicFramePr>
        <p:xfrm>
          <a:off x="468001" y="1191600"/>
          <a:ext cx="9038334" cy="407817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98315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회사제시 사업 계획에 따라 </a:t>
                      </a:r>
                      <a:r>
                        <a:rPr lang="en-US" altLang="ko-KR" sz="900" dirty="0">
                          <a:solidFill>
                            <a:srgbClr val="000000"/>
                          </a:solidFill>
                          <a:latin typeface="Arial" panose="020B0604020202020204" pitchFamily="34" charset="0"/>
                          <a:cs typeface="Arial" panose="020B0604020202020204" pitchFamily="34" charset="0"/>
                        </a:rPr>
                        <a:t>2027</a:t>
                      </a:r>
                      <a:r>
                        <a:rPr lang="ko-KR" altLang="en-US" sz="900" dirty="0">
                          <a:solidFill>
                            <a:srgbClr val="000000"/>
                          </a:solidFill>
                          <a:latin typeface="Arial" panose="020B0604020202020204" pitchFamily="34" charset="0"/>
                          <a:cs typeface="Arial" panose="020B0604020202020204" pitchFamily="34" charset="0"/>
                        </a:rPr>
                        <a:t>년까지 추정된 매출액 및 손익은 아래와 같음</a:t>
                      </a: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144000" marR="0" lvl="0" indent="-14400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 관련 계산 시 사용된 근거는 아래와 같음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매출액의 경우 회사가 제시한 기존 및 신규 거래선 관련 매출액을 준용하였음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원재료 비용의 경우 </a:t>
                      </a:r>
                      <a:r>
                        <a:rPr lang="en-US" altLang="ko-KR" sz="900" kern="1200" baseline="0" dirty="0">
                          <a:solidFill>
                            <a:schemeClr val="tx1"/>
                          </a:solidFill>
                          <a:latin typeface="Arial" panose="020B0604020202020204" pitchFamily="34" charset="0"/>
                          <a:ea typeface="+mn-ea"/>
                          <a:cs typeface="Arial" panose="020B0604020202020204" pitchFamily="34" charset="0"/>
                        </a:rPr>
                        <a:t>2021</a:t>
                      </a:r>
                      <a:r>
                        <a:rPr lang="ko-KR" altLang="en-US" sz="900" kern="1200" baseline="0" dirty="0">
                          <a:solidFill>
                            <a:schemeClr val="tx1"/>
                          </a:solidFill>
                          <a:latin typeface="Arial" panose="020B0604020202020204" pitchFamily="34" charset="0"/>
                          <a:ea typeface="+mn-ea"/>
                          <a:cs typeface="Arial" panose="020B0604020202020204" pitchFamily="34" charset="0"/>
                        </a:rPr>
                        <a:t>년 기준 매입가가 향후 변동하지 않는 것으로 적용하였음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기타 세부 비용 항목의 경우 </a:t>
                      </a:r>
                      <a:r>
                        <a:rPr lang="en-US" altLang="ko-KR" sz="900" kern="1200" baseline="0" dirty="0">
                          <a:solidFill>
                            <a:schemeClr val="tx1"/>
                          </a:solidFill>
                          <a:latin typeface="Arial" panose="020B0604020202020204" pitchFamily="34" charset="0"/>
                          <a:ea typeface="+mn-ea"/>
                          <a:cs typeface="Arial" panose="020B0604020202020204" pitchFamily="34" charset="0"/>
                        </a:rPr>
                        <a:t>2021</a:t>
                      </a:r>
                      <a:r>
                        <a:rPr lang="ko-KR" altLang="en-US" sz="900" kern="1200" baseline="0" dirty="0">
                          <a:solidFill>
                            <a:schemeClr val="tx1"/>
                          </a:solidFill>
                          <a:latin typeface="Arial" panose="020B0604020202020204" pitchFamily="34" charset="0"/>
                          <a:ea typeface="+mn-ea"/>
                          <a:cs typeface="Arial" panose="020B0604020202020204" pitchFamily="34" charset="0"/>
                        </a:rPr>
                        <a:t>년 </a:t>
                      </a:r>
                      <a:r>
                        <a:rPr lang="en-US" altLang="ko-KR" sz="900" kern="1200" baseline="0" dirty="0">
                          <a:solidFill>
                            <a:schemeClr val="tx1"/>
                          </a:solidFill>
                          <a:latin typeface="Arial" panose="020B0604020202020204" pitchFamily="34" charset="0"/>
                          <a:ea typeface="+mn-ea"/>
                          <a:cs typeface="Arial" panose="020B0604020202020204" pitchFamily="34" charset="0"/>
                        </a:rPr>
                        <a:t>3</a:t>
                      </a:r>
                      <a:r>
                        <a:rPr lang="ko-KR" altLang="en-US" sz="900" kern="1200" baseline="0" dirty="0">
                          <a:solidFill>
                            <a:schemeClr val="tx1"/>
                          </a:solidFill>
                          <a:latin typeface="Arial" panose="020B0604020202020204" pitchFamily="34" charset="0"/>
                          <a:ea typeface="+mn-ea"/>
                          <a:cs typeface="Arial" panose="020B0604020202020204" pitchFamily="34" charset="0"/>
                        </a:rPr>
                        <a:t>분기까지의 평균 매입가 또는 평균 발생 비용에 물가상승률만을 적용하였음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71463"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회사 제시 향후 확장 </a:t>
                      </a:r>
                      <a:r>
                        <a:rPr lang="en-US" altLang="ko-KR" sz="900" kern="1200" baseline="0" dirty="0" err="1">
                          <a:solidFill>
                            <a:schemeClr val="tx1"/>
                          </a:solidFill>
                          <a:latin typeface="Arial" panose="020B0604020202020204" pitchFamily="34" charset="0"/>
                          <a:ea typeface="+mn-ea"/>
                          <a:cs typeface="Arial" panose="020B0604020202020204" pitchFamily="34" charset="0"/>
                        </a:rPr>
                        <a:t>CapEx</a:t>
                      </a:r>
                      <a:r>
                        <a:rPr lang="ko-KR" altLang="en-US" sz="900" kern="1200" baseline="0" dirty="0">
                          <a:solidFill>
                            <a:schemeClr val="tx1"/>
                          </a:solidFill>
                          <a:latin typeface="Arial" panose="020B0604020202020204" pitchFamily="34" charset="0"/>
                          <a:ea typeface="+mn-ea"/>
                          <a:cs typeface="Arial" panose="020B0604020202020204" pitchFamily="34" charset="0"/>
                        </a:rPr>
                        <a:t>외에도</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향후 예상 생산량 증대에 따라 추가적으로 기계장치</a:t>
                      </a:r>
                      <a:r>
                        <a:rPr lang="en-US" altLang="ko-KR" sz="900" kern="1200" baseline="0" dirty="0">
                          <a:solidFill>
                            <a:schemeClr val="tx1"/>
                          </a:solidFill>
                          <a:latin typeface="Arial" panose="020B0604020202020204" pitchFamily="34" charset="0"/>
                          <a:ea typeface="+mn-ea"/>
                          <a:cs typeface="Arial" panose="020B0604020202020204" pitchFamily="34" charset="0"/>
                        </a:rPr>
                        <a:t>(</a:t>
                      </a:r>
                      <a:r>
                        <a:rPr lang="ko-KR" altLang="en-US" sz="900" kern="1200" baseline="0" dirty="0" err="1">
                          <a:solidFill>
                            <a:schemeClr val="tx1"/>
                          </a:solidFill>
                          <a:latin typeface="Arial" panose="020B0604020202020204" pitchFamily="34" charset="0"/>
                          <a:ea typeface="+mn-ea"/>
                          <a:cs typeface="Arial" panose="020B0604020202020204" pitchFamily="34" charset="0"/>
                        </a:rPr>
                        <a:t>코팅기</a:t>
                      </a:r>
                      <a:r>
                        <a:rPr lang="en-US" altLang="ko-KR" sz="900" kern="1200" baseline="0" dirty="0">
                          <a:solidFill>
                            <a:schemeClr val="tx1"/>
                          </a:solidFill>
                          <a:latin typeface="Arial" panose="020B0604020202020204" pitchFamily="34" charset="0"/>
                          <a:ea typeface="+mn-ea"/>
                          <a:cs typeface="Arial" panose="020B0604020202020204" pitchFamily="34" charset="0"/>
                        </a:rPr>
                        <a:t>)</a:t>
                      </a:r>
                      <a:r>
                        <a:rPr lang="ko-KR" altLang="en-US" sz="900" kern="1200" baseline="0" dirty="0">
                          <a:solidFill>
                            <a:schemeClr val="tx1"/>
                          </a:solidFill>
                          <a:latin typeface="Arial" panose="020B0604020202020204" pitchFamily="34" charset="0"/>
                          <a:ea typeface="+mn-ea"/>
                          <a:cs typeface="Arial" panose="020B0604020202020204" pitchFamily="34" charset="0"/>
                        </a:rPr>
                        <a:t> 관련 지출이 필요할 것으로 예상되며</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관련 지출액 등을 계산 시 반영하였음</a:t>
                      </a: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원단생산 공정 내재화에 따른 효과가 있을 것으로 예상되나</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구체적인 생산량 및 품질 등에 대한 근거는 확보가 어려워 별도로 반영하지 아니하였음</a:t>
                      </a:r>
                      <a:endParaRPr lang="en-US" altLang="ko-KR" sz="900" kern="1200" baseline="0" dirty="0">
                        <a:solidFill>
                          <a:schemeClr val="tx1"/>
                        </a:solidFill>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(2/13)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4" name="표 3">
            <a:extLst>
              <a:ext uri="{FF2B5EF4-FFF2-40B4-BE49-F238E27FC236}">
                <a16:creationId xmlns:a16="http://schemas.microsoft.com/office/drawing/2014/main" id="{0B8CEFA6-62AC-4733-BA54-F0F8C4B64C08}"/>
              </a:ext>
            </a:extLst>
          </p:cNvPr>
          <p:cNvGraphicFramePr>
            <a:graphicFrameLocks noGrp="1"/>
          </p:cNvGraphicFramePr>
          <p:nvPr>
            <p:extLst>
              <p:ext uri="{D42A27DB-BD31-4B8C-83A1-F6EECF244321}">
                <p14:modId xmlns:p14="http://schemas.microsoft.com/office/powerpoint/2010/main" val="3576656130"/>
              </p:ext>
            </p:extLst>
          </p:nvPr>
        </p:nvGraphicFramePr>
        <p:xfrm>
          <a:off x="2120400" y="1695600"/>
          <a:ext cx="6973400" cy="1965600"/>
        </p:xfrm>
        <a:graphic>
          <a:graphicData uri="http://schemas.openxmlformats.org/drawingml/2006/table">
            <a:tbl>
              <a:tblPr/>
              <a:tblGrid>
                <a:gridCol w="97400">
                  <a:extLst>
                    <a:ext uri="{9D8B030D-6E8A-4147-A177-3AD203B41FA5}">
                      <a16:colId xmlns:a16="http://schemas.microsoft.com/office/drawing/2014/main" val="3544186193"/>
                    </a:ext>
                  </a:extLst>
                </a:gridCol>
                <a:gridCol w="1044000">
                  <a:extLst>
                    <a:ext uri="{9D8B030D-6E8A-4147-A177-3AD203B41FA5}">
                      <a16:colId xmlns:a16="http://schemas.microsoft.com/office/drawing/2014/main" val="653242000"/>
                    </a:ext>
                  </a:extLst>
                </a:gridCol>
                <a:gridCol w="972000">
                  <a:extLst>
                    <a:ext uri="{9D8B030D-6E8A-4147-A177-3AD203B41FA5}">
                      <a16:colId xmlns:a16="http://schemas.microsoft.com/office/drawing/2014/main" val="697773238"/>
                    </a:ext>
                  </a:extLst>
                </a:gridCol>
                <a:gridCol w="972000">
                  <a:extLst>
                    <a:ext uri="{9D8B030D-6E8A-4147-A177-3AD203B41FA5}">
                      <a16:colId xmlns:a16="http://schemas.microsoft.com/office/drawing/2014/main" val="2311079812"/>
                    </a:ext>
                  </a:extLst>
                </a:gridCol>
                <a:gridCol w="972000">
                  <a:extLst>
                    <a:ext uri="{9D8B030D-6E8A-4147-A177-3AD203B41FA5}">
                      <a16:colId xmlns:a16="http://schemas.microsoft.com/office/drawing/2014/main" val="656191916"/>
                    </a:ext>
                  </a:extLst>
                </a:gridCol>
                <a:gridCol w="972000">
                  <a:extLst>
                    <a:ext uri="{9D8B030D-6E8A-4147-A177-3AD203B41FA5}">
                      <a16:colId xmlns:a16="http://schemas.microsoft.com/office/drawing/2014/main" val="1965159191"/>
                    </a:ext>
                  </a:extLst>
                </a:gridCol>
                <a:gridCol w="972000">
                  <a:extLst>
                    <a:ext uri="{9D8B030D-6E8A-4147-A177-3AD203B41FA5}">
                      <a16:colId xmlns:a16="http://schemas.microsoft.com/office/drawing/2014/main" val="52447257"/>
                    </a:ext>
                  </a:extLst>
                </a:gridCol>
                <a:gridCol w="972000">
                  <a:extLst>
                    <a:ext uri="{9D8B030D-6E8A-4147-A177-3AD203B41FA5}">
                      <a16:colId xmlns:a16="http://schemas.microsoft.com/office/drawing/2014/main" val="152731437"/>
                    </a:ext>
                  </a:extLst>
                </a:gridCol>
              </a:tblGrid>
              <a:tr h="151200">
                <a:tc gridSpan="2">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8414811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55,305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66,000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77,000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100,000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120,000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140,000 </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1646477"/>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41,110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51,372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57,276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69,494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81,245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93,177 </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95240306"/>
                  </a:ext>
                </a:extLst>
              </a:tr>
              <a:tr h="151200">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33,436 </a:t>
                      </a:r>
                    </a:p>
                  </a:txBody>
                  <a:tcPr marL="36000" marR="36000" marT="9525"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40,307 </a:t>
                      </a:r>
                    </a:p>
                  </a:txBody>
                  <a:tcPr marL="36000" marR="36000" marT="9525"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46,776 </a:t>
                      </a:r>
                    </a:p>
                  </a:txBody>
                  <a:tcPr marL="36000" marR="36000" marT="9525"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57,250 </a:t>
                      </a:r>
                    </a:p>
                  </a:txBody>
                  <a:tcPr marL="36000" marR="36000" marT="9525"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68,543 </a:t>
                      </a:r>
                    </a:p>
                  </a:txBody>
                  <a:tcPr marL="36000" marR="36000" marT="9525"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79,837 </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302177989"/>
                  </a:ext>
                </a:extLst>
              </a:tr>
              <a:tr h="151200">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기타매출원가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7,674 </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11,065 </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10,500 </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12,244 </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12,702 </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13,341 </a:t>
                      </a:r>
                    </a:p>
                  </a:txBody>
                  <a:tcPr marL="36000" marR="36000" marT="9525"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87673928"/>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14,195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14,628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19,724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30,506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38,755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46,823 </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200099753"/>
                  </a:ext>
                </a:extLst>
              </a:tr>
              <a:tr h="151200">
                <a:tc>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GP%</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25.67%</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22.16%</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25.62%</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30.51%</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32.30%</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33.44%</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812355531"/>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2,883</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2,530</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2,759</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3,048</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3,191</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3,340</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2197138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11,312</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12,097</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16,965</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27,458</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35,565</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43,483</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13366104"/>
                  </a:ext>
                </a:extLst>
              </a:tr>
              <a:tr h="151200">
                <a:tc>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20.45%</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18.33%</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22.03%</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27.46%</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29.64%</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31.06%</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24398439"/>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3,945</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2,738</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3,589</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3,195</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3,025</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32365934"/>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12,469</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16,043</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19,703</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31,048</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38,760</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46,508</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437412676"/>
                  </a:ext>
                </a:extLst>
              </a:tr>
              <a:tr h="151200">
                <a:tc>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22.55%</a:t>
                      </a:r>
                    </a:p>
                  </a:txBody>
                  <a:tcPr marL="36000" marR="36000" marT="9525"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24.31%</a:t>
                      </a:r>
                    </a:p>
                  </a:txBody>
                  <a:tcPr marL="36000" marR="36000" marT="9525"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25.59%</a:t>
                      </a:r>
                    </a:p>
                  </a:txBody>
                  <a:tcPr marL="36000" marR="36000" marT="9525"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31.05%</a:t>
                      </a:r>
                    </a:p>
                  </a:txBody>
                  <a:tcPr marL="36000" marR="36000" marT="9525"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32.30%</a:t>
                      </a:r>
                    </a:p>
                  </a:txBody>
                  <a:tcPr marL="36000" marR="36000" marT="9525"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33.22%</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12886459"/>
                  </a:ext>
                </a:extLst>
              </a:tr>
            </a:tbl>
          </a:graphicData>
        </a:graphic>
      </p:graphicFrame>
    </p:spTree>
    <p:extLst>
      <p:ext uri="{BB962C8B-B14F-4D97-AF65-F5344CB8AC3E}">
        <p14:creationId xmlns:p14="http://schemas.microsoft.com/office/powerpoint/2010/main" val="877095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1428619792"/>
              </p:ext>
            </p:extLst>
          </p:nvPr>
        </p:nvGraphicFramePr>
        <p:xfrm>
          <a:off x="468001" y="1191600"/>
          <a:ext cx="9038334" cy="39307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66895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해당 사업계획에 따라</a:t>
                      </a:r>
                      <a:r>
                        <a:rPr lang="en-US" altLang="ko-KR" sz="900" dirty="0">
                          <a:solidFill>
                            <a:srgbClr val="000000"/>
                          </a:solidFill>
                          <a:latin typeface="Arial" panose="020B0604020202020204" pitchFamily="34" charset="0"/>
                          <a:cs typeface="Arial" panose="020B0604020202020204" pitchFamily="34" charset="0"/>
                        </a:rPr>
                        <a:t>, 200</a:t>
                      </a:r>
                      <a:r>
                        <a:rPr lang="ko-KR" altLang="en-US" sz="900" dirty="0">
                          <a:solidFill>
                            <a:srgbClr val="000000"/>
                          </a:solidFill>
                          <a:latin typeface="Arial" panose="020B0604020202020204" pitchFamily="34" charset="0"/>
                          <a:cs typeface="Arial" panose="020B0604020202020204" pitchFamily="34" charset="0"/>
                        </a:rPr>
                        <a:t>억원 </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이자율 </a:t>
                      </a:r>
                      <a:r>
                        <a:rPr lang="en-US" altLang="ko-KR" sz="900" dirty="0">
                          <a:solidFill>
                            <a:srgbClr val="000000"/>
                          </a:solidFill>
                          <a:latin typeface="Arial" panose="020B0604020202020204" pitchFamily="34" charset="0"/>
                          <a:cs typeface="Arial" panose="020B0604020202020204" pitchFamily="34" charset="0"/>
                        </a:rPr>
                        <a:t>8% </a:t>
                      </a:r>
                      <a:r>
                        <a:rPr lang="ko-KR" altLang="en-US" sz="900" dirty="0">
                          <a:solidFill>
                            <a:srgbClr val="000000"/>
                          </a:solidFill>
                          <a:latin typeface="Arial" panose="020B0604020202020204" pitchFamily="34" charset="0"/>
                          <a:cs typeface="Arial" panose="020B0604020202020204" pitchFamily="34" charset="0"/>
                        </a:rPr>
                        <a:t>및 지분율 </a:t>
                      </a:r>
                      <a:r>
                        <a:rPr lang="en-US" altLang="ko-KR" sz="900" dirty="0">
                          <a:solidFill>
                            <a:srgbClr val="000000"/>
                          </a:solidFill>
                          <a:latin typeface="Arial" panose="020B0604020202020204" pitchFamily="34" charset="0"/>
                          <a:cs typeface="Arial" panose="020B0604020202020204" pitchFamily="34" charset="0"/>
                        </a:rPr>
                        <a:t>65%</a:t>
                      </a:r>
                      <a:r>
                        <a:rPr lang="ko-KR" altLang="en-US" sz="900" dirty="0">
                          <a:solidFill>
                            <a:srgbClr val="000000"/>
                          </a:solidFill>
                          <a:latin typeface="Arial" panose="020B0604020202020204" pitchFamily="34" charset="0"/>
                          <a:cs typeface="Arial" panose="020B0604020202020204" pitchFamily="34" charset="0"/>
                        </a:rPr>
                        <a:t>로 가정한 인수금융 고려 시 현금흐름은 아래와 같음</a:t>
                      </a: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5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None/>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144000" marR="0" lvl="0" indent="-14400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Char char="§"/>
                        <a:tabLst/>
                        <a:defRPr/>
                      </a:pPr>
                      <a:r>
                        <a:rPr kumimoji="0" lang="ko-KR" altLang="en-US" sz="9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각 분기별 매출 및 현금흐름에 대해서는 </a:t>
                      </a:r>
                      <a:r>
                        <a:rPr kumimoji="0" lang="en-US" altLang="ko-KR" sz="9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Supporting Analysis </a:t>
                      </a:r>
                      <a:r>
                        <a:rPr kumimoji="0" lang="ko-KR" altLang="en-US" sz="9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참조</a:t>
                      </a:r>
                      <a:endParaRPr lang="en-US" altLang="ko-KR" sz="900" kern="1200" baseline="0" dirty="0">
                        <a:solidFill>
                          <a:schemeClr val="tx1"/>
                        </a:solidFill>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(3/13)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7" name="표 6">
            <a:extLst>
              <a:ext uri="{FF2B5EF4-FFF2-40B4-BE49-F238E27FC236}">
                <a16:creationId xmlns:a16="http://schemas.microsoft.com/office/drawing/2014/main" id="{22CE28C1-3BFB-487C-A955-3D610FE2CFB8}"/>
              </a:ext>
            </a:extLst>
          </p:cNvPr>
          <p:cNvGraphicFramePr>
            <a:graphicFrameLocks noGrp="1"/>
          </p:cNvGraphicFramePr>
          <p:nvPr>
            <p:extLst>
              <p:ext uri="{D42A27DB-BD31-4B8C-83A1-F6EECF244321}">
                <p14:modId xmlns:p14="http://schemas.microsoft.com/office/powerpoint/2010/main" val="2432758078"/>
              </p:ext>
            </p:extLst>
          </p:nvPr>
        </p:nvGraphicFramePr>
        <p:xfrm>
          <a:off x="2120399" y="1695600"/>
          <a:ext cx="6971870" cy="2872800"/>
        </p:xfrm>
        <a:graphic>
          <a:graphicData uri="http://schemas.openxmlformats.org/drawingml/2006/table">
            <a:tbl>
              <a:tblPr/>
              <a:tblGrid>
                <a:gridCol w="97400">
                  <a:extLst>
                    <a:ext uri="{9D8B030D-6E8A-4147-A177-3AD203B41FA5}">
                      <a16:colId xmlns:a16="http://schemas.microsoft.com/office/drawing/2014/main" val="3508711844"/>
                    </a:ext>
                  </a:extLst>
                </a:gridCol>
                <a:gridCol w="1608918">
                  <a:extLst>
                    <a:ext uri="{9D8B030D-6E8A-4147-A177-3AD203B41FA5}">
                      <a16:colId xmlns:a16="http://schemas.microsoft.com/office/drawing/2014/main" val="4254129366"/>
                    </a:ext>
                  </a:extLst>
                </a:gridCol>
                <a:gridCol w="877592">
                  <a:extLst>
                    <a:ext uri="{9D8B030D-6E8A-4147-A177-3AD203B41FA5}">
                      <a16:colId xmlns:a16="http://schemas.microsoft.com/office/drawing/2014/main" val="1659479361"/>
                    </a:ext>
                  </a:extLst>
                </a:gridCol>
                <a:gridCol w="877592">
                  <a:extLst>
                    <a:ext uri="{9D8B030D-6E8A-4147-A177-3AD203B41FA5}">
                      <a16:colId xmlns:a16="http://schemas.microsoft.com/office/drawing/2014/main" val="3899156493"/>
                    </a:ext>
                  </a:extLst>
                </a:gridCol>
                <a:gridCol w="877592">
                  <a:extLst>
                    <a:ext uri="{9D8B030D-6E8A-4147-A177-3AD203B41FA5}">
                      <a16:colId xmlns:a16="http://schemas.microsoft.com/office/drawing/2014/main" val="1823334820"/>
                    </a:ext>
                  </a:extLst>
                </a:gridCol>
                <a:gridCol w="877592">
                  <a:extLst>
                    <a:ext uri="{9D8B030D-6E8A-4147-A177-3AD203B41FA5}">
                      <a16:colId xmlns:a16="http://schemas.microsoft.com/office/drawing/2014/main" val="145382370"/>
                    </a:ext>
                  </a:extLst>
                </a:gridCol>
                <a:gridCol w="877592">
                  <a:extLst>
                    <a:ext uri="{9D8B030D-6E8A-4147-A177-3AD203B41FA5}">
                      <a16:colId xmlns:a16="http://schemas.microsoft.com/office/drawing/2014/main" val="3330586824"/>
                    </a:ext>
                  </a:extLst>
                </a:gridCol>
                <a:gridCol w="877592">
                  <a:extLst>
                    <a:ext uri="{9D8B030D-6E8A-4147-A177-3AD203B41FA5}">
                      <a16:colId xmlns:a16="http://schemas.microsoft.com/office/drawing/2014/main" val="474384064"/>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57921236"/>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9,639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28,743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34,472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882248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영업이익</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11,312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12,097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16,965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27,458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35,565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43,483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09085200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3,195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093938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법인세</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(2,661)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(6,041)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(7,824)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(9,566)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38252390"/>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순운전자본변동</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(3,171)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(2,470)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85154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투자현금흐름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32068286"/>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CAPEX</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25390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재무현금흐름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84040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기존차입금</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상환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03436990"/>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현금의</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변동</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2,208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14,017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16,722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26,133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31,863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9324094"/>
                  </a:ext>
                </a:extLst>
              </a:tr>
              <a:tr h="151200">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기초현금</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12,265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26,282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43,004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69,137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81783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기말현금</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12,265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26,282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43,004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69,137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101,000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94882538"/>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Debt</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(20,278)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(37,004)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(63,137)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(95,000)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9047945"/>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DSCR</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기준 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현금흐름</a:t>
                      </a:r>
                      <a:r>
                        <a:rPr lang="en-US" altLang="ko-KR" sz="900" b="1" i="0" u="none" strike="noStrike" baseline="30000" dirty="0">
                          <a:solidFill>
                            <a:srgbClr val="000000"/>
                          </a:solidFill>
                          <a:effectLst/>
                          <a:latin typeface="Arial" panose="020B0604020202020204" pitchFamily="34" charset="0"/>
                          <a:ea typeface="맑은 고딕" panose="020B0503020000020004" pitchFamily="50" charset="-127"/>
                        </a:rPr>
                        <a:t>1</a:t>
                      </a:r>
                      <a:endParaRPr lang="ko-KR" alt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7,972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27,953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44,939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65,650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961032631"/>
                  </a:ext>
                </a:extLst>
              </a:tr>
              <a:tr h="151200">
                <a:tc gridSpan="2">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인수금융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187635667"/>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DSCR (NTM</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endParaRPr 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endParaRPr 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4.98x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10.68x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17.47x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28.09x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41.03x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9954933"/>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Net Debt / EBITDA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NTM</a:t>
                      </a:r>
                      <a:r>
                        <a:rPr lang="en-US" sz="900" b="1" i="0" u="none" strike="noStrike" dirty="0">
                          <a:solidFill>
                            <a:srgbClr val="000000"/>
                          </a:solidFill>
                          <a:effectLst/>
                          <a:latin typeface="Arial" panose="020B0604020202020204" pitchFamily="34" charset="0"/>
                          <a:ea typeface="맑은 고딕" panose="020B0503020000020004" pitchFamily="50" charset="-127"/>
                        </a:rPr>
                        <a:t>)</a:t>
                      </a:r>
                      <a:r>
                        <a:rPr kumimoji="0" lang="en-US" altLang="ko-KR" sz="900" b="1" i="0" u="none" strike="noStrike" kern="1200" cap="none" spc="0" normalizeH="0" baseline="30000" noProof="0" dirty="0">
                          <a:ln>
                            <a:noFill/>
                          </a:ln>
                          <a:solidFill>
                            <a:srgbClr val="000000"/>
                          </a:solidFill>
                          <a:effectLst/>
                          <a:uLnTx/>
                          <a:uFillTx/>
                          <a:latin typeface="Arial" panose="020B0604020202020204" pitchFamily="34" charset="0"/>
                          <a:ea typeface="맑은 고딕" panose="020B0503020000020004" pitchFamily="50" charset="-127"/>
                          <a:cs typeface="+mn-cs"/>
                        </a:rPr>
                        <a:t>2</a:t>
                      </a:r>
                      <a:endParaRPr 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53061890"/>
                  </a:ext>
                </a:extLst>
              </a:tr>
              <a:tr h="151200">
                <a:tc gridSpan="2">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 Debt / EBITDA (LTM)</a:t>
                      </a:r>
                      <a:r>
                        <a:rPr kumimoji="0" lang="en-US" altLang="ko-KR" sz="900" b="1" i="0" u="none" strike="noStrike" kern="1200" cap="none" spc="0" normalizeH="0" baseline="30000" noProof="0" dirty="0">
                          <a:ln>
                            <a:noFill/>
                          </a:ln>
                          <a:solidFill>
                            <a:srgbClr val="000000"/>
                          </a:solidFill>
                          <a:effectLst/>
                          <a:uLnTx/>
                          <a:uFillTx/>
                          <a:latin typeface="Arial" panose="020B0604020202020204" pitchFamily="34" charset="0"/>
                          <a:ea typeface="맑은 고딕" panose="020B0503020000020004" pitchFamily="50" charset="-127"/>
                          <a:cs typeface="+mn-cs"/>
                        </a:rPr>
                        <a:t>2</a:t>
                      </a: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0.53x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-0.20x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-0.84x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-1.38x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504890445"/>
                  </a:ext>
                </a:extLst>
              </a:tr>
            </a:tbl>
          </a:graphicData>
        </a:graphic>
      </p:graphicFrame>
      <p:sp>
        <p:nvSpPr>
          <p:cNvPr id="12" name="TextBox 11">
            <a:extLst>
              <a:ext uri="{FF2B5EF4-FFF2-40B4-BE49-F238E27FC236}">
                <a16:creationId xmlns:a16="http://schemas.microsoft.com/office/drawing/2014/main" id="{4D35B324-10E1-4A63-A50E-C2BCC0210075}"/>
              </a:ext>
            </a:extLst>
          </p:cNvPr>
          <p:cNvSpPr txBox="1"/>
          <p:nvPr/>
        </p:nvSpPr>
        <p:spPr>
          <a:xfrm>
            <a:off x="2120399" y="4583988"/>
            <a:ext cx="4102598" cy="215444"/>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 1 : (</a:t>
            </a:r>
            <a:r>
              <a:rPr lang="ko-KR" altLang="en-US" sz="700" dirty="0">
                <a:latin typeface="Arial" panose="020B0604020202020204" pitchFamily="34" charset="0"/>
                <a:ea typeface="+mj-ea"/>
                <a:cs typeface="Arial" panose="020B0604020202020204" pitchFamily="34" charset="0"/>
              </a:rPr>
              <a:t>영업현금흐름</a:t>
            </a: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투자현금흐름</a:t>
            </a: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기초현금</a:t>
            </a: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기존 차입금 상환액</a:t>
            </a: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지분율이며</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이하 각 </a:t>
            </a:r>
            <a:r>
              <a:rPr lang="en-US" altLang="ko-KR" sz="700" dirty="0">
                <a:latin typeface="Arial" panose="020B0604020202020204" pitchFamily="34" charset="0"/>
                <a:ea typeface="+mj-ea"/>
                <a:cs typeface="Arial" panose="020B0604020202020204" pitchFamily="34" charset="0"/>
              </a:rPr>
              <a:t>Slide </a:t>
            </a:r>
            <a:r>
              <a:rPr lang="ko-KR" altLang="en-US" sz="700" dirty="0">
                <a:latin typeface="Arial" panose="020B0604020202020204" pitchFamily="34" charset="0"/>
                <a:ea typeface="+mj-ea"/>
                <a:cs typeface="Arial" panose="020B0604020202020204" pitchFamily="34" charset="0"/>
              </a:rPr>
              <a:t>동일</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Note 2 :</a:t>
            </a:r>
            <a:r>
              <a:rPr lang="ko-KR" altLang="en-US" sz="700" dirty="0">
                <a:latin typeface="Arial" panose="020B0604020202020204" pitchFamily="34" charset="0"/>
                <a:ea typeface="+mj-ea"/>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(Net Debt *</a:t>
            </a:r>
            <a:r>
              <a:rPr lang="ko-KR" altLang="en-US" sz="700" dirty="0">
                <a:latin typeface="Arial" panose="020B0604020202020204" pitchFamily="34" charset="0"/>
                <a:ea typeface="+mj-ea"/>
                <a:cs typeface="Arial" panose="020B0604020202020204" pitchFamily="34" charset="0"/>
              </a:rPr>
              <a:t> 지분율 </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인수금융액</a:t>
            </a:r>
            <a:r>
              <a:rPr lang="en-US" altLang="ko-KR" sz="700" dirty="0">
                <a:latin typeface="Arial" panose="020B0604020202020204" pitchFamily="34" charset="0"/>
                <a:ea typeface="+mj-ea"/>
                <a:cs typeface="Arial" panose="020B0604020202020204" pitchFamily="34" charset="0"/>
              </a:rPr>
              <a:t>) / (EBITDA * </a:t>
            </a:r>
            <a:r>
              <a:rPr lang="ko-KR" altLang="en-US" sz="700" dirty="0">
                <a:latin typeface="Arial" panose="020B0604020202020204" pitchFamily="34" charset="0"/>
                <a:ea typeface="+mj-ea"/>
                <a:cs typeface="Arial" panose="020B0604020202020204" pitchFamily="34" charset="0"/>
              </a:rPr>
              <a:t>지분율</a:t>
            </a:r>
            <a:r>
              <a:rPr lang="en-US" altLang="ko-KR" sz="700" dirty="0">
                <a:latin typeface="Arial" panose="020B0604020202020204" pitchFamily="34" charset="0"/>
                <a:ea typeface="+mj-ea"/>
                <a:cs typeface="Arial" panose="020B0604020202020204" pitchFamily="34" charset="0"/>
              </a:rPr>
              <a:t>)</a:t>
            </a:r>
            <a:r>
              <a:rPr lang="ko-KR" altLang="en-US" sz="700" dirty="0">
                <a:latin typeface="Arial" panose="020B0604020202020204" pitchFamily="34" charset="0"/>
                <a:ea typeface="+mj-ea"/>
                <a:cs typeface="Arial" panose="020B0604020202020204" pitchFamily="34" charset="0"/>
              </a:rPr>
              <a:t>이며</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이하 각 </a:t>
            </a:r>
            <a:r>
              <a:rPr lang="en-US" altLang="ko-KR" sz="700" dirty="0">
                <a:latin typeface="Arial" panose="020B0604020202020204" pitchFamily="34" charset="0"/>
                <a:ea typeface="+mj-ea"/>
                <a:cs typeface="Arial" panose="020B0604020202020204" pitchFamily="34" charset="0"/>
              </a:rPr>
              <a:t>Slide</a:t>
            </a:r>
            <a:r>
              <a:rPr lang="ko-KR" altLang="en-US" sz="700" dirty="0">
                <a:latin typeface="Arial" panose="020B0604020202020204" pitchFamily="34" charset="0"/>
                <a:ea typeface="+mj-ea"/>
                <a:cs typeface="Arial" panose="020B0604020202020204" pitchFamily="34" charset="0"/>
              </a:rPr>
              <a:t> 동일</a:t>
            </a:r>
            <a:endParaRPr lang="en-US" altLang="ko-KR" sz="70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254264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1494763184"/>
              </p:ext>
            </p:extLst>
          </p:nvPr>
        </p:nvGraphicFramePr>
        <p:xfrm>
          <a:off x="468001" y="1191600"/>
          <a:ext cx="9038334" cy="3812200"/>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550424">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회사제시 사업 계획 중</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신규 거래선 관련 매출을 제외하고 기존 거래선만 고려한 매출액은 아래와 같음</a:t>
                      </a: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100013" marR="0" lvl="0" indent="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None/>
                        <a:tabLst/>
                        <a:defRPr/>
                      </a:pPr>
                      <a:endParaRPr kumimoji="0" lang="en-US" altLang="ko-KR"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44000" marR="0" lvl="0" indent="-14400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 관련 계산 시 사용된 근거는 아래와 같음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매출액의 경우 회사가 제시한 기존 거래선 매출액 및 그 성장 추세만을 준용하였음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원재료 비용의 경우 </a:t>
                      </a:r>
                      <a:r>
                        <a:rPr lang="en-US" altLang="ko-KR" sz="900" kern="1200" baseline="0" dirty="0">
                          <a:solidFill>
                            <a:schemeClr val="tx1"/>
                          </a:solidFill>
                          <a:latin typeface="Arial" panose="020B0604020202020204" pitchFamily="34" charset="0"/>
                          <a:ea typeface="+mn-ea"/>
                          <a:cs typeface="Arial" panose="020B0604020202020204" pitchFamily="34" charset="0"/>
                        </a:rPr>
                        <a:t>2021</a:t>
                      </a:r>
                      <a:r>
                        <a:rPr lang="ko-KR" altLang="en-US" sz="900" kern="1200" baseline="0" dirty="0">
                          <a:solidFill>
                            <a:schemeClr val="tx1"/>
                          </a:solidFill>
                          <a:latin typeface="Arial" panose="020B0604020202020204" pitchFamily="34" charset="0"/>
                          <a:ea typeface="+mn-ea"/>
                          <a:cs typeface="Arial" panose="020B0604020202020204" pitchFamily="34" charset="0"/>
                        </a:rPr>
                        <a:t>년 기준 매입가가 향후 변동하지 않는 것으로 적용하였음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기타 세부 비용 항목의 경우 </a:t>
                      </a:r>
                      <a:r>
                        <a:rPr lang="en-US" altLang="ko-KR" sz="900" kern="1200" baseline="0" dirty="0">
                          <a:solidFill>
                            <a:schemeClr val="tx1"/>
                          </a:solidFill>
                          <a:latin typeface="Arial" panose="020B0604020202020204" pitchFamily="34" charset="0"/>
                          <a:ea typeface="+mn-ea"/>
                          <a:cs typeface="Arial" panose="020B0604020202020204" pitchFamily="34" charset="0"/>
                        </a:rPr>
                        <a:t>2021</a:t>
                      </a:r>
                      <a:r>
                        <a:rPr lang="ko-KR" altLang="en-US" sz="900" kern="1200" baseline="0" dirty="0">
                          <a:solidFill>
                            <a:schemeClr val="tx1"/>
                          </a:solidFill>
                          <a:latin typeface="Arial" panose="020B0604020202020204" pitchFamily="34" charset="0"/>
                          <a:ea typeface="+mn-ea"/>
                          <a:cs typeface="Arial" panose="020B0604020202020204" pitchFamily="34" charset="0"/>
                        </a:rPr>
                        <a:t>년 </a:t>
                      </a:r>
                      <a:r>
                        <a:rPr lang="en-US" altLang="ko-KR" sz="900" kern="1200" baseline="0" dirty="0">
                          <a:solidFill>
                            <a:schemeClr val="tx1"/>
                          </a:solidFill>
                          <a:latin typeface="Arial" panose="020B0604020202020204" pitchFamily="34" charset="0"/>
                          <a:ea typeface="+mn-ea"/>
                          <a:cs typeface="Arial" panose="020B0604020202020204" pitchFamily="34" charset="0"/>
                        </a:rPr>
                        <a:t>3</a:t>
                      </a:r>
                      <a:r>
                        <a:rPr lang="ko-KR" altLang="en-US" sz="900" kern="1200" baseline="0" dirty="0">
                          <a:solidFill>
                            <a:schemeClr val="tx1"/>
                          </a:solidFill>
                          <a:latin typeface="Arial" panose="020B0604020202020204" pitchFamily="34" charset="0"/>
                          <a:ea typeface="+mn-ea"/>
                          <a:cs typeface="Arial" panose="020B0604020202020204" pitchFamily="34" charset="0"/>
                        </a:rPr>
                        <a:t>분기까지의 평균 매입가 또는 평균 발생 비용에 물가상승률만을 적용하였음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71463"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원단생산 공정 내재화에 따른 효과가 있을 것으로 예상되나</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구체적인 생산량 및 품질 등에 대한 근거는 확보가 어려워 별도로 반영하지 아니하였음</a:t>
                      </a:r>
                      <a:endParaRPr lang="en-US" altLang="ko-KR" sz="900" kern="1200" baseline="0" dirty="0">
                        <a:solidFill>
                          <a:schemeClr val="tx1"/>
                        </a:solidFill>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(4/13)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4" name="표 3">
            <a:extLst>
              <a:ext uri="{FF2B5EF4-FFF2-40B4-BE49-F238E27FC236}">
                <a16:creationId xmlns:a16="http://schemas.microsoft.com/office/drawing/2014/main" id="{0B8CEFA6-62AC-4733-BA54-F0F8C4B64C08}"/>
              </a:ext>
            </a:extLst>
          </p:cNvPr>
          <p:cNvGraphicFramePr>
            <a:graphicFrameLocks noGrp="1"/>
          </p:cNvGraphicFramePr>
          <p:nvPr>
            <p:extLst>
              <p:ext uri="{D42A27DB-BD31-4B8C-83A1-F6EECF244321}">
                <p14:modId xmlns:p14="http://schemas.microsoft.com/office/powerpoint/2010/main" val="2356388927"/>
              </p:ext>
            </p:extLst>
          </p:nvPr>
        </p:nvGraphicFramePr>
        <p:xfrm>
          <a:off x="2120400" y="1695600"/>
          <a:ext cx="6973400" cy="1965600"/>
        </p:xfrm>
        <a:graphic>
          <a:graphicData uri="http://schemas.openxmlformats.org/drawingml/2006/table">
            <a:tbl>
              <a:tblPr/>
              <a:tblGrid>
                <a:gridCol w="97400">
                  <a:extLst>
                    <a:ext uri="{9D8B030D-6E8A-4147-A177-3AD203B41FA5}">
                      <a16:colId xmlns:a16="http://schemas.microsoft.com/office/drawing/2014/main" val="3544186193"/>
                    </a:ext>
                  </a:extLst>
                </a:gridCol>
                <a:gridCol w="1044000">
                  <a:extLst>
                    <a:ext uri="{9D8B030D-6E8A-4147-A177-3AD203B41FA5}">
                      <a16:colId xmlns:a16="http://schemas.microsoft.com/office/drawing/2014/main" val="653242000"/>
                    </a:ext>
                  </a:extLst>
                </a:gridCol>
                <a:gridCol w="972000">
                  <a:extLst>
                    <a:ext uri="{9D8B030D-6E8A-4147-A177-3AD203B41FA5}">
                      <a16:colId xmlns:a16="http://schemas.microsoft.com/office/drawing/2014/main" val="697773238"/>
                    </a:ext>
                  </a:extLst>
                </a:gridCol>
                <a:gridCol w="972000">
                  <a:extLst>
                    <a:ext uri="{9D8B030D-6E8A-4147-A177-3AD203B41FA5}">
                      <a16:colId xmlns:a16="http://schemas.microsoft.com/office/drawing/2014/main" val="2311079812"/>
                    </a:ext>
                  </a:extLst>
                </a:gridCol>
                <a:gridCol w="972000">
                  <a:extLst>
                    <a:ext uri="{9D8B030D-6E8A-4147-A177-3AD203B41FA5}">
                      <a16:colId xmlns:a16="http://schemas.microsoft.com/office/drawing/2014/main" val="656191916"/>
                    </a:ext>
                  </a:extLst>
                </a:gridCol>
                <a:gridCol w="972000">
                  <a:extLst>
                    <a:ext uri="{9D8B030D-6E8A-4147-A177-3AD203B41FA5}">
                      <a16:colId xmlns:a16="http://schemas.microsoft.com/office/drawing/2014/main" val="1965159191"/>
                    </a:ext>
                  </a:extLst>
                </a:gridCol>
                <a:gridCol w="972000">
                  <a:extLst>
                    <a:ext uri="{9D8B030D-6E8A-4147-A177-3AD203B41FA5}">
                      <a16:colId xmlns:a16="http://schemas.microsoft.com/office/drawing/2014/main" val="52447257"/>
                    </a:ext>
                  </a:extLst>
                </a:gridCol>
                <a:gridCol w="972000">
                  <a:extLst>
                    <a:ext uri="{9D8B030D-6E8A-4147-A177-3AD203B41FA5}">
                      <a16:colId xmlns:a16="http://schemas.microsoft.com/office/drawing/2014/main" val="152731437"/>
                    </a:ext>
                  </a:extLst>
                </a:gridCol>
              </a:tblGrid>
              <a:tr h="151200">
                <a:tc gridSpan="2">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8414811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55,305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61,000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67,500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70,000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1646477"/>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41,110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45,836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47,367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49,312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50,370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51,764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95240306"/>
                  </a:ext>
                </a:extLst>
              </a:tr>
              <a:tr h="151200">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33,436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35,016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37,349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39,681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41,080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42,478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302177989"/>
                  </a:ext>
                </a:extLst>
              </a:tr>
              <a:tr h="1512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기타매출원가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7,674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10,820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10,019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9,630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9,291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9,286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87673928"/>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14,195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11,164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13,633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15,688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17,130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18,236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200099753"/>
                  </a:ext>
                </a:extLst>
              </a:tr>
              <a:tr h="151200">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GP%</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25.67%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19.59%</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22.35%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24.14%</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25.38%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26.05%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812355531"/>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2,883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2,492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2,688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2,892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2,976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3,063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2197138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11,312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8,672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10,945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12,796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14,154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15,173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13366104"/>
                  </a:ext>
                </a:extLst>
              </a:tr>
              <a:tr h="151200">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20.45%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15.21%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17.94%</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19.69%</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20.97%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21.68%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24398439"/>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3,945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2,738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2,024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32365934"/>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12,469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13,683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14,821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15,492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16,139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437412676"/>
                  </a:ext>
                </a:extLst>
              </a:tr>
              <a:tr h="151200">
                <a:tc>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22.55%</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22.14%</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22.43%</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22.80%</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22.95%</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23.06%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12886459"/>
                  </a:ext>
                </a:extLst>
              </a:tr>
            </a:tbl>
          </a:graphicData>
        </a:graphic>
      </p:graphicFrame>
    </p:spTree>
    <p:extLst>
      <p:ext uri="{BB962C8B-B14F-4D97-AF65-F5344CB8AC3E}">
        <p14:creationId xmlns:p14="http://schemas.microsoft.com/office/powerpoint/2010/main" val="807853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au 7">
            <a:extLst>
              <a:ext uri="{FF2B5EF4-FFF2-40B4-BE49-F238E27FC236}">
                <a16:creationId xmlns:a16="http://schemas.microsoft.com/office/drawing/2014/main" id="{60B2ED15-2CA9-4646-84CF-CE0F8067B86A}"/>
              </a:ext>
            </a:extLst>
          </p:cNvPr>
          <p:cNvGraphicFramePr>
            <a:graphicFrameLocks noGrp="1"/>
          </p:cNvGraphicFramePr>
          <p:nvPr>
            <p:extLst>
              <p:ext uri="{D42A27DB-BD31-4B8C-83A1-F6EECF244321}">
                <p14:modId xmlns:p14="http://schemas.microsoft.com/office/powerpoint/2010/main" val="654195254"/>
              </p:ext>
            </p:extLst>
          </p:nvPr>
        </p:nvGraphicFramePr>
        <p:xfrm>
          <a:off x="4731391" y="2075167"/>
          <a:ext cx="4584059" cy="2707665"/>
        </p:xfrm>
        <a:graphic>
          <a:graphicData uri="http://schemas.openxmlformats.org/drawingml/2006/table">
            <a:tbl>
              <a:tblPr firstRow="1" bandRow="1">
                <a:tableStyleId>{5C22544A-7EE6-4342-B048-85BDC9FD1C3A}</a:tableStyleId>
              </a:tblPr>
              <a:tblGrid>
                <a:gridCol w="511830">
                  <a:extLst>
                    <a:ext uri="{9D8B030D-6E8A-4147-A177-3AD203B41FA5}">
                      <a16:colId xmlns:a16="http://schemas.microsoft.com/office/drawing/2014/main" val="20000"/>
                    </a:ext>
                  </a:extLst>
                </a:gridCol>
                <a:gridCol w="3623034">
                  <a:extLst>
                    <a:ext uri="{9D8B030D-6E8A-4147-A177-3AD203B41FA5}">
                      <a16:colId xmlns:a16="http://schemas.microsoft.com/office/drawing/2014/main" val="20001"/>
                    </a:ext>
                  </a:extLst>
                </a:gridCol>
                <a:gridCol w="449195">
                  <a:extLst>
                    <a:ext uri="{9D8B030D-6E8A-4147-A177-3AD203B41FA5}">
                      <a16:colId xmlns:a16="http://schemas.microsoft.com/office/drawing/2014/main" val="20002"/>
                    </a:ext>
                  </a:extLst>
                </a:gridCol>
              </a:tblGrid>
              <a:tr h="541533">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GB" altLang="ko-KR" sz="2200" b="0" kern="1200" dirty="0">
                          <a:solidFill>
                            <a:srgbClr val="5D287A"/>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j-ea"/>
                          <a:cs typeface="Arial" panose="020B0604020202020204" pitchFamily="34" charset="0"/>
                        </a:rPr>
                        <a:t>Understanding of target</a:t>
                      </a:r>
                      <a:endParaRPr lang="en-GB" altLang="ko-KR" sz="1100" b="0" kern="1200" dirty="0">
                        <a:solidFill>
                          <a:schemeClr val="tx1"/>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tx1"/>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1533">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GB" altLang="ko-KR" sz="2200" b="0" kern="1200" dirty="0">
                          <a:solidFill>
                            <a:srgbClr val="90DAFF"/>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Executive Summary</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j-ea"/>
                          <a:cs typeface="Arial" panose="020B0604020202020204" pitchFamily="34" charset="0"/>
                        </a:rPr>
                        <a:t>10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4156442"/>
                  </a:ext>
                </a:extLst>
              </a:tr>
              <a:tr h="541533">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GB" altLang="ko-KR" sz="2200" b="0" kern="1200" dirty="0">
                          <a:solidFill>
                            <a:srgbClr val="90DAFF"/>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Supporting Analysis</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j-ea"/>
                          <a:cs typeface="Arial" panose="020B0604020202020204" pitchFamily="34" charset="0"/>
                        </a:rPr>
                        <a:t>50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153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GB" sz="2200" b="0" kern="1200" dirty="0">
                        <a:solidFill>
                          <a:srgbClr val="90DAFF"/>
                        </a:solidFill>
                        <a:latin typeface="Arial" panose="020B0604020202020204" pitchFamily="34" charset="0"/>
                        <a:ea typeface="+mj-ea"/>
                        <a:cs typeface="Arial" panose="020B0604020202020204" pitchFamily="34" charset="0"/>
                      </a:endParaRP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endParaRPr lang="en-US" sz="1100" b="0" kern="1200" dirty="0">
                        <a:solidFill>
                          <a:schemeClr val="bg1">
                            <a:lumMod val="65000"/>
                          </a:schemeClr>
                        </a:solidFill>
                        <a:latin typeface="Arial" panose="020B0604020202020204" pitchFamily="34" charset="0"/>
                        <a:ea typeface="+mn-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lang="en-GB" sz="1100" b="0" kern="1200" dirty="0">
                        <a:solidFill>
                          <a:schemeClr val="bg1">
                            <a:lumMod val="65000"/>
                          </a:schemeClr>
                        </a:solidFill>
                        <a:latin typeface="Arial" panose="020B0604020202020204" pitchFamily="34" charset="0"/>
                        <a:ea typeface="+mn-ea"/>
                        <a:cs typeface="Arial" panose="020B0604020202020204" pitchFamily="34" charset="0"/>
                      </a:endParaRP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3217628"/>
                  </a:ext>
                </a:extLst>
              </a:tr>
              <a:tr h="541533">
                <a:tc>
                  <a:txBody>
                    <a:bodyPr/>
                    <a:lstStyle/>
                    <a:p>
                      <a:pPr marL="0" marR="0" indent="0" algn="r" defTabSz="914400" eaLnBrk="1" fontAlgn="auto" latinLnBrk="0" hangingPunct="1">
                        <a:lnSpc>
                          <a:spcPct val="100000"/>
                        </a:lnSpc>
                        <a:spcBef>
                          <a:spcPts val="0"/>
                        </a:spcBef>
                        <a:spcAft>
                          <a:spcPts val="0"/>
                        </a:spcAft>
                        <a:buClrTx/>
                        <a:buSzTx/>
                        <a:buFontTx/>
                        <a:buNone/>
                        <a:tabLst/>
                        <a:defRPr/>
                      </a:pPr>
                      <a:endParaRPr lang="en-GB" altLang="ko-KR" sz="2200" b="0" dirty="0">
                        <a:solidFill>
                          <a:schemeClr val="accent1">
                            <a:lumMod val="40000"/>
                            <a:lumOff val="60000"/>
                          </a:schemeClr>
                        </a:solidFill>
                        <a:latin typeface="Arial" panose="020B0604020202020204" pitchFamily="34" charset="0"/>
                        <a:ea typeface="+mj-ea"/>
                        <a:cs typeface="Arial" panose="020B0604020202020204" pitchFamily="34" charset="0"/>
                      </a:endParaRP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lang="en-GB" altLang="ko-KR" sz="1100" b="0" kern="1200" dirty="0">
                        <a:solidFill>
                          <a:srgbClr val="A6A6A6"/>
                        </a:solidFill>
                        <a:latin typeface="Arial" panose="020B0604020202020204" pitchFamily="34" charset="0"/>
                        <a:ea typeface="+mj-ea"/>
                        <a:cs typeface="Arial" panose="020B0604020202020204" pitchFamily="34" charset="0"/>
                      </a:endParaRP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1336212"/>
                  </a:ext>
                </a:extLst>
              </a:tr>
            </a:tbl>
          </a:graphicData>
        </a:graphic>
      </p:graphicFrame>
    </p:spTree>
    <p:extLst>
      <p:ext uri="{BB962C8B-B14F-4D97-AF65-F5344CB8AC3E}">
        <p14:creationId xmlns:p14="http://schemas.microsoft.com/office/powerpoint/2010/main" val="2433890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2811786828"/>
              </p:ext>
            </p:extLst>
          </p:nvPr>
        </p:nvGraphicFramePr>
        <p:xfrm>
          <a:off x="468001" y="1191600"/>
          <a:ext cx="9038334" cy="3552064"/>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290288">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해당 사업계획에 따라</a:t>
                      </a:r>
                      <a:r>
                        <a:rPr lang="en-US" altLang="ko-KR" sz="900" dirty="0">
                          <a:solidFill>
                            <a:srgbClr val="000000"/>
                          </a:solidFill>
                          <a:latin typeface="Arial" panose="020B0604020202020204" pitchFamily="34" charset="0"/>
                          <a:cs typeface="Arial" panose="020B0604020202020204" pitchFamily="34" charset="0"/>
                        </a:rPr>
                        <a:t>, 200</a:t>
                      </a:r>
                      <a:r>
                        <a:rPr lang="ko-KR" altLang="en-US" sz="900" dirty="0">
                          <a:solidFill>
                            <a:srgbClr val="000000"/>
                          </a:solidFill>
                          <a:latin typeface="Arial" panose="020B0604020202020204" pitchFamily="34" charset="0"/>
                          <a:cs typeface="Arial" panose="020B0604020202020204" pitchFamily="34" charset="0"/>
                        </a:rPr>
                        <a:t>억원 </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이자율 </a:t>
                      </a:r>
                      <a:r>
                        <a:rPr lang="en-US" altLang="ko-KR" sz="900" dirty="0">
                          <a:solidFill>
                            <a:srgbClr val="000000"/>
                          </a:solidFill>
                          <a:latin typeface="Arial" panose="020B0604020202020204" pitchFamily="34" charset="0"/>
                          <a:cs typeface="Arial" panose="020B0604020202020204" pitchFamily="34" charset="0"/>
                        </a:rPr>
                        <a:t>8% </a:t>
                      </a:r>
                      <a:r>
                        <a:rPr lang="ko-KR" altLang="en-US" sz="900" dirty="0">
                          <a:solidFill>
                            <a:srgbClr val="000000"/>
                          </a:solidFill>
                          <a:latin typeface="Arial" panose="020B0604020202020204" pitchFamily="34" charset="0"/>
                          <a:cs typeface="Arial" panose="020B0604020202020204" pitchFamily="34" charset="0"/>
                        </a:rPr>
                        <a:t>및 지분율 </a:t>
                      </a:r>
                      <a:r>
                        <a:rPr lang="en-US" altLang="ko-KR" sz="900" dirty="0">
                          <a:solidFill>
                            <a:srgbClr val="000000"/>
                          </a:solidFill>
                          <a:latin typeface="Arial" panose="020B0604020202020204" pitchFamily="34" charset="0"/>
                          <a:cs typeface="Arial" panose="020B0604020202020204" pitchFamily="34" charset="0"/>
                        </a:rPr>
                        <a:t>65%</a:t>
                      </a:r>
                      <a:r>
                        <a:rPr lang="ko-KR" altLang="en-US" sz="900" dirty="0">
                          <a:solidFill>
                            <a:srgbClr val="000000"/>
                          </a:solidFill>
                          <a:latin typeface="Arial" panose="020B0604020202020204" pitchFamily="34" charset="0"/>
                          <a:cs typeface="Arial" panose="020B0604020202020204" pitchFamily="34" charset="0"/>
                        </a:rPr>
                        <a:t>로 가정한 인수금융 고려 시 현금흐름은 아래와 같음</a:t>
                      </a: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(5/13)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7" name="표 6">
            <a:extLst>
              <a:ext uri="{FF2B5EF4-FFF2-40B4-BE49-F238E27FC236}">
                <a16:creationId xmlns:a16="http://schemas.microsoft.com/office/drawing/2014/main" id="{A3B1BDB5-EFD7-4FFE-8326-42FAC8421FDF}"/>
              </a:ext>
            </a:extLst>
          </p:cNvPr>
          <p:cNvGraphicFramePr>
            <a:graphicFrameLocks noGrp="1"/>
          </p:cNvGraphicFramePr>
          <p:nvPr>
            <p:extLst>
              <p:ext uri="{D42A27DB-BD31-4B8C-83A1-F6EECF244321}">
                <p14:modId xmlns:p14="http://schemas.microsoft.com/office/powerpoint/2010/main" val="333689721"/>
              </p:ext>
            </p:extLst>
          </p:nvPr>
        </p:nvGraphicFramePr>
        <p:xfrm>
          <a:off x="2120400" y="1695600"/>
          <a:ext cx="6977000" cy="2872800"/>
        </p:xfrm>
        <a:graphic>
          <a:graphicData uri="http://schemas.openxmlformats.org/drawingml/2006/table">
            <a:tbl>
              <a:tblPr/>
              <a:tblGrid>
                <a:gridCol w="97400">
                  <a:extLst>
                    <a:ext uri="{9D8B030D-6E8A-4147-A177-3AD203B41FA5}">
                      <a16:colId xmlns:a16="http://schemas.microsoft.com/office/drawing/2014/main" val="3508711844"/>
                    </a:ext>
                  </a:extLst>
                </a:gridCol>
                <a:gridCol w="1609200">
                  <a:extLst>
                    <a:ext uri="{9D8B030D-6E8A-4147-A177-3AD203B41FA5}">
                      <a16:colId xmlns:a16="http://schemas.microsoft.com/office/drawing/2014/main" val="4254129366"/>
                    </a:ext>
                  </a:extLst>
                </a:gridCol>
                <a:gridCol w="878400">
                  <a:extLst>
                    <a:ext uri="{9D8B030D-6E8A-4147-A177-3AD203B41FA5}">
                      <a16:colId xmlns:a16="http://schemas.microsoft.com/office/drawing/2014/main" val="1659479361"/>
                    </a:ext>
                  </a:extLst>
                </a:gridCol>
                <a:gridCol w="878400">
                  <a:extLst>
                    <a:ext uri="{9D8B030D-6E8A-4147-A177-3AD203B41FA5}">
                      <a16:colId xmlns:a16="http://schemas.microsoft.com/office/drawing/2014/main" val="3899156493"/>
                    </a:ext>
                  </a:extLst>
                </a:gridCol>
                <a:gridCol w="878400">
                  <a:extLst>
                    <a:ext uri="{9D8B030D-6E8A-4147-A177-3AD203B41FA5}">
                      <a16:colId xmlns:a16="http://schemas.microsoft.com/office/drawing/2014/main" val="1823334820"/>
                    </a:ext>
                  </a:extLst>
                </a:gridCol>
                <a:gridCol w="878400">
                  <a:extLst>
                    <a:ext uri="{9D8B030D-6E8A-4147-A177-3AD203B41FA5}">
                      <a16:colId xmlns:a16="http://schemas.microsoft.com/office/drawing/2014/main" val="145382370"/>
                    </a:ext>
                  </a:extLst>
                </a:gridCol>
                <a:gridCol w="878400">
                  <a:extLst>
                    <a:ext uri="{9D8B030D-6E8A-4147-A177-3AD203B41FA5}">
                      <a16:colId xmlns:a16="http://schemas.microsoft.com/office/drawing/2014/main" val="3330586824"/>
                    </a:ext>
                  </a:extLst>
                </a:gridCol>
                <a:gridCol w="878400">
                  <a:extLst>
                    <a:ext uri="{9D8B030D-6E8A-4147-A177-3AD203B41FA5}">
                      <a16:colId xmlns:a16="http://schemas.microsoft.com/office/drawing/2014/main" val="474384064"/>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57921236"/>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9,639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10,991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10,267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11,490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12,478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882248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영업이익</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11,312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8,672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10,945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12,796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14,154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15,173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09085200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093938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법인세</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(2,489)</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(1,908)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(2,815)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3825239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순운전자본변동</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281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85154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투자현금흐름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32068286"/>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CAPEX</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25390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재무현금흐름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84040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기존차입금</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상환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03436990"/>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현금의</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변동</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4,522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10,150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11,377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12,196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12,369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9324094"/>
                  </a:ext>
                </a:extLst>
              </a:tr>
              <a:tr h="151200">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기초현금</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21,081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32,458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44,654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81783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기말현금</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21,081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32,458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44,654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57,023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94882538"/>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Debt</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(15,077)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(26,458)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(38,654)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(51,023)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9047945"/>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DSCR</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기준 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현금흐름</a:t>
                      </a:r>
                      <a:endParaRPr lang="ko-KR" alt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13,703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21,098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29,025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37,065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961032631"/>
                  </a:ext>
                </a:extLst>
              </a:tr>
              <a:tr h="151200">
                <a:tc gridSpan="2">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인수금융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187635667"/>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DSCR (NTM</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endParaRPr 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endParaRPr 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4.44x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8.56x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13.19x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18.14x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23.17x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9954933"/>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Net Debt / EBITDA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NTM</a:t>
                      </a:r>
                      <a:r>
                        <a:rPr lang="en-US" sz="9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53061890"/>
                  </a:ext>
                </a:extLst>
              </a:tr>
              <a:tr h="151200">
                <a:tc gridSpan="2">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 Debt / EBITDA (LTM)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1.15x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-0.51x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-1.25x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504890445"/>
                  </a:ext>
                </a:extLst>
              </a:tr>
            </a:tbl>
          </a:graphicData>
        </a:graphic>
      </p:graphicFrame>
    </p:spTree>
    <p:extLst>
      <p:ext uri="{BB962C8B-B14F-4D97-AF65-F5344CB8AC3E}">
        <p14:creationId xmlns:p14="http://schemas.microsoft.com/office/powerpoint/2010/main" val="1860100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3424257428"/>
              </p:ext>
            </p:extLst>
          </p:nvPr>
        </p:nvGraphicFramePr>
        <p:xfrm>
          <a:off x="468001" y="1191600"/>
          <a:ext cx="9038334" cy="372765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974691">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회사제시 사업 계획 중</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신규 거래선 관련 매출 제외 및 기존 거래선 매출이 증가하지 않는 경우 향후 매출액은 아래와 같음</a:t>
                      </a:r>
                      <a:r>
                        <a:rPr lang="en-US" altLang="ko-KR" sz="900" dirty="0">
                          <a:solidFill>
                            <a:srgbClr val="000000"/>
                          </a:solidFill>
                          <a:latin typeface="Arial" panose="020B0604020202020204" pitchFamily="34" charset="0"/>
                          <a:cs typeface="Arial" panose="020B0604020202020204" pitchFamily="34" charset="0"/>
                        </a:rPr>
                        <a:t>.</a:t>
                      </a: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144000" marR="0" lvl="0" indent="-14400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 관련 계산 시 사용된 근거는 아래와 같음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매출액의 경우 회사가 제시한 기존 거래선 매출액을 준용하였음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원재료 비용의 경우 </a:t>
                      </a:r>
                      <a:r>
                        <a:rPr lang="en-US" altLang="ko-KR" sz="900" kern="1200" baseline="0" dirty="0">
                          <a:solidFill>
                            <a:schemeClr val="tx1"/>
                          </a:solidFill>
                          <a:latin typeface="Arial" panose="020B0604020202020204" pitchFamily="34" charset="0"/>
                          <a:ea typeface="+mn-ea"/>
                          <a:cs typeface="Arial" panose="020B0604020202020204" pitchFamily="34" charset="0"/>
                        </a:rPr>
                        <a:t>2021</a:t>
                      </a:r>
                      <a:r>
                        <a:rPr lang="ko-KR" altLang="en-US" sz="900" kern="1200" baseline="0" dirty="0">
                          <a:solidFill>
                            <a:schemeClr val="tx1"/>
                          </a:solidFill>
                          <a:latin typeface="Arial" panose="020B0604020202020204" pitchFamily="34" charset="0"/>
                          <a:ea typeface="+mn-ea"/>
                          <a:cs typeface="Arial" panose="020B0604020202020204" pitchFamily="34" charset="0"/>
                        </a:rPr>
                        <a:t>년 기준 매입가가 향후 변동하지 않는 것으로 적용하였음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기타 세부 비용 항목의 경우 </a:t>
                      </a:r>
                      <a:r>
                        <a:rPr lang="en-US" altLang="ko-KR" sz="900" kern="1200" baseline="0" dirty="0">
                          <a:solidFill>
                            <a:schemeClr val="tx1"/>
                          </a:solidFill>
                          <a:latin typeface="Arial" panose="020B0604020202020204" pitchFamily="34" charset="0"/>
                          <a:ea typeface="+mn-ea"/>
                          <a:cs typeface="Arial" panose="020B0604020202020204" pitchFamily="34" charset="0"/>
                        </a:rPr>
                        <a:t>2021</a:t>
                      </a:r>
                      <a:r>
                        <a:rPr lang="ko-KR" altLang="en-US" sz="900" kern="1200" baseline="0" dirty="0">
                          <a:solidFill>
                            <a:schemeClr val="tx1"/>
                          </a:solidFill>
                          <a:latin typeface="Arial" panose="020B0604020202020204" pitchFamily="34" charset="0"/>
                          <a:ea typeface="+mn-ea"/>
                          <a:cs typeface="Arial" panose="020B0604020202020204" pitchFamily="34" charset="0"/>
                        </a:rPr>
                        <a:t>년 </a:t>
                      </a:r>
                      <a:r>
                        <a:rPr lang="en-US" altLang="ko-KR" sz="900" kern="1200" baseline="0" dirty="0">
                          <a:solidFill>
                            <a:schemeClr val="tx1"/>
                          </a:solidFill>
                          <a:latin typeface="Arial" panose="020B0604020202020204" pitchFamily="34" charset="0"/>
                          <a:ea typeface="+mn-ea"/>
                          <a:cs typeface="Arial" panose="020B0604020202020204" pitchFamily="34" charset="0"/>
                        </a:rPr>
                        <a:t>3</a:t>
                      </a:r>
                      <a:r>
                        <a:rPr lang="ko-KR" altLang="en-US" sz="900" kern="1200" baseline="0" dirty="0">
                          <a:solidFill>
                            <a:schemeClr val="tx1"/>
                          </a:solidFill>
                          <a:latin typeface="Arial" panose="020B0604020202020204" pitchFamily="34" charset="0"/>
                          <a:ea typeface="+mn-ea"/>
                          <a:cs typeface="Arial" panose="020B0604020202020204" pitchFamily="34" charset="0"/>
                        </a:rPr>
                        <a:t>분기까지의 평균 매입가 또는 평균 발생 비용에 물가상승률만을 적용하였음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71463"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원단생산 공정 내재화에 따른 효과가 있을 것으로 예상되나</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구체적인 생산량 및 품질 등에 대한 근거는 확보가 어려워 별도로 반영하지 아니하였음</a:t>
                      </a:r>
                      <a:endParaRPr lang="en-US" altLang="ko-KR" sz="900" kern="1200" baseline="0" dirty="0">
                        <a:solidFill>
                          <a:schemeClr val="tx1"/>
                        </a:solidFill>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(6/13)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4" name="표 3">
            <a:extLst>
              <a:ext uri="{FF2B5EF4-FFF2-40B4-BE49-F238E27FC236}">
                <a16:creationId xmlns:a16="http://schemas.microsoft.com/office/drawing/2014/main" id="{0B8CEFA6-62AC-4733-BA54-F0F8C4B64C08}"/>
              </a:ext>
            </a:extLst>
          </p:cNvPr>
          <p:cNvGraphicFramePr>
            <a:graphicFrameLocks noGrp="1"/>
          </p:cNvGraphicFramePr>
          <p:nvPr>
            <p:extLst>
              <p:ext uri="{D42A27DB-BD31-4B8C-83A1-F6EECF244321}">
                <p14:modId xmlns:p14="http://schemas.microsoft.com/office/powerpoint/2010/main" val="2306582039"/>
              </p:ext>
            </p:extLst>
          </p:nvPr>
        </p:nvGraphicFramePr>
        <p:xfrm>
          <a:off x="2120400" y="1695600"/>
          <a:ext cx="6973400" cy="1965600"/>
        </p:xfrm>
        <a:graphic>
          <a:graphicData uri="http://schemas.openxmlformats.org/drawingml/2006/table">
            <a:tbl>
              <a:tblPr/>
              <a:tblGrid>
                <a:gridCol w="97400">
                  <a:extLst>
                    <a:ext uri="{9D8B030D-6E8A-4147-A177-3AD203B41FA5}">
                      <a16:colId xmlns:a16="http://schemas.microsoft.com/office/drawing/2014/main" val="3544186193"/>
                    </a:ext>
                  </a:extLst>
                </a:gridCol>
                <a:gridCol w="1044000">
                  <a:extLst>
                    <a:ext uri="{9D8B030D-6E8A-4147-A177-3AD203B41FA5}">
                      <a16:colId xmlns:a16="http://schemas.microsoft.com/office/drawing/2014/main" val="653242000"/>
                    </a:ext>
                  </a:extLst>
                </a:gridCol>
                <a:gridCol w="972000">
                  <a:extLst>
                    <a:ext uri="{9D8B030D-6E8A-4147-A177-3AD203B41FA5}">
                      <a16:colId xmlns:a16="http://schemas.microsoft.com/office/drawing/2014/main" val="697773238"/>
                    </a:ext>
                  </a:extLst>
                </a:gridCol>
                <a:gridCol w="972000">
                  <a:extLst>
                    <a:ext uri="{9D8B030D-6E8A-4147-A177-3AD203B41FA5}">
                      <a16:colId xmlns:a16="http://schemas.microsoft.com/office/drawing/2014/main" val="2311079812"/>
                    </a:ext>
                  </a:extLst>
                </a:gridCol>
                <a:gridCol w="972000">
                  <a:extLst>
                    <a:ext uri="{9D8B030D-6E8A-4147-A177-3AD203B41FA5}">
                      <a16:colId xmlns:a16="http://schemas.microsoft.com/office/drawing/2014/main" val="656191916"/>
                    </a:ext>
                  </a:extLst>
                </a:gridCol>
                <a:gridCol w="972000">
                  <a:extLst>
                    <a:ext uri="{9D8B030D-6E8A-4147-A177-3AD203B41FA5}">
                      <a16:colId xmlns:a16="http://schemas.microsoft.com/office/drawing/2014/main" val="1965159191"/>
                    </a:ext>
                  </a:extLst>
                </a:gridCol>
                <a:gridCol w="972000">
                  <a:extLst>
                    <a:ext uri="{9D8B030D-6E8A-4147-A177-3AD203B41FA5}">
                      <a16:colId xmlns:a16="http://schemas.microsoft.com/office/drawing/2014/main" val="52447257"/>
                    </a:ext>
                  </a:extLst>
                </a:gridCol>
                <a:gridCol w="972000">
                  <a:extLst>
                    <a:ext uri="{9D8B030D-6E8A-4147-A177-3AD203B41FA5}">
                      <a16:colId xmlns:a16="http://schemas.microsoft.com/office/drawing/2014/main" val="152731437"/>
                    </a:ext>
                  </a:extLst>
                </a:gridCol>
              </a:tblGrid>
              <a:tr h="151200">
                <a:tc gridSpan="2">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8414811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53,609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53,609 </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1646477"/>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39,387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42,310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41,305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40,766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40,298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40,155 </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95240306"/>
                  </a:ext>
                </a:extLst>
              </a:tr>
              <a:tr h="1512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31,856 </a:t>
                      </a:r>
                    </a:p>
                  </a:txBody>
                  <a:tcPr marL="36000" marR="36000" marT="9525"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31,856 </a:t>
                      </a:r>
                    </a:p>
                  </a:txBody>
                  <a:tcPr marL="36000" marR="36000" marT="9525"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31,858 </a:t>
                      </a:r>
                    </a:p>
                  </a:txBody>
                  <a:tcPr marL="36000" marR="36000" marT="9525"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31,859 </a:t>
                      </a:r>
                    </a:p>
                  </a:txBody>
                  <a:tcPr marL="36000" marR="36000" marT="9525"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31,861 </a:t>
                      </a:r>
                    </a:p>
                  </a:txBody>
                  <a:tcPr marL="36000" marR="36000" marT="9525"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31,863 </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302177989"/>
                  </a:ext>
                </a:extLst>
              </a:tr>
              <a:tr h="1512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기타매출원가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7,531 </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10,454 </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9,448 </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8,907 </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8,437 </a:t>
                      </a:r>
                    </a:p>
                  </a:txBody>
                  <a:tcPr marL="36000" marR="36000" marT="9525"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8,292 </a:t>
                      </a:r>
                    </a:p>
                  </a:txBody>
                  <a:tcPr marL="36000" marR="36000" marT="9525"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87673928"/>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14,222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11,299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12,304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12,843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13,311 </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13,454 </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200099753"/>
                  </a:ext>
                </a:extLst>
              </a:tr>
              <a:tr h="151200">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GP%</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26.53%</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21.08%</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22.95%</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23.96%</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24.83%</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25.10%</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812355531"/>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3,287</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3,312</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3,371</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3,433</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3,510</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3,590</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2197138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10,935</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7,987</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8,933</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9,410</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9,801</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9,864</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13366104"/>
                  </a:ext>
                </a:extLst>
              </a:tr>
              <a:tr h="151200">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20.40%</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14.90%</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16.66%</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17.55%</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18.28%</a:t>
                      </a:r>
                    </a:p>
                  </a:txBody>
                  <a:tcPr marL="36000" marR="36000" marT="9525"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18.40%</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24398439"/>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3,945</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2,738</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2,024</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1,338</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966</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32365934"/>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12,092</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11,933</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11,671</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11,435</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11,139</a:t>
                      </a:r>
                    </a:p>
                  </a:txBody>
                  <a:tcPr marL="36000" marR="36000" marT="9525"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10,830</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437412676"/>
                  </a:ext>
                </a:extLst>
              </a:tr>
              <a:tr h="151200">
                <a:tc>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22.56%</a:t>
                      </a:r>
                    </a:p>
                  </a:txBody>
                  <a:tcPr marL="36000" marR="36000" marT="9525"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22.26%</a:t>
                      </a:r>
                    </a:p>
                  </a:txBody>
                  <a:tcPr marL="36000" marR="36000" marT="9525"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21.77%</a:t>
                      </a:r>
                    </a:p>
                  </a:txBody>
                  <a:tcPr marL="36000" marR="36000" marT="9525"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21.33%</a:t>
                      </a:r>
                    </a:p>
                  </a:txBody>
                  <a:tcPr marL="36000" marR="36000" marT="9525"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20.78%</a:t>
                      </a:r>
                    </a:p>
                  </a:txBody>
                  <a:tcPr marL="36000" marR="36000" marT="9525"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20.20%</a:t>
                      </a:r>
                    </a:p>
                  </a:txBody>
                  <a:tcPr marL="36000" marR="36000" marT="9525"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12886459"/>
                  </a:ext>
                </a:extLst>
              </a:tr>
            </a:tbl>
          </a:graphicData>
        </a:graphic>
      </p:graphicFrame>
    </p:spTree>
    <p:extLst>
      <p:ext uri="{BB962C8B-B14F-4D97-AF65-F5344CB8AC3E}">
        <p14:creationId xmlns:p14="http://schemas.microsoft.com/office/powerpoint/2010/main" val="379581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4201409277"/>
              </p:ext>
            </p:extLst>
          </p:nvPr>
        </p:nvGraphicFramePr>
        <p:xfrm>
          <a:off x="468001" y="1191600"/>
          <a:ext cx="9038334" cy="355217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2904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해당 사업계획에 따라</a:t>
                      </a:r>
                      <a:r>
                        <a:rPr lang="en-US" altLang="ko-KR" sz="900" dirty="0">
                          <a:solidFill>
                            <a:srgbClr val="000000"/>
                          </a:solidFill>
                          <a:latin typeface="Arial" panose="020B0604020202020204" pitchFamily="34" charset="0"/>
                          <a:cs typeface="Arial" panose="020B0604020202020204" pitchFamily="34" charset="0"/>
                        </a:rPr>
                        <a:t>, 200</a:t>
                      </a:r>
                      <a:r>
                        <a:rPr lang="ko-KR" altLang="en-US" sz="900" dirty="0">
                          <a:solidFill>
                            <a:srgbClr val="000000"/>
                          </a:solidFill>
                          <a:latin typeface="Arial" panose="020B0604020202020204" pitchFamily="34" charset="0"/>
                          <a:cs typeface="Arial" panose="020B0604020202020204" pitchFamily="34" charset="0"/>
                        </a:rPr>
                        <a:t>억원 </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이자율 </a:t>
                      </a:r>
                      <a:r>
                        <a:rPr lang="en-US" altLang="ko-KR" sz="900" dirty="0">
                          <a:solidFill>
                            <a:srgbClr val="000000"/>
                          </a:solidFill>
                          <a:latin typeface="Arial" panose="020B0604020202020204" pitchFamily="34" charset="0"/>
                          <a:cs typeface="Arial" panose="020B0604020202020204" pitchFamily="34" charset="0"/>
                        </a:rPr>
                        <a:t>8% </a:t>
                      </a:r>
                      <a:r>
                        <a:rPr lang="ko-KR" altLang="en-US" sz="900" dirty="0">
                          <a:solidFill>
                            <a:srgbClr val="000000"/>
                          </a:solidFill>
                          <a:latin typeface="Arial" panose="020B0604020202020204" pitchFamily="34" charset="0"/>
                          <a:cs typeface="Arial" panose="020B0604020202020204" pitchFamily="34" charset="0"/>
                        </a:rPr>
                        <a:t>및 지분율 </a:t>
                      </a:r>
                      <a:r>
                        <a:rPr lang="en-US" altLang="ko-KR" sz="900" dirty="0">
                          <a:solidFill>
                            <a:srgbClr val="000000"/>
                          </a:solidFill>
                          <a:latin typeface="Arial" panose="020B0604020202020204" pitchFamily="34" charset="0"/>
                          <a:cs typeface="Arial" panose="020B0604020202020204" pitchFamily="34" charset="0"/>
                        </a:rPr>
                        <a:t>65%</a:t>
                      </a:r>
                      <a:r>
                        <a:rPr lang="ko-KR" altLang="en-US" sz="900" dirty="0">
                          <a:solidFill>
                            <a:srgbClr val="000000"/>
                          </a:solidFill>
                          <a:latin typeface="Arial" panose="020B0604020202020204" pitchFamily="34" charset="0"/>
                          <a:cs typeface="Arial" panose="020B0604020202020204" pitchFamily="34" charset="0"/>
                        </a:rPr>
                        <a:t>로 가정한 인수금융 고려 시 현금흐름은 아래와 같음</a:t>
                      </a: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100013" marR="0" lvl="0" indent="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None/>
                        <a:tabLst/>
                        <a:defRPr/>
                      </a:pPr>
                      <a:r>
                        <a:rPr lang="en-US" altLang="ko-KR" sz="900" kern="1200" baseline="0" dirty="0">
                          <a:solidFill>
                            <a:schemeClr val="tx1"/>
                          </a:solidFill>
                          <a:latin typeface="Arial" panose="020B0604020202020204" pitchFamily="34" charset="0"/>
                          <a:ea typeface="+mn-ea"/>
                          <a:cs typeface="Arial" panose="020B0604020202020204" pitchFamily="34" charset="0"/>
                        </a:rPr>
                        <a:t>’ </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(7/13)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7" name="표 6">
            <a:extLst>
              <a:ext uri="{FF2B5EF4-FFF2-40B4-BE49-F238E27FC236}">
                <a16:creationId xmlns:a16="http://schemas.microsoft.com/office/drawing/2014/main" id="{D2666647-9FBD-49E4-B37F-352BE1A00265}"/>
              </a:ext>
            </a:extLst>
          </p:cNvPr>
          <p:cNvGraphicFramePr>
            <a:graphicFrameLocks noGrp="1"/>
          </p:cNvGraphicFramePr>
          <p:nvPr>
            <p:extLst>
              <p:ext uri="{D42A27DB-BD31-4B8C-83A1-F6EECF244321}">
                <p14:modId xmlns:p14="http://schemas.microsoft.com/office/powerpoint/2010/main" val="2688723984"/>
              </p:ext>
            </p:extLst>
          </p:nvPr>
        </p:nvGraphicFramePr>
        <p:xfrm>
          <a:off x="2120400" y="1695600"/>
          <a:ext cx="6977000" cy="2872800"/>
        </p:xfrm>
        <a:graphic>
          <a:graphicData uri="http://schemas.openxmlformats.org/drawingml/2006/table">
            <a:tbl>
              <a:tblPr/>
              <a:tblGrid>
                <a:gridCol w="97400">
                  <a:extLst>
                    <a:ext uri="{9D8B030D-6E8A-4147-A177-3AD203B41FA5}">
                      <a16:colId xmlns:a16="http://schemas.microsoft.com/office/drawing/2014/main" val="3508711844"/>
                    </a:ext>
                  </a:extLst>
                </a:gridCol>
                <a:gridCol w="1609200">
                  <a:extLst>
                    <a:ext uri="{9D8B030D-6E8A-4147-A177-3AD203B41FA5}">
                      <a16:colId xmlns:a16="http://schemas.microsoft.com/office/drawing/2014/main" val="4254129366"/>
                    </a:ext>
                  </a:extLst>
                </a:gridCol>
                <a:gridCol w="878400">
                  <a:extLst>
                    <a:ext uri="{9D8B030D-6E8A-4147-A177-3AD203B41FA5}">
                      <a16:colId xmlns:a16="http://schemas.microsoft.com/office/drawing/2014/main" val="1659479361"/>
                    </a:ext>
                  </a:extLst>
                </a:gridCol>
                <a:gridCol w="878400">
                  <a:extLst>
                    <a:ext uri="{9D8B030D-6E8A-4147-A177-3AD203B41FA5}">
                      <a16:colId xmlns:a16="http://schemas.microsoft.com/office/drawing/2014/main" val="3899156493"/>
                    </a:ext>
                  </a:extLst>
                </a:gridCol>
                <a:gridCol w="878400">
                  <a:extLst>
                    <a:ext uri="{9D8B030D-6E8A-4147-A177-3AD203B41FA5}">
                      <a16:colId xmlns:a16="http://schemas.microsoft.com/office/drawing/2014/main" val="1823334820"/>
                    </a:ext>
                  </a:extLst>
                </a:gridCol>
                <a:gridCol w="878400">
                  <a:extLst>
                    <a:ext uri="{9D8B030D-6E8A-4147-A177-3AD203B41FA5}">
                      <a16:colId xmlns:a16="http://schemas.microsoft.com/office/drawing/2014/main" val="145382370"/>
                    </a:ext>
                  </a:extLst>
                </a:gridCol>
                <a:gridCol w="878400">
                  <a:extLst>
                    <a:ext uri="{9D8B030D-6E8A-4147-A177-3AD203B41FA5}">
                      <a16:colId xmlns:a16="http://schemas.microsoft.com/office/drawing/2014/main" val="3330586824"/>
                    </a:ext>
                  </a:extLst>
                </a:gridCol>
                <a:gridCol w="878400">
                  <a:extLst>
                    <a:ext uri="{9D8B030D-6E8A-4147-A177-3AD203B41FA5}">
                      <a16:colId xmlns:a16="http://schemas.microsoft.com/office/drawing/2014/main" val="474384064"/>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57921236"/>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9,656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10,677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9,232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9,330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9,149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8,644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882248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영업이익</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10,935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7,987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8,933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9,410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9,801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09085200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093938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법인세</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(1,757)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(1,965)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(2,070)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(2,156)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3825239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순운전자본변동</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502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85154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투자현금흐름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32068286"/>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CAPEX</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25390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재무현금흐름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84040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기존차입금</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상환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03436990"/>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현금의</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변동</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4,538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9,115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9,216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9,040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8,535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9324094"/>
                  </a:ext>
                </a:extLst>
              </a:tr>
              <a:tr h="151200">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기초현금</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10,634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19,749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38,004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81783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기말현금</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19,749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28,965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38,004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46,539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94882538"/>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Debt</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(13,745)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(32,004)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(40,539)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9047945"/>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DSCR</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기준 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현금흐름</a:t>
                      </a:r>
                      <a:endParaRPr lang="ko-KR" alt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6,912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12,837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18,827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24,703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961032631"/>
                  </a:ext>
                </a:extLst>
              </a:tr>
              <a:tr h="151200">
                <a:tc gridSpan="2">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인수금융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187635667"/>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DSCR (NTM</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endParaRPr 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endParaRPr 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8.02x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11.77x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15.44x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18.91x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9954933"/>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Net Debt / EBITDA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NTM</a:t>
                      </a:r>
                      <a:r>
                        <a:rPr lang="en-US" sz="9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53061890"/>
                  </a:ext>
                </a:extLst>
              </a:tr>
              <a:tr h="151200">
                <a:tc gridSpan="2">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 Debt / EBITDA (LTM)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0.68x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-0.90x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504890445"/>
                  </a:ext>
                </a:extLst>
              </a:tr>
            </a:tbl>
          </a:graphicData>
        </a:graphic>
      </p:graphicFrame>
    </p:spTree>
    <p:extLst>
      <p:ext uri="{BB962C8B-B14F-4D97-AF65-F5344CB8AC3E}">
        <p14:creationId xmlns:p14="http://schemas.microsoft.com/office/powerpoint/2010/main" val="1482228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2328333050"/>
              </p:ext>
            </p:extLst>
          </p:nvPr>
        </p:nvGraphicFramePr>
        <p:xfrm>
          <a:off x="468001" y="1191600"/>
          <a:ext cx="9038334" cy="262275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34815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상기 사업계획과 관련</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사업 상황을 고려 </a:t>
                      </a:r>
                      <a:r>
                        <a:rPr lang="en-US" altLang="ko-KR" sz="900" dirty="0">
                          <a:solidFill>
                            <a:srgbClr val="000000"/>
                          </a:solidFill>
                          <a:latin typeface="Arial" panose="020B0604020202020204" pitchFamily="34" charset="0"/>
                          <a:cs typeface="Arial" panose="020B0604020202020204" pitchFamily="34" charset="0"/>
                        </a:rPr>
                        <a:t>CAPEX</a:t>
                      </a:r>
                      <a:r>
                        <a:rPr lang="ko-KR" altLang="en-US" sz="900" dirty="0">
                          <a:solidFill>
                            <a:srgbClr val="000000"/>
                          </a:solidFill>
                          <a:latin typeface="Arial" panose="020B0604020202020204" pitchFamily="34" charset="0"/>
                          <a:cs typeface="Arial" panose="020B0604020202020204" pitchFamily="34" charset="0"/>
                        </a:rPr>
                        <a:t> 지출이 없을 것으로 계산된 추정 손익은 아래와 같음</a:t>
                      </a: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(8/13)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4" name="표 3">
            <a:extLst>
              <a:ext uri="{FF2B5EF4-FFF2-40B4-BE49-F238E27FC236}">
                <a16:creationId xmlns:a16="http://schemas.microsoft.com/office/drawing/2014/main" id="{0B8CEFA6-62AC-4733-BA54-F0F8C4B64C08}"/>
              </a:ext>
            </a:extLst>
          </p:cNvPr>
          <p:cNvGraphicFramePr>
            <a:graphicFrameLocks noGrp="1"/>
          </p:cNvGraphicFramePr>
          <p:nvPr>
            <p:extLst>
              <p:ext uri="{D42A27DB-BD31-4B8C-83A1-F6EECF244321}">
                <p14:modId xmlns:p14="http://schemas.microsoft.com/office/powerpoint/2010/main" val="676475788"/>
              </p:ext>
            </p:extLst>
          </p:nvPr>
        </p:nvGraphicFramePr>
        <p:xfrm>
          <a:off x="2120400" y="1695600"/>
          <a:ext cx="6973400" cy="1965600"/>
        </p:xfrm>
        <a:graphic>
          <a:graphicData uri="http://schemas.openxmlformats.org/drawingml/2006/table">
            <a:tbl>
              <a:tblPr/>
              <a:tblGrid>
                <a:gridCol w="97400">
                  <a:extLst>
                    <a:ext uri="{9D8B030D-6E8A-4147-A177-3AD203B41FA5}">
                      <a16:colId xmlns:a16="http://schemas.microsoft.com/office/drawing/2014/main" val="3544186193"/>
                    </a:ext>
                  </a:extLst>
                </a:gridCol>
                <a:gridCol w="1044000">
                  <a:extLst>
                    <a:ext uri="{9D8B030D-6E8A-4147-A177-3AD203B41FA5}">
                      <a16:colId xmlns:a16="http://schemas.microsoft.com/office/drawing/2014/main" val="653242000"/>
                    </a:ext>
                  </a:extLst>
                </a:gridCol>
                <a:gridCol w="972000">
                  <a:extLst>
                    <a:ext uri="{9D8B030D-6E8A-4147-A177-3AD203B41FA5}">
                      <a16:colId xmlns:a16="http://schemas.microsoft.com/office/drawing/2014/main" val="697773238"/>
                    </a:ext>
                  </a:extLst>
                </a:gridCol>
                <a:gridCol w="972000">
                  <a:extLst>
                    <a:ext uri="{9D8B030D-6E8A-4147-A177-3AD203B41FA5}">
                      <a16:colId xmlns:a16="http://schemas.microsoft.com/office/drawing/2014/main" val="2311079812"/>
                    </a:ext>
                  </a:extLst>
                </a:gridCol>
                <a:gridCol w="972000">
                  <a:extLst>
                    <a:ext uri="{9D8B030D-6E8A-4147-A177-3AD203B41FA5}">
                      <a16:colId xmlns:a16="http://schemas.microsoft.com/office/drawing/2014/main" val="656191916"/>
                    </a:ext>
                  </a:extLst>
                </a:gridCol>
                <a:gridCol w="972000">
                  <a:extLst>
                    <a:ext uri="{9D8B030D-6E8A-4147-A177-3AD203B41FA5}">
                      <a16:colId xmlns:a16="http://schemas.microsoft.com/office/drawing/2014/main" val="1965159191"/>
                    </a:ext>
                  </a:extLst>
                </a:gridCol>
                <a:gridCol w="972000">
                  <a:extLst>
                    <a:ext uri="{9D8B030D-6E8A-4147-A177-3AD203B41FA5}">
                      <a16:colId xmlns:a16="http://schemas.microsoft.com/office/drawing/2014/main" val="52447257"/>
                    </a:ext>
                  </a:extLst>
                </a:gridCol>
                <a:gridCol w="972000">
                  <a:extLst>
                    <a:ext uri="{9D8B030D-6E8A-4147-A177-3AD203B41FA5}">
                      <a16:colId xmlns:a16="http://schemas.microsoft.com/office/drawing/2014/main" val="152731437"/>
                    </a:ext>
                  </a:extLst>
                </a:gridCol>
              </a:tblGrid>
              <a:tr h="151200">
                <a:tc gridSpan="2">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8414811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1646477"/>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39,387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39,118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39,092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39,226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39,221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39,396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95240306"/>
                  </a:ext>
                </a:extLst>
              </a:tr>
              <a:tr h="1512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31,856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31,856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31,858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31,859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31,861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31,863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302177989"/>
                  </a:ext>
                </a:extLst>
              </a:tr>
              <a:tr h="1512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기타매출원가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7,531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7,262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7,235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7,367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7,360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7,533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87673928"/>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14,222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14,491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14,517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14,383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14,388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14,214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200099753"/>
                  </a:ext>
                </a:extLst>
              </a:tr>
              <a:tr h="151200">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GP%</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26.53%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27.03%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27.08%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26.83%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26.84%</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26.51%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812355531"/>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3,287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3,312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3,371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3,433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3,510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3,590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2197138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10,935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11,180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11,146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10,950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10,878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10,623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13366104"/>
                  </a:ext>
                </a:extLst>
              </a:tr>
              <a:tr h="151200">
                <a:tc>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20.40%</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20.85%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20.79%</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20.43%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20.29%</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19.82%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24398439"/>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32365934"/>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12,092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11,933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11,671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11,435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11,139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10,830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437412676"/>
                  </a:ext>
                </a:extLst>
              </a:tr>
              <a:tr h="151200">
                <a:tc>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22.56%</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22.26%</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21.77%</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21.33%</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20.78%</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20.20%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12886459"/>
                  </a:ext>
                </a:extLst>
              </a:tr>
            </a:tbl>
          </a:graphicData>
        </a:graphic>
      </p:graphicFrame>
    </p:spTree>
    <p:extLst>
      <p:ext uri="{BB962C8B-B14F-4D97-AF65-F5344CB8AC3E}">
        <p14:creationId xmlns:p14="http://schemas.microsoft.com/office/powerpoint/2010/main" val="3766355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442430346"/>
              </p:ext>
            </p:extLst>
          </p:nvPr>
        </p:nvGraphicFramePr>
        <p:xfrm>
          <a:off x="468001" y="1191600"/>
          <a:ext cx="9038334" cy="355217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2904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해당 사업계획에 따라</a:t>
                      </a:r>
                      <a:r>
                        <a:rPr lang="en-US" altLang="ko-KR" sz="900" dirty="0">
                          <a:solidFill>
                            <a:srgbClr val="000000"/>
                          </a:solidFill>
                          <a:latin typeface="Arial" panose="020B0604020202020204" pitchFamily="34" charset="0"/>
                          <a:cs typeface="Arial" panose="020B0604020202020204" pitchFamily="34" charset="0"/>
                        </a:rPr>
                        <a:t>, 200</a:t>
                      </a:r>
                      <a:r>
                        <a:rPr lang="ko-KR" altLang="en-US" sz="900" dirty="0">
                          <a:solidFill>
                            <a:srgbClr val="000000"/>
                          </a:solidFill>
                          <a:latin typeface="Arial" panose="020B0604020202020204" pitchFamily="34" charset="0"/>
                          <a:cs typeface="Arial" panose="020B0604020202020204" pitchFamily="34" charset="0"/>
                        </a:rPr>
                        <a:t>억원 </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이자율 </a:t>
                      </a:r>
                      <a:r>
                        <a:rPr lang="en-US" altLang="ko-KR" sz="900" dirty="0">
                          <a:solidFill>
                            <a:srgbClr val="000000"/>
                          </a:solidFill>
                          <a:latin typeface="Arial" panose="020B0604020202020204" pitchFamily="34" charset="0"/>
                          <a:cs typeface="Arial" panose="020B0604020202020204" pitchFamily="34" charset="0"/>
                        </a:rPr>
                        <a:t>8% </a:t>
                      </a:r>
                      <a:r>
                        <a:rPr lang="ko-KR" altLang="en-US" sz="900" dirty="0">
                          <a:solidFill>
                            <a:srgbClr val="000000"/>
                          </a:solidFill>
                          <a:latin typeface="Arial" panose="020B0604020202020204" pitchFamily="34" charset="0"/>
                          <a:cs typeface="Arial" panose="020B0604020202020204" pitchFamily="34" charset="0"/>
                        </a:rPr>
                        <a:t>및 지분율 </a:t>
                      </a:r>
                      <a:r>
                        <a:rPr lang="en-US" altLang="ko-KR" sz="900" dirty="0">
                          <a:solidFill>
                            <a:srgbClr val="000000"/>
                          </a:solidFill>
                          <a:latin typeface="Arial" panose="020B0604020202020204" pitchFamily="34" charset="0"/>
                          <a:cs typeface="Arial" panose="020B0604020202020204" pitchFamily="34" charset="0"/>
                        </a:rPr>
                        <a:t>65%</a:t>
                      </a:r>
                      <a:r>
                        <a:rPr lang="ko-KR" altLang="en-US" sz="900" dirty="0">
                          <a:solidFill>
                            <a:srgbClr val="000000"/>
                          </a:solidFill>
                          <a:latin typeface="Arial" panose="020B0604020202020204" pitchFamily="34" charset="0"/>
                          <a:cs typeface="Arial" panose="020B0604020202020204" pitchFamily="34" charset="0"/>
                        </a:rPr>
                        <a:t>로 가정한 인수금융 고려 시 현금흐름은 아래와 같음</a:t>
                      </a: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100013" marR="0" lvl="0" indent="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None/>
                        <a:tabLst/>
                        <a:defRPr/>
                      </a:pPr>
                      <a:r>
                        <a:rPr lang="en-US" altLang="ko-KR" sz="900" kern="1200" baseline="0" dirty="0">
                          <a:solidFill>
                            <a:schemeClr val="tx1"/>
                          </a:solidFill>
                          <a:latin typeface="Arial" panose="020B0604020202020204" pitchFamily="34" charset="0"/>
                          <a:ea typeface="+mn-ea"/>
                          <a:cs typeface="Arial" panose="020B0604020202020204" pitchFamily="34" charset="0"/>
                        </a:rPr>
                        <a:t>’ </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(9/13)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7" name="표 6">
            <a:extLst>
              <a:ext uri="{FF2B5EF4-FFF2-40B4-BE49-F238E27FC236}">
                <a16:creationId xmlns:a16="http://schemas.microsoft.com/office/drawing/2014/main" id="{D2666647-9FBD-49E4-B37F-352BE1A00265}"/>
              </a:ext>
            </a:extLst>
          </p:cNvPr>
          <p:cNvGraphicFramePr>
            <a:graphicFrameLocks noGrp="1"/>
          </p:cNvGraphicFramePr>
          <p:nvPr>
            <p:extLst>
              <p:ext uri="{D42A27DB-BD31-4B8C-83A1-F6EECF244321}">
                <p14:modId xmlns:p14="http://schemas.microsoft.com/office/powerpoint/2010/main" val="4294312817"/>
              </p:ext>
            </p:extLst>
          </p:nvPr>
        </p:nvGraphicFramePr>
        <p:xfrm>
          <a:off x="2120400" y="1695600"/>
          <a:ext cx="6977000" cy="2872800"/>
        </p:xfrm>
        <a:graphic>
          <a:graphicData uri="http://schemas.openxmlformats.org/drawingml/2006/table">
            <a:tbl>
              <a:tblPr/>
              <a:tblGrid>
                <a:gridCol w="97400">
                  <a:extLst>
                    <a:ext uri="{9D8B030D-6E8A-4147-A177-3AD203B41FA5}">
                      <a16:colId xmlns:a16="http://schemas.microsoft.com/office/drawing/2014/main" val="3508711844"/>
                    </a:ext>
                  </a:extLst>
                </a:gridCol>
                <a:gridCol w="1609200">
                  <a:extLst>
                    <a:ext uri="{9D8B030D-6E8A-4147-A177-3AD203B41FA5}">
                      <a16:colId xmlns:a16="http://schemas.microsoft.com/office/drawing/2014/main" val="4254129366"/>
                    </a:ext>
                  </a:extLst>
                </a:gridCol>
                <a:gridCol w="878400">
                  <a:extLst>
                    <a:ext uri="{9D8B030D-6E8A-4147-A177-3AD203B41FA5}">
                      <a16:colId xmlns:a16="http://schemas.microsoft.com/office/drawing/2014/main" val="1659479361"/>
                    </a:ext>
                  </a:extLst>
                </a:gridCol>
                <a:gridCol w="878400">
                  <a:extLst>
                    <a:ext uri="{9D8B030D-6E8A-4147-A177-3AD203B41FA5}">
                      <a16:colId xmlns:a16="http://schemas.microsoft.com/office/drawing/2014/main" val="3899156493"/>
                    </a:ext>
                  </a:extLst>
                </a:gridCol>
                <a:gridCol w="878400">
                  <a:extLst>
                    <a:ext uri="{9D8B030D-6E8A-4147-A177-3AD203B41FA5}">
                      <a16:colId xmlns:a16="http://schemas.microsoft.com/office/drawing/2014/main" val="1823334820"/>
                    </a:ext>
                  </a:extLst>
                </a:gridCol>
                <a:gridCol w="878400">
                  <a:extLst>
                    <a:ext uri="{9D8B030D-6E8A-4147-A177-3AD203B41FA5}">
                      <a16:colId xmlns:a16="http://schemas.microsoft.com/office/drawing/2014/main" val="145382370"/>
                    </a:ext>
                  </a:extLst>
                </a:gridCol>
                <a:gridCol w="878400">
                  <a:extLst>
                    <a:ext uri="{9D8B030D-6E8A-4147-A177-3AD203B41FA5}">
                      <a16:colId xmlns:a16="http://schemas.microsoft.com/office/drawing/2014/main" val="3330586824"/>
                    </a:ext>
                  </a:extLst>
                </a:gridCol>
                <a:gridCol w="878400">
                  <a:extLst>
                    <a:ext uri="{9D8B030D-6E8A-4147-A177-3AD203B41FA5}">
                      <a16:colId xmlns:a16="http://schemas.microsoft.com/office/drawing/2014/main" val="474384064"/>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57921236"/>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9,656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9,975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8,624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9,028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8,931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8,497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882248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영업이익</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10,935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11,180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11,146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10,950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10,623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09085200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093938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법인세</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(2,460)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(2,393)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(2,337)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38252390"/>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순운전자본변동</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185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85154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투자현금흐름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32068286"/>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CAPEX</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25390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재무현금흐름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84040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기존차입금</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상환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03436990"/>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현금의</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변동</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9,538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9,858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8,507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8,915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8,387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9324094"/>
                  </a:ext>
                </a:extLst>
              </a:tr>
              <a:tr h="151200">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기초현금</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15,074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24,931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33,438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42,353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51,174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81783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기말현금</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15,074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24,931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33,438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42,353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51,174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59,561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94882538"/>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Debt</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(9,054)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(18,920)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(27,434)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(36,353)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(45,174)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(53,561)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9047945"/>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DSCR</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기준 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현금흐름</a:t>
                      </a:r>
                      <a:endParaRPr lang="ko-KR" alt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16,205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21,735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27,529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33,263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38,715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961032631"/>
                  </a:ext>
                </a:extLst>
              </a:tr>
              <a:tr h="151200">
                <a:tc gridSpan="2">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인수금융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187635667"/>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DSCR (NTM</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endParaRPr 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endParaRPr 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10.13x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13.58x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17.21x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20.79x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24.20x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9954933"/>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Net Debt / EBITDA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NTM</a:t>
                      </a:r>
                      <a:r>
                        <a:rPr lang="en-US" sz="9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-0.50x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53061890"/>
                  </a:ext>
                </a:extLst>
              </a:tr>
              <a:tr h="151200">
                <a:tc gridSpan="2">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 Debt / EBITDA (LTM)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0.99x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-1.29x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-2.10x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504890445"/>
                  </a:ext>
                </a:extLst>
              </a:tr>
            </a:tbl>
          </a:graphicData>
        </a:graphic>
      </p:graphicFrame>
    </p:spTree>
    <p:extLst>
      <p:ext uri="{BB962C8B-B14F-4D97-AF65-F5344CB8AC3E}">
        <p14:creationId xmlns:p14="http://schemas.microsoft.com/office/powerpoint/2010/main" val="326310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896453779"/>
              </p:ext>
            </p:extLst>
          </p:nvPr>
        </p:nvGraphicFramePr>
        <p:xfrm>
          <a:off x="468001" y="1191600"/>
          <a:ext cx="9038334" cy="372765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08475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회사제시 사업 계획 중</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기존 거래선 매출이 </a:t>
                      </a:r>
                      <a:r>
                        <a:rPr lang="en-US" altLang="ko-KR" sz="900" dirty="0">
                          <a:solidFill>
                            <a:srgbClr val="000000"/>
                          </a:solidFill>
                          <a:latin typeface="Arial" panose="020B0604020202020204" pitchFamily="34" charset="0"/>
                          <a:cs typeface="Arial" panose="020B0604020202020204" pitchFamily="34" charset="0"/>
                        </a:rPr>
                        <a:t>25% </a:t>
                      </a:r>
                      <a:r>
                        <a:rPr lang="ko-KR" altLang="en-US" sz="900" dirty="0">
                          <a:solidFill>
                            <a:srgbClr val="000000"/>
                          </a:solidFill>
                          <a:latin typeface="Arial" panose="020B0604020202020204" pitchFamily="34" charset="0"/>
                          <a:cs typeface="Arial" panose="020B0604020202020204" pitchFamily="34" charset="0"/>
                        </a:rPr>
                        <a:t>하락 후  변동하지 않는 경우 향후 매출액은 아래와 같음</a:t>
                      </a:r>
                      <a:r>
                        <a:rPr lang="en-US" altLang="ko-KR" sz="900" dirty="0">
                          <a:solidFill>
                            <a:srgbClr val="000000"/>
                          </a:solidFill>
                          <a:latin typeface="Arial" panose="020B0604020202020204" pitchFamily="34" charset="0"/>
                          <a:cs typeface="Arial" panose="020B0604020202020204" pitchFamily="34" charset="0"/>
                        </a:rPr>
                        <a:t>.</a:t>
                      </a: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144000" marR="0" lvl="0" indent="-14400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Char char="§"/>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 관련 계산 시 사용된 근거는 아래와 같음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매출액의 경우 회사가 제시한 기존 거래선 매출액을 준용하였음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원재료 비용의 경우 </a:t>
                      </a:r>
                      <a:r>
                        <a:rPr lang="en-US" altLang="ko-KR" sz="900" kern="1200" baseline="0" dirty="0">
                          <a:solidFill>
                            <a:schemeClr val="tx1"/>
                          </a:solidFill>
                          <a:latin typeface="Arial" panose="020B0604020202020204" pitchFamily="34" charset="0"/>
                          <a:ea typeface="+mn-ea"/>
                          <a:cs typeface="Arial" panose="020B0604020202020204" pitchFamily="34" charset="0"/>
                        </a:rPr>
                        <a:t>2021</a:t>
                      </a:r>
                      <a:r>
                        <a:rPr lang="ko-KR" altLang="en-US" sz="900" kern="1200" baseline="0" dirty="0">
                          <a:solidFill>
                            <a:schemeClr val="tx1"/>
                          </a:solidFill>
                          <a:latin typeface="Arial" panose="020B0604020202020204" pitchFamily="34" charset="0"/>
                          <a:ea typeface="+mn-ea"/>
                          <a:cs typeface="Arial" panose="020B0604020202020204" pitchFamily="34" charset="0"/>
                        </a:rPr>
                        <a:t>년 기준 매입가가 향후 변동하지 않는 것으로 적용하였음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68287"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기타 세부 비용 항목의 경우 </a:t>
                      </a:r>
                      <a:r>
                        <a:rPr lang="en-US" altLang="ko-KR" sz="900" kern="1200" baseline="0" dirty="0">
                          <a:solidFill>
                            <a:schemeClr val="tx1"/>
                          </a:solidFill>
                          <a:latin typeface="Arial" panose="020B0604020202020204" pitchFamily="34" charset="0"/>
                          <a:ea typeface="+mn-ea"/>
                          <a:cs typeface="Arial" panose="020B0604020202020204" pitchFamily="34" charset="0"/>
                        </a:rPr>
                        <a:t>2021</a:t>
                      </a:r>
                      <a:r>
                        <a:rPr lang="ko-KR" altLang="en-US" sz="900" kern="1200" baseline="0" dirty="0">
                          <a:solidFill>
                            <a:schemeClr val="tx1"/>
                          </a:solidFill>
                          <a:latin typeface="Arial" panose="020B0604020202020204" pitchFamily="34" charset="0"/>
                          <a:ea typeface="+mn-ea"/>
                          <a:cs typeface="Arial" panose="020B0604020202020204" pitchFamily="34" charset="0"/>
                        </a:rPr>
                        <a:t>년 </a:t>
                      </a:r>
                      <a:r>
                        <a:rPr lang="en-US" altLang="ko-KR" sz="900" kern="1200" baseline="0" dirty="0">
                          <a:solidFill>
                            <a:schemeClr val="tx1"/>
                          </a:solidFill>
                          <a:latin typeface="Arial" panose="020B0604020202020204" pitchFamily="34" charset="0"/>
                          <a:ea typeface="+mn-ea"/>
                          <a:cs typeface="Arial" panose="020B0604020202020204" pitchFamily="34" charset="0"/>
                        </a:rPr>
                        <a:t>3</a:t>
                      </a:r>
                      <a:r>
                        <a:rPr lang="ko-KR" altLang="en-US" sz="900" kern="1200" baseline="0" dirty="0">
                          <a:solidFill>
                            <a:schemeClr val="tx1"/>
                          </a:solidFill>
                          <a:latin typeface="Arial" panose="020B0604020202020204" pitchFamily="34" charset="0"/>
                          <a:ea typeface="+mn-ea"/>
                          <a:cs typeface="Arial" panose="020B0604020202020204" pitchFamily="34" charset="0"/>
                        </a:rPr>
                        <a:t>분기까지의 평균 매입가 또는 평균 발생 비용에 물가상승률만을 적용하였음</a:t>
                      </a:r>
                      <a:r>
                        <a:rPr lang="en-US" altLang="ko-KR" sz="900" kern="1200" baseline="0" dirty="0">
                          <a:solidFill>
                            <a:schemeClr val="tx1"/>
                          </a:solidFill>
                          <a:latin typeface="Arial" panose="020B0604020202020204" pitchFamily="34" charset="0"/>
                          <a:ea typeface="+mn-ea"/>
                          <a:cs typeface="Arial" panose="020B0604020202020204" pitchFamily="34" charset="0"/>
                        </a:rPr>
                        <a:t>.</a:t>
                      </a:r>
                    </a:p>
                    <a:p>
                      <a:pPr marL="271463" marR="0" lvl="0" indent="-171450" algn="l" defTabSz="914400" rtl="0" eaLnBrk="1" fontAlgn="auto" latinLnBrk="0" hangingPunct="1">
                        <a:lnSpc>
                          <a:spcPct val="100000"/>
                        </a:lnSpc>
                        <a:spcBef>
                          <a:spcPts val="600"/>
                        </a:spcBef>
                        <a:spcAft>
                          <a:spcPts val="0"/>
                        </a:spcAft>
                        <a:buClr>
                          <a:srgbClr val="00338D"/>
                        </a:buClr>
                        <a:buSzTx/>
                        <a:buFont typeface="Wingdings" panose="05000000000000000000" pitchFamily="2" charset="2"/>
                        <a:buChar char="ü"/>
                        <a:tabLst/>
                        <a:defRPr/>
                      </a:pPr>
                      <a:r>
                        <a:rPr lang="ko-KR" altLang="en-US" sz="900" kern="1200" baseline="0" dirty="0">
                          <a:solidFill>
                            <a:schemeClr val="tx1"/>
                          </a:solidFill>
                          <a:latin typeface="Arial" panose="020B0604020202020204" pitchFamily="34" charset="0"/>
                          <a:ea typeface="+mn-ea"/>
                          <a:cs typeface="Arial" panose="020B0604020202020204" pitchFamily="34" charset="0"/>
                        </a:rPr>
                        <a:t>원단생산 공정 내재화에 따른 효과가 있을 것으로 예상되나</a:t>
                      </a:r>
                      <a:r>
                        <a:rPr lang="en-US" altLang="ko-KR" sz="900" kern="1200" baseline="0" dirty="0">
                          <a:solidFill>
                            <a:schemeClr val="tx1"/>
                          </a:solidFill>
                          <a:latin typeface="Arial" panose="020B0604020202020204" pitchFamily="34" charset="0"/>
                          <a:ea typeface="+mn-ea"/>
                          <a:cs typeface="Arial" panose="020B0604020202020204" pitchFamily="34" charset="0"/>
                        </a:rPr>
                        <a:t>, </a:t>
                      </a:r>
                      <a:r>
                        <a:rPr lang="ko-KR" altLang="en-US" sz="900" kern="1200" baseline="0" dirty="0">
                          <a:solidFill>
                            <a:schemeClr val="tx1"/>
                          </a:solidFill>
                          <a:latin typeface="Arial" panose="020B0604020202020204" pitchFamily="34" charset="0"/>
                          <a:ea typeface="+mn-ea"/>
                          <a:cs typeface="Arial" panose="020B0604020202020204" pitchFamily="34" charset="0"/>
                        </a:rPr>
                        <a:t>구체적인 생산량 및 품질 등에 대한 근거는 확보가 어려워 별도로 반영하지 아니하였음</a:t>
                      </a:r>
                      <a:endParaRPr lang="en-US" altLang="ko-KR" sz="900" kern="1200" baseline="0" dirty="0">
                        <a:solidFill>
                          <a:schemeClr val="tx1"/>
                        </a:solidFill>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(10/13)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4" name="표 3">
            <a:extLst>
              <a:ext uri="{FF2B5EF4-FFF2-40B4-BE49-F238E27FC236}">
                <a16:creationId xmlns:a16="http://schemas.microsoft.com/office/drawing/2014/main" id="{0B8CEFA6-62AC-4733-BA54-F0F8C4B64C08}"/>
              </a:ext>
            </a:extLst>
          </p:cNvPr>
          <p:cNvGraphicFramePr>
            <a:graphicFrameLocks noGrp="1"/>
          </p:cNvGraphicFramePr>
          <p:nvPr>
            <p:extLst>
              <p:ext uri="{D42A27DB-BD31-4B8C-83A1-F6EECF244321}">
                <p14:modId xmlns:p14="http://schemas.microsoft.com/office/powerpoint/2010/main" val="2813095660"/>
              </p:ext>
            </p:extLst>
          </p:nvPr>
        </p:nvGraphicFramePr>
        <p:xfrm>
          <a:off x="2120400" y="1695600"/>
          <a:ext cx="6973400" cy="1965600"/>
        </p:xfrm>
        <a:graphic>
          <a:graphicData uri="http://schemas.openxmlformats.org/drawingml/2006/table">
            <a:tbl>
              <a:tblPr/>
              <a:tblGrid>
                <a:gridCol w="97400">
                  <a:extLst>
                    <a:ext uri="{9D8B030D-6E8A-4147-A177-3AD203B41FA5}">
                      <a16:colId xmlns:a16="http://schemas.microsoft.com/office/drawing/2014/main" val="3544186193"/>
                    </a:ext>
                  </a:extLst>
                </a:gridCol>
                <a:gridCol w="1044000">
                  <a:extLst>
                    <a:ext uri="{9D8B030D-6E8A-4147-A177-3AD203B41FA5}">
                      <a16:colId xmlns:a16="http://schemas.microsoft.com/office/drawing/2014/main" val="653242000"/>
                    </a:ext>
                  </a:extLst>
                </a:gridCol>
                <a:gridCol w="972000">
                  <a:extLst>
                    <a:ext uri="{9D8B030D-6E8A-4147-A177-3AD203B41FA5}">
                      <a16:colId xmlns:a16="http://schemas.microsoft.com/office/drawing/2014/main" val="697773238"/>
                    </a:ext>
                  </a:extLst>
                </a:gridCol>
                <a:gridCol w="972000">
                  <a:extLst>
                    <a:ext uri="{9D8B030D-6E8A-4147-A177-3AD203B41FA5}">
                      <a16:colId xmlns:a16="http://schemas.microsoft.com/office/drawing/2014/main" val="2311079812"/>
                    </a:ext>
                  </a:extLst>
                </a:gridCol>
                <a:gridCol w="972000">
                  <a:extLst>
                    <a:ext uri="{9D8B030D-6E8A-4147-A177-3AD203B41FA5}">
                      <a16:colId xmlns:a16="http://schemas.microsoft.com/office/drawing/2014/main" val="656191916"/>
                    </a:ext>
                  </a:extLst>
                </a:gridCol>
                <a:gridCol w="972000">
                  <a:extLst>
                    <a:ext uri="{9D8B030D-6E8A-4147-A177-3AD203B41FA5}">
                      <a16:colId xmlns:a16="http://schemas.microsoft.com/office/drawing/2014/main" val="1965159191"/>
                    </a:ext>
                  </a:extLst>
                </a:gridCol>
                <a:gridCol w="972000">
                  <a:extLst>
                    <a:ext uri="{9D8B030D-6E8A-4147-A177-3AD203B41FA5}">
                      <a16:colId xmlns:a16="http://schemas.microsoft.com/office/drawing/2014/main" val="52447257"/>
                    </a:ext>
                  </a:extLst>
                </a:gridCol>
                <a:gridCol w="972000">
                  <a:extLst>
                    <a:ext uri="{9D8B030D-6E8A-4147-A177-3AD203B41FA5}">
                      <a16:colId xmlns:a16="http://schemas.microsoft.com/office/drawing/2014/main" val="152731437"/>
                    </a:ext>
                  </a:extLst>
                </a:gridCol>
              </a:tblGrid>
              <a:tr h="151200">
                <a:tc gridSpan="2">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8414811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1646477"/>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31,030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33,895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32,883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32,337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31,862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31,710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95240306"/>
                  </a:ext>
                </a:extLst>
              </a:tr>
              <a:tr h="1512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23,892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23,892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23,893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23,894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23,896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302177989"/>
                  </a:ext>
                </a:extLst>
              </a:tr>
              <a:tr h="1512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기타매출원가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7,138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8,990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8,443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7,813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87673928"/>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9,177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7,324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7,870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8,345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8,497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200099753"/>
                  </a:ext>
                </a:extLst>
              </a:tr>
              <a:tr h="151200">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GP%</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22.82%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15.70%</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18.21%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19.57%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20.76%</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21.13%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812355531"/>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2,886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2,959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3,015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3,084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3,158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2197138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6,291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4,365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4,855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5,261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5,339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13366104"/>
                  </a:ext>
                </a:extLst>
              </a:tr>
              <a:tr h="151200">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15.65%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8.47%</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10.86%</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12.08%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13.08%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13.28%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24398439"/>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3,945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2,024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32365934"/>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7,448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7,351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7,103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6,880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6,598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6,305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437412676"/>
                  </a:ext>
                </a:extLst>
              </a:tr>
              <a:tr h="151200">
                <a:tc>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18.52%</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18.28%</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17.67%</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17.11%</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16.41%</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15.68%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12886459"/>
                  </a:ext>
                </a:extLst>
              </a:tr>
            </a:tbl>
          </a:graphicData>
        </a:graphic>
      </p:graphicFrame>
    </p:spTree>
    <p:extLst>
      <p:ext uri="{BB962C8B-B14F-4D97-AF65-F5344CB8AC3E}">
        <p14:creationId xmlns:p14="http://schemas.microsoft.com/office/powerpoint/2010/main" val="870220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1508951088"/>
              </p:ext>
            </p:extLst>
          </p:nvPr>
        </p:nvGraphicFramePr>
        <p:xfrm>
          <a:off x="468001" y="1191600"/>
          <a:ext cx="9038334" cy="355217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2904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해당 사업계획에 따라</a:t>
                      </a:r>
                      <a:r>
                        <a:rPr lang="en-US" altLang="ko-KR" sz="900" dirty="0">
                          <a:solidFill>
                            <a:srgbClr val="000000"/>
                          </a:solidFill>
                          <a:latin typeface="Arial" panose="020B0604020202020204" pitchFamily="34" charset="0"/>
                          <a:cs typeface="Arial" panose="020B0604020202020204" pitchFamily="34" charset="0"/>
                        </a:rPr>
                        <a:t>, 200</a:t>
                      </a:r>
                      <a:r>
                        <a:rPr lang="ko-KR" altLang="en-US" sz="900" dirty="0">
                          <a:solidFill>
                            <a:srgbClr val="000000"/>
                          </a:solidFill>
                          <a:latin typeface="Arial" panose="020B0604020202020204" pitchFamily="34" charset="0"/>
                          <a:cs typeface="Arial" panose="020B0604020202020204" pitchFamily="34" charset="0"/>
                        </a:rPr>
                        <a:t>억원 </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이자율 </a:t>
                      </a:r>
                      <a:r>
                        <a:rPr lang="en-US" altLang="ko-KR" sz="900" dirty="0">
                          <a:solidFill>
                            <a:srgbClr val="000000"/>
                          </a:solidFill>
                          <a:latin typeface="Arial" panose="020B0604020202020204" pitchFamily="34" charset="0"/>
                          <a:cs typeface="Arial" panose="020B0604020202020204" pitchFamily="34" charset="0"/>
                        </a:rPr>
                        <a:t>8% </a:t>
                      </a:r>
                      <a:r>
                        <a:rPr lang="ko-KR" altLang="en-US" sz="900" dirty="0">
                          <a:solidFill>
                            <a:srgbClr val="000000"/>
                          </a:solidFill>
                          <a:latin typeface="Arial" panose="020B0604020202020204" pitchFamily="34" charset="0"/>
                          <a:cs typeface="Arial" panose="020B0604020202020204" pitchFamily="34" charset="0"/>
                        </a:rPr>
                        <a:t>및 지분율 </a:t>
                      </a:r>
                      <a:r>
                        <a:rPr lang="en-US" altLang="ko-KR" sz="900" dirty="0">
                          <a:solidFill>
                            <a:srgbClr val="000000"/>
                          </a:solidFill>
                          <a:latin typeface="Arial" panose="020B0604020202020204" pitchFamily="34" charset="0"/>
                          <a:cs typeface="Arial" panose="020B0604020202020204" pitchFamily="34" charset="0"/>
                        </a:rPr>
                        <a:t>65%</a:t>
                      </a:r>
                      <a:r>
                        <a:rPr lang="ko-KR" altLang="en-US" sz="900" dirty="0">
                          <a:solidFill>
                            <a:srgbClr val="000000"/>
                          </a:solidFill>
                          <a:latin typeface="Arial" panose="020B0604020202020204" pitchFamily="34" charset="0"/>
                          <a:cs typeface="Arial" panose="020B0604020202020204" pitchFamily="34" charset="0"/>
                        </a:rPr>
                        <a:t>로 가정한 인수금융 고려 시 현금흐름은 아래와 같음</a:t>
                      </a: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100013" marR="0" lvl="0" indent="0" algn="l" defTabSz="914400" rtl="0" eaLnBrk="1" fontAlgn="auto" latinLnBrk="0" hangingPunct="1">
                        <a:lnSpc>
                          <a:spcPct val="100000"/>
                        </a:lnSpc>
                        <a:spcBef>
                          <a:spcPts val="1200"/>
                        </a:spcBef>
                        <a:spcAft>
                          <a:spcPts val="0"/>
                        </a:spcAft>
                        <a:buClr>
                          <a:srgbClr val="00338D"/>
                        </a:buClr>
                        <a:buSzTx/>
                        <a:buFont typeface="Wingdings" panose="05000000000000000000" pitchFamily="2" charset="2"/>
                        <a:buNone/>
                        <a:tabLst/>
                        <a:defRPr/>
                      </a:pPr>
                      <a:r>
                        <a:rPr lang="en-US" altLang="ko-KR" sz="900" kern="1200" baseline="0" dirty="0">
                          <a:solidFill>
                            <a:schemeClr val="tx1"/>
                          </a:solidFill>
                          <a:latin typeface="Arial" panose="020B0604020202020204" pitchFamily="34" charset="0"/>
                          <a:ea typeface="+mn-ea"/>
                          <a:cs typeface="Arial" panose="020B0604020202020204" pitchFamily="34" charset="0"/>
                        </a:rPr>
                        <a:t>’ </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(11/13)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7" name="표 6">
            <a:extLst>
              <a:ext uri="{FF2B5EF4-FFF2-40B4-BE49-F238E27FC236}">
                <a16:creationId xmlns:a16="http://schemas.microsoft.com/office/drawing/2014/main" id="{508DB1C5-9182-4264-ABA5-DA031BB8D043}"/>
              </a:ext>
            </a:extLst>
          </p:cNvPr>
          <p:cNvGraphicFramePr>
            <a:graphicFrameLocks noGrp="1"/>
          </p:cNvGraphicFramePr>
          <p:nvPr>
            <p:extLst>
              <p:ext uri="{D42A27DB-BD31-4B8C-83A1-F6EECF244321}">
                <p14:modId xmlns:p14="http://schemas.microsoft.com/office/powerpoint/2010/main" val="4120958833"/>
              </p:ext>
            </p:extLst>
          </p:nvPr>
        </p:nvGraphicFramePr>
        <p:xfrm>
          <a:off x="2120400" y="1695600"/>
          <a:ext cx="6977000" cy="2872800"/>
        </p:xfrm>
        <a:graphic>
          <a:graphicData uri="http://schemas.openxmlformats.org/drawingml/2006/table">
            <a:tbl>
              <a:tblPr/>
              <a:tblGrid>
                <a:gridCol w="97400">
                  <a:extLst>
                    <a:ext uri="{9D8B030D-6E8A-4147-A177-3AD203B41FA5}">
                      <a16:colId xmlns:a16="http://schemas.microsoft.com/office/drawing/2014/main" val="3508711844"/>
                    </a:ext>
                  </a:extLst>
                </a:gridCol>
                <a:gridCol w="1609200">
                  <a:extLst>
                    <a:ext uri="{9D8B030D-6E8A-4147-A177-3AD203B41FA5}">
                      <a16:colId xmlns:a16="http://schemas.microsoft.com/office/drawing/2014/main" val="4254129366"/>
                    </a:ext>
                  </a:extLst>
                </a:gridCol>
                <a:gridCol w="878400">
                  <a:extLst>
                    <a:ext uri="{9D8B030D-6E8A-4147-A177-3AD203B41FA5}">
                      <a16:colId xmlns:a16="http://schemas.microsoft.com/office/drawing/2014/main" val="1659479361"/>
                    </a:ext>
                  </a:extLst>
                </a:gridCol>
                <a:gridCol w="878400">
                  <a:extLst>
                    <a:ext uri="{9D8B030D-6E8A-4147-A177-3AD203B41FA5}">
                      <a16:colId xmlns:a16="http://schemas.microsoft.com/office/drawing/2014/main" val="3899156493"/>
                    </a:ext>
                  </a:extLst>
                </a:gridCol>
                <a:gridCol w="878400">
                  <a:extLst>
                    <a:ext uri="{9D8B030D-6E8A-4147-A177-3AD203B41FA5}">
                      <a16:colId xmlns:a16="http://schemas.microsoft.com/office/drawing/2014/main" val="1823334820"/>
                    </a:ext>
                  </a:extLst>
                </a:gridCol>
                <a:gridCol w="878400">
                  <a:extLst>
                    <a:ext uri="{9D8B030D-6E8A-4147-A177-3AD203B41FA5}">
                      <a16:colId xmlns:a16="http://schemas.microsoft.com/office/drawing/2014/main" val="145382370"/>
                    </a:ext>
                  </a:extLst>
                </a:gridCol>
                <a:gridCol w="878400">
                  <a:extLst>
                    <a:ext uri="{9D8B030D-6E8A-4147-A177-3AD203B41FA5}">
                      <a16:colId xmlns:a16="http://schemas.microsoft.com/office/drawing/2014/main" val="3330586824"/>
                    </a:ext>
                  </a:extLst>
                </a:gridCol>
                <a:gridCol w="878400">
                  <a:extLst>
                    <a:ext uri="{9D8B030D-6E8A-4147-A177-3AD203B41FA5}">
                      <a16:colId xmlns:a16="http://schemas.microsoft.com/office/drawing/2014/main" val="474384064"/>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57921236"/>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7,976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6,660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5,791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5,775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5,568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5,114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882248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영업이익</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6,291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3,406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4,365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4,855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09085200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0939386"/>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법인세</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3825239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순운전자본변동</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85154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투자현금흐름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32068286"/>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CAPEX</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25390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재무현금흐름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84040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기존차입금</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상환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03436990"/>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현금의</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변동</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2,858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5,662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5,459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9324094"/>
                  </a:ext>
                </a:extLst>
              </a:tr>
              <a:tr h="151200">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기초현금</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10,610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16,272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21,731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81783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기말현금</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4,936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10,610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16,272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21,731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26,735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94882538"/>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Debt</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1,075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(10,272)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(20,735)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9047945"/>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DSCR</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기준 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현금흐름</a:t>
                      </a:r>
                      <a:endParaRPr lang="ko-KR" alt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3,209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6,897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10,577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14,125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17,378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961032631"/>
                  </a:ext>
                </a:extLst>
              </a:tr>
              <a:tr h="151200">
                <a:tc gridSpan="2">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인수금융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187635667"/>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DSCR (NTM</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endParaRPr 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endParaRPr 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6.61x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8.83x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10.86x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9954933"/>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Net Debt / EBITDA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NTM</a:t>
                      </a:r>
                      <a:r>
                        <a:rPr lang="en-US" sz="9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3.86x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4.48x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3.80x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53061890"/>
                  </a:ext>
                </a:extLst>
              </a:tr>
              <a:tr h="151200">
                <a:tc gridSpan="2">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 Debt / EBITDA (LTM)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3.81x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3.68x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2.98x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1.59x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504890445"/>
                  </a:ext>
                </a:extLst>
              </a:tr>
            </a:tbl>
          </a:graphicData>
        </a:graphic>
      </p:graphicFrame>
    </p:spTree>
    <p:extLst>
      <p:ext uri="{BB962C8B-B14F-4D97-AF65-F5344CB8AC3E}">
        <p14:creationId xmlns:p14="http://schemas.microsoft.com/office/powerpoint/2010/main" val="2521594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2992776284"/>
              </p:ext>
            </p:extLst>
          </p:nvPr>
        </p:nvGraphicFramePr>
        <p:xfrm>
          <a:off x="468001" y="1191600"/>
          <a:ext cx="9038334" cy="2686133"/>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242435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상기 사업계획과 관련</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사업 상황을 고려 </a:t>
                      </a:r>
                      <a:r>
                        <a:rPr lang="en-US" altLang="ko-KR" sz="900" dirty="0">
                          <a:solidFill>
                            <a:srgbClr val="000000"/>
                          </a:solidFill>
                          <a:latin typeface="Arial" panose="020B0604020202020204" pitchFamily="34" charset="0"/>
                          <a:cs typeface="Arial" panose="020B0604020202020204" pitchFamily="34" charset="0"/>
                        </a:rPr>
                        <a:t>CAPEX</a:t>
                      </a:r>
                      <a:r>
                        <a:rPr lang="ko-KR" altLang="en-US" sz="900" dirty="0">
                          <a:solidFill>
                            <a:srgbClr val="000000"/>
                          </a:solidFill>
                          <a:latin typeface="Arial" panose="020B0604020202020204" pitchFamily="34" charset="0"/>
                          <a:cs typeface="Arial" panose="020B0604020202020204" pitchFamily="34" charset="0"/>
                        </a:rPr>
                        <a:t> 지출이 없을 것으로 계산된 추정 손익은 아래와 같음</a:t>
                      </a: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144000" lvl="0" indent="-144000" latinLnBrk="0">
                        <a:lnSpc>
                          <a:spcPct val="100000"/>
                        </a:lnSpc>
                        <a:spcBef>
                          <a:spcPts val="300"/>
                        </a:spcBef>
                        <a:buClr>
                          <a:srgbClr val="00338D"/>
                        </a:buClr>
                        <a:buFont typeface="Wingdings" panose="05000000000000000000" pitchFamily="2" charset="2"/>
                        <a:buChar char="§"/>
                        <a:defRPr/>
                      </a:pPr>
                      <a:endParaRPr lang="en-US" altLang="ko-KR" sz="900" dirty="0">
                        <a:solidFill>
                          <a:srgbClr val="000000"/>
                        </a:solidFill>
                        <a:latin typeface="Arial" panose="020B0604020202020204" pitchFamily="34" charset="0"/>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p>
                      <a:pPr marL="271463" marR="0" lvl="0" indent="-17145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ü"/>
                        <a:tabLst/>
                        <a:defRPr/>
                      </a:pPr>
                      <a:endParaRPr lang="en-US" altLang="ko-KR" sz="900" kern="1200" baseline="0" dirty="0">
                        <a:solidFill>
                          <a:schemeClr val="tx1"/>
                        </a:solidFill>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(12/13)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4" name="표 3">
            <a:extLst>
              <a:ext uri="{FF2B5EF4-FFF2-40B4-BE49-F238E27FC236}">
                <a16:creationId xmlns:a16="http://schemas.microsoft.com/office/drawing/2014/main" id="{0B8CEFA6-62AC-4733-BA54-F0F8C4B64C08}"/>
              </a:ext>
            </a:extLst>
          </p:cNvPr>
          <p:cNvGraphicFramePr>
            <a:graphicFrameLocks noGrp="1"/>
          </p:cNvGraphicFramePr>
          <p:nvPr>
            <p:extLst>
              <p:ext uri="{D42A27DB-BD31-4B8C-83A1-F6EECF244321}">
                <p14:modId xmlns:p14="http://schemas.microsoft.com/office/powerpoint/2010/main" val="3819669160"/>
              </p:ext>
            </p:extLst>
          </p:nvPr>
        </p:nvGraphicFramePr>
        <p:xfrm>
          <a:off x="2120400" y="1695600"/>
          <a:ext cx="6973400" cy="1965600"/>
        </p:xfrm>
        <a:graphic>
          <a:graphicData uri="http://schemas.openxmlformats.org/drawingml/2006/table">
            <a:tbl>
              <a:tblPr/>
              <a:tblGrid>
                <a:gridCol w="97400">
                  <a:extLst>
                    <a:ext uri="{9D8B030D-6E8A-4147-A177-3AD203B41FA5}">
                      <a16:colId xmlns:a16="http://schemas.microsoft.com/office/drawing/2014/main" val="3544186193"/>
                    </a:ext>
                  </a:extLst>
                </a:gridCol>
                <a:gridCol w="1044000">
                  <a:extLst>
                    <a:ext uri="{9D8B030D-6E8A-4147-A177-3AD203B41FA5}">
                      <a16:colId xmlns:a16="http://schemas.microsoft.com/office/drawing/2014/main" val="653242000"/>
                    </a:ext>
                  </a:extLst>
                </a:gridCol>
                <a:gridCol w="972000">
                  <a:extLst>
                    <a:ext uri="{9D8B030D-6E8A-4147-A177-3AD203B41FA5}">
                      <a16:colId xmlns:a16="http://schemas.microsoft.com/office/drawing/2014/main" val="697773238"/>
                    </a:ext>
                  </a:extLst>
                </a:gridCol>
                <a:gridCol w="972000">
                  <a:extLst>
                    <a:ext uri="{9D8B030D-6E8A-4147-A177-3AD203B41FA5}">
                      <a16:colId xmlns:a16="http://schemas.microsoft.com/office/drawing/2014/main" val="2311079812"/>
                    </a:ext>
                  </a:extLst>
                </a:gridCol>
                <a:gridCol w="972000">
                  <a:extLst>
                    <a:ext uri="{9D8B030D-6E8A-4147-A177-3AD203B41FA5}">
                      <a16:colId xmlns:a16="http://schemas.microsoft.com/office/drawing/2014/main" val="656191916"/>
                    </a:ext>
                  </a:extLst>
                </a:gridCol>
                <a:gridCol w="972000">
                  <a:extLst>
                    <a:ext uri="{9D8B030D-6E8A-4147-A177-3AD203B41FA5}">
                      <a16:colId xmlns:a16="http://schemas.microsoft.com/office/drawing/2014/main" val="1965159191"/>
                    </a:ext>
                  </a:extLst>
                </a:gridCol>
                <a:gridCol w="972000">
                  <a:extLst>
                    <a:ext uri="{9D8B030D-6E8A-4147-A177-3AD203B41FA5}">
                      <a16:colId xmlns:a16="http://schemas.microsoft.com/office/drawing/2014/main" val="52447257"/>
                    </a:ext>
                  </a:extLst>
                </a:gridCol>
                <a:gridCol w="972000">
                  <a:extLst>
                    <a:ext uri="{9D8B030D-6E8A-4147-A177-3AD203B41FA5}">
                      <a16:colId xmlns:a16="http://schemas.microsoft.com/office/drawing/2014/main" val="152731437"/>
                    </a:ext>
                  </a:extLst>
                </a:gridCol>
              </a:tblGrid>
              <a:tr h="151200">
                <a:tc gridSpan="2">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8414811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1646477"/>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31,030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30,703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30,670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30,797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30,784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30,950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95240306"/>
                  </a:ext>
                </a:extLst>
              </a:tr>
              <a:tr h="1512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원재료비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23,892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23,892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23,893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23,894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23,896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302177989"/>
                  </a:ext>
                </a:extLst>
              </a:tr>
              <a:tr h="151200">
                <a:tc>
                  <a:txBody>
                    <a:bodyPr/>
                    <a:lstStyle/>
                    <a:p>
                      <a:pPr algn="l" rtl="0"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기타매출원가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7,138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6,811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6,777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6,903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6,889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7,053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87673928"/>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9,177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9,504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9,536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9,410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9,422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9,256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200099753"/>
                  </a:ext>
                </a:extLst>
              </a:tr>
              <a:tr h="151200">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GP%</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22.82%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23.64%</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23.72%</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23.40%</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23.43%</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23.02%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812355531"/>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판매관리비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2,886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2,906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2,959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3,015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3,084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3,158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21971380"/>
                  </a:ext>
                </a:extLst>
              </a:tr>
              <a:tr h="151200">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영업이익</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6,291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6,599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6,578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6,395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6,338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6,099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13366104"/>
                  </a:ext>
                </a:extLst>
              </a:tr>
              <a:tr h="151200">
                <a:tc>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15.65%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16.41%</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16.36%</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15.90%</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15.76%</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15.17%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24398439"/>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32365934"/>
                  </a:ext>
                </a:extLst>
              </a:tr>
              <a:tr h="151200">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7,448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7,351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7,103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6,880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6,598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6,305</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437412676"/>
                  </a:ext>
                </a:extLst>
              </a:tr>
              <a:tr h="151200">
                <a:tc>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rtl="0"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18.52%</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18.28%</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17.67%</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17.11%</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16.41%</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15.68%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12886459"/>
                  </a:ext>
                </a:extLst>
              </a:tr>
            </a:tbl>
          </a:graphicData>
        </a:graphic>
      </p:graphicFrame>
    </p:spTree>
    <p:extLst>
      <p:ext uri="{BB962C8B-B14F-4D97-AF65-F5344CB8AC3E}">
        <p14:creationId xmlns:p14="http://schemas.microsoft.com/office/powerpoint/2010/main" val="2652139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3">
            <a:extLst>
              <a:ext uri="{FF2B5EF4-FFF2-40B4-BE49-F238E27FC236}">
                <a16:creationId xmlns:a16="http://schemas.microsoft.com/office/drawing/2014/main" id="{2B1F6FEB-E224-46BF-B23F-559A97C67B9D}"/>
              </a:ext>
            </a:extLst>
          </p:cNvPr>
          <p:cNvGraphicFramePr>
            <a:graphicFrameLocks noGrp="1"/>
          </p:cNvGraphicFramePr>
          <p:nvPr>
            <p:extLst>
              <p:ext uri="{D42A27DB-BD31-4B8C-83A1-F6EECF244321}">
                <p14:modId xmlns:p14="http://schemas.microsoft.com/office/powerpoint/2010/main" val="261387547"/>
              </p:ext>
            </p:extLst>
          </p:nvPr>
        </p:nvGraphicFramePr>
        <p:xfrm>
          <a:off x="468001" y="1191600"/>
          <a:ext cx="9038334" cy="3552176"/>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1776">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29040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Business Plan (Cont’d)</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r>
                        <a:rPr lang="ko-KR" altLang="en-US" sz="900" dirty="0">
                          <a:solidFill>
                            <a:srgbClr val="000000"/>
                          </a:solidFill>
                          <a:latin typeface="Arial" panose="020B0604020202020204" pitchFamily="34" charset="0"/>
                          <a:cs typeface="Arial" panose="020B0604020202020204" pitchFamily="34" charset="0"/>
                        </a:rPr>
                        <a:t>해당 사업계획에 따라</a:t>
                      </a:r>
                      <a:r>
                        <a:rPr lang="en-US" altLang="ko-KR" sz="900" dirty="0">
                          <a:solidFill>
                            <a:srgbClr val="000000"/>
                          </a:solidFill>
                          <a:latin typeface="Arial" panose="020B0604020202020204" pitchFamily="34" charset="0"/>
                          <a:cs typeface="Arial" panose="020B0604020202020204" pitchFamily="34" charset="0"/>
                        </a:rPr>
                        <a:t>, 200</a:t>
                      </a:r>
                      <a:r>
                        <a:rPr lang="ko-KR" altLang="en-US" sz="900" dirty="0">
                          <a:solidFill>
                            <a:srgbClr val="000000"/>
                          </a:solidFill>
                          <a:latin typeface="Arial" panose="020B0604020202020204" pitchFamily="34" charset="0"/>
                          <a:cs typeface="Arial" panose="020B0604020202020204" pitchFamily="34" charset="0"/>
                        </a:rPr>
                        <a:t>억원 </a:t>
                      </a:r>
                      <a:r>
                        <a:rPr lang="en-US" altLang="ko-KR" sz="900" dirty="0">
                          <a:solidFill>
                            <a:srgbClr val="000000"/>
                          </a:solidFill>
                          <a:latin typeface="Arial" panose="020B0604020202020204" pitchFamily="34" charset="0"/>
                          <a:cs typeface="Arial" panose="020B0604020202020204" pitchFamily="34" charset="0"/>
                        </a:rPr>
                        <a:t>/ </a:t>
                      </a:r>
                      <a:r>
                        <a:rPr lang="ko-KR" altLang="en-US" sz="900" dirty="0">
                          <a:solidFill>
                            <a:srgbClr val="000000"/>
                          </a:solidFill>
                          <a:latin typeface="Arial" panose="020B0604020202020204" pitchFamily="34" charset="0"/>
                          <a:cs typeface="Arial" panose="020B0604020202020204" pitchFamily="34" charset="0"/>
                        </a:rPr>
                        <a:t>이자율 </a:t>
                      </a:r>
                      <a:r>
                        <a:rPr lang="en-US" altLang="ko-KR" sz="900" dirty="0">
                          <a:solidFill>
                            <a:srgbClr val="000000"/>
                          </a:solidFill>
                          <a:latin typeface="Arial" panose="020B0604020202020204" pitchFamily="34" charset="0"/>
                          <a:cs typeface="Arial" panose="020B0604020202020204" pitchFamily="34" charset="0"/>
                        </a:rPr>
                        <a:t>8% </a:t>
                      </a:r>
                      <a:r>
                        <a:rPr lang="ko-KR" altLang="en-US" sz="900" dirty="0">
                          <a:solidFill>
                            <a:srgbClr val="000000"/>
                          </a:solidFill>
                          <a:latin typeface="Arial" panose="020B0604020202020204" pitchFamily="34" charset="0"/>
                          <a:cs typeface="Arial" panose="020B0604020202020204" pitchFamily="34" charset="0"/>
                        </a:rPr>
                        <a:t>및 지분율 </a:t>
                      </a:r>
                      <a:r>
                        <a:rPr lang="en-US" altLang="ko-KR" sz="900" dirty="0">
                          <a:solidFill>
                            <a:srgbClr val="000000"/>
                          </a:solidFill>
                          <a:latin typeface="Arial" panose="020B0604020202020204" pitchFamily="34" charset="0"/>
                          <a:cs typeface="Arial" panose="020B0604020202020204" pitchFamily="34" charset="0"/>
                        </a:rPr>
                        <a:t>65%</a:t>
                      </a:r>
                      <a:r>
                        <a:rPr lang="ko-KR" altLang="en-US" sz="900" dirty="0">
                          <a:solidFill>
                            <a:srgbClr val="000000"/>
                          </a:solidFill>
                          <a:latin typeface="Arial" panose="020B0604020202020204" pitchFamily="34" charset="0"/>
                          <a:cs typeface="Arial" panose="020B0604020202020204" pitchFamily="34" charset="0"/>
                        </a:rPr>
                        <a:t>로 가정한 인수금융 고려 시 현금흐름은 아래와 같음</a:t>
                      </a: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4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p>
                      <a:pPr marL="144000" marR="0" lvl="0" indent="-144000" algn="l" defTabSz="914400" rtl="0" eaLnBrk="1" fontAlgn="auto" latinLnBrk="0" hangingPunct="1">
                        <a:lnSpc>
                          <a:spcPct val="100000"/>
                        </a:lnSpc>
                        <a:spcBef>
                          <a:spcPts val="300"/>
                        </a:spcBef>
                        <a:spcAft>
                          <a:spcPts val="0"/>
                        </a:spcAft>
                        <a:buClr>
                          <a:srgbClr val="00338D"/>
                        </a:buClr>
                        <a:buSzTx/>
                        <a:buFont typeface="Wingdings" panose="05000000000000000000" pitchFamily="2" charset="2"/>
                        <a:buChar char="§"/>
                        <a:tabLst/>
                        <a:defRPr/>
                      </a:pPr>
                      <a:endParaRPr lang="en-US" altLang="ko-KR" sz="900" dirty="0">
                        <a:solidFill>
                          <a:srgbClr val="000000"/>
                        </a:solidFill>
                        <a:latin typeface="Arial" panose="020B0604020202020204" pitchFamily="34" charset="0"/>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Business Plan Overview (13/13)</a:t>
            </a:r>
          </a:p>
        </p:txBody>
      </p:sp>
      <p:sp>
        <p:nvSpPr>
          <p:cNvPr id="9" name="제목 2">
            <a:extLst>
              <a:ext uri="{FF2B5EF4-FFF2-40B4-BE49-F238E27FC236}">
                <a16:creationId xmlns:a16="http://schemas.microsoft.com/office/drawing/2014/main" id="{E0566CD5-F3A1-4FAF-81B5-F94669839781}"/>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7" name="표 6">
            <a:extLst>
              <a:ext uri="{FF2B5EF4-FFF2-40B4-BE49-F238E27FC236}">
                <a16:creationId xmlns:a16="http://schemas.microsoft.com/office/drawing/2014/main" id="{29E4B95F-9571-4905-8D2D-EFBE9F97EF9D}"/>
              </a:ext>
            </a:extLst>
          </p:cNvPr>
          <p:cNvGraphicFramePr>
            <a:graphicFrameLocks noGrp="1"/>
          </p:cNvGraphicFramePr>
          <p:nvPr>
            <p:extLst>
              <p:ext uri="{D42A27DB-BD31-4B8C-83A1-F6EECF244321}">
                <p14:modId xmlns:p14="http://schemas.microsoft.com/office/powerpoint/2010/main" val="1686619371"/>
              </p:ext>
            </p:extLst>
          </p:nvPr>
        </p:nvGraphicFramePr>
        <p:xfrm>
          <a:off x="2120400" y="1695600"/>
          <a:ext cx="6977000" cy="2872800"/>
        </p:xfrm>
        <a:graphic>
          <a:graphicData uri="http://schemas.openxmlformats.org/drawingml/2006/table">
            <a:tbl>
              <a:tblPr/>
              <a:tblGrid>
                <a:gridCol w="97400">
                  <a:extLst>
                    <a:ext uri="{9D8B030D-6E8A-4147-A177-3AD203B41FA5}">
                      <a16:colId xmlns:a16="http://schemas.microsoft.com/office/drawing/2014/main" val="3508711844"/>
                    </a:ext>
                  </a:extLst>
                </a:gridCol>
                <a:gridCol w="1609200">
                  <a:extLst>
                    <a:ext uri="{9D8B030D-6E8A-4147-A177-3AD203B41FA5}">
                      <a16:colId xmlns:a16="http://schemas.microsoft.com/office/drawing/2014/main" val="4254129366"/>
                    </a:ext>
                  </a:extLst>
                </a:gridCol>
                <a:gridCol w="878400">
                  <a:extLst>
                    <a:ext uri="{9D8B030D-6E8A-4147-A177-3AD203B41FA5}">
                      <a16:colId xmlns:a16="http://schemas.microsoft.com/office/drawing/2014/main" val="1659479361"/>
                    </a:ext>
                  </a:extLst>
                </a:gridCol>
                <a:gridCol w="878400">
                  <a:extLst>
                    <a:ext uri="{9D8B030D-6E8A-4147-A177-3AD203B41FA5}">
                      <a16:colId xmlns:a16="http://schemas.microsoft.com/office/drawing/2014/main" val="3899156493"/>
                    </a:ext>
                  </a:extLst>
                </a:gridCol>
                <a:gridCol w="878400">
                  <a:extLst>
                    <a:ext uri="{9D8B030D-6E8A-4147-A177-3AD203B41FA5}">
                      <a16:colId xmlns:a16="http://schemas.microsoft.com/office/drawing/2014/main" val="1823334820"/>
                    </a:ext>
                  </a:extLst>
                </a:gridCol>
                <a:gridCol w="878400">
                  <a:extLst>
                    <a:ext uri="{9D8B030D-6E8A-4147-A177-3AD203B41FA5}">
                      <a16:colId xmlns:a16="http://schemas.microsoft.com/office/drawing/2014/main" val="145382370"/>
                    </a:ext>
                  </a:extLst>
                </a:gridCol>
                <a:gridCol w="878400">
                  <a:extLst>
                    <a:ext uri="{9D8B030D-6E8A-4147-A177-3AD203B41FA5}">
                      <a16:colId xmlns:a16="http://schemas.microsoft.com/office/drawing/2014/main" val="3330586824"/>
                    </a:ext>
                  </a:extLst>
                </a:gridCol>
                <a:gridCol w="878400">
                  <a:extLst>
                    <a:ext uri="{9D8B030D-6E8A-4147-A177-3AD203B41FA5}">
                      <a16:colId xmlns:a16="http://schemas.microsoft.com/office/drawing/2014/main" val="474384064"/>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FY25</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3757921236"/>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영업현금흐름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7,976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5,957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5,183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5,474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5,350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4,966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1882248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영업이익</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6,291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6,599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6,578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6,395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6,338 </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6,099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109085200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5093938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법인세</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(1,394)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(1,342)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438252390"/>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순운전자본변동</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1,912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(473)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146 </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285154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투자현금흐름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732068286"/>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rPr>
                        <a:t>CAPEX</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25390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재무현금흐름</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284040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기존차입금</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상환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303436990"/>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현금의</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변동</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7,858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5,241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49324094"/>
                  </a:ext>
                </a:extLst>
              </a:tr>
              <a:tr h="151200">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기초현금</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13,394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24,299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29,660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34,900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08178353"/>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기말현금</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24,299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29,660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34,900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39,757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794882538"/>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Debt</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(7,374)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(13,222)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(18,296)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(23,660)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(28,900)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(33,757)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89047945"/>
                  </a:ext>
                </a:extLst>
              </a:tr>
              <a:tr h="151200">
                <a:tc gridSpan="2">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DSCR</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기준 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현금흐름</a:t>
                      </a:r>
                      <a:endParaRPr lang="ko-KR" alt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15,795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22,685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25,842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961032631"/>
                  </a:ext>
                </a:extLst>
              </a:tr>
              <a:tr h="151200">
                <a:tc gridSpan="2">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향후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년 인수금융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187635667"/>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DSCR (NTM</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endParaRPr 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endParaRPr 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9525"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7.81x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9.87x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12.05x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14.18x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16.15x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9954933"/>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Net Debt / EBITDA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NTM</a:t>
                      </a:r>
                      <a:r>
                        <a:rPr lang="en-US" sz="9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53061890"/>
                  </a:ext>
                </a:extLst>
              </a:tr>
              <a:tr h="151200">
                <a:tc gridSpan="2">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1" i="0" u="none" strike="noStrike" dirty="0">
                          <a:solidFill>
                            <a:srgbClr val="000000"/>
                          </a:solidFill>
                          <a:effectLst/>
                          <a:latin typeface="Arial" panose="020B0604020202020204" pitchFamily="34" charset="0"/>
                          <a:ea typeface="맑은 고딕" panose="020B0503020000020004" pitchFamily="50" charset="-127"/>
                        </a:rPr>
                        <a:t>Net Debt / EBITDA (LTM)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1.76x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0.28x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-0.47x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504890445"/>
                  </a:ext>
                </a:extLst>
              </a:tr>
            </a:tbl>
          </a:graphicData>
        </a:graphic>
      </p:graphicFrame>
    </p:spTree>
    <p:extLst>
      <p:ext uri="{BB962C8B-B14F-4D97-AF65-F5344CB8AC3E}">
        <p14:creationId xmlns:p14="http://schemas.microsoft.com/office/powerpoint/2010/main" val="529105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3">
            <a:extLst>
              <a:ext uri="{FF2B5EF4-FFF2-40B4-BE49-F238E27FC236}">
                <a16:creationId xmlns:a16="http://schemas.microsoft.com/office/drawing/2014/main" id="{A03D0EF4-74EE-4E06-8089-DB905145FE7C}"/>
              </a:ext>
            </a:extLst>
          </p:cNvPr>
          <p:cNvGraphicFramePr>
            <a:graphicFrameLocks noGrp="1"/>
          </p:cNvGraphicFramePr>
          <p:nvPr>
            <p:extLst>
              <p:ext uri="{D42A27DB-BD31-4B8C-83A1-F6EECF244321}">
                <p14:modId xmlns:p14="http://schemas.microsoft.com/office/powerpoint/2010/main" val="3892505388"/>
              </p:ext>
            </p:extLst>
          </p:nvPr>
        </p:nvGraphicFramePr>
        <p:xfrm>
          <a:off x="468001" y="1191600"/>
          <a:ext cx="9038334" cy="3338067"/>
        </p:xfrm>
        <a:graphic>
          <a:graphicData uri="http://schemas.openxmlformats.org/drawingml/2006/table">
            <a:tbl>
              <a:tblPr/>
              <a:tblGrid>
                <a:gridCol w="1557064">
                  <a:extLst>
                    <a:ext uri="{9D8B030D-6E8A-4147-A177-3AD203B41FA5}">
                      <a16:colId xmlns:a16="http://schemas.microsoft.com/office/drawing/2014/main" val="20000"/>
                    </a:ext>
                  </a:extLst>
                </a:gridCol>
                <a:gridCol w="7481270">
                  <a:extLst>
                    <a:ext uri="{9D8B030D-6E8A-4147-A177-3AD203B41FA5}">
                      <a16:colId xmlns:a16="http://schemas.microsoft.com/office/drawing/2014/main" val="20001"/>
                    </a:ext>
                  </a:extLst>
                </a:gridCol>
              </a:tblGrid>
              <a:tr h="26280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lang="en-US" altLang="ko-KR" sz="1000" b="1" i="0" u="none" strike="noStrike" kern="1200" dirty="0">
                          <a:solidFill>
                            <a:schemeClr val="bg1"/>
                          </a:solidFill>
                          <a:effectLst/>
                          <a:latin typeface="Arial" panose="020B0604020202020204" pitchFamily="34" charset="0"/>
                          <a:ea typeface="+mn-ea"/>
                          <a:cs typeface="Arial" panose="020B0604020202020204" pitchFamily="34" charset="0"/>
                        </a:rPr>
                        <a:t>Topic</a:t>
                      </a:r>
                      <a:endPar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1000" b="1" i="0" u="none" strike="noStrike" kern="1200" cap="none" spc="0" normalizeH="0" baseline="0" dirty="0">
                          <a:ln>
                            <a:noFill/>
                          </a:ln>
                          <a:solidFill>
                            <a:schemeClr val="bg1"/>
                          </a:solidFill>
                          <a:effectLst/>
                          <a:uLnTx/>
                          <a:uFillTx/>
                          <a:latin typeface="Arial" panose="020B0604020202020204" pitchFamily="34" charset="0"/>
                          <a:ea typeface="+mj-ea"/>
                          <a:cs typeface="Arial" panose="020B0604020202020204" pitchFamily="34" charset="0"/>
                        </a:rPr>
                        <a:t>Details</a:t>
                      </a: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10000"/>
                  </a:ext>
                </a:extLst>
              </a:tr>
              <a:tr h="3075267">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ko-KR" altLang="en-US"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특수관계자 거래</a:t>
                      </a:r>
                      <a:endParaRPr kumimoji="0" lang="en-US" altLang="ko-KR" sz="1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825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회사의 특수관계자는 대표이사 및 대표이사 가족구성원으로 주주를 포함한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명의 특수관계자가 존재하며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배당</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급여</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법인카드</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차량유지비 외에 유의적인 거래는 발견되지 않음</a:t>
                      </a: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분기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기준 배당금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 포함 약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억원의 특수관계자 거래가 발생하였으며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주요 내역은 다음과 같음</a:t>
                      </a: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825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
                        <a:tabLst>
                          <a:tab pos="4843463" algn="l"/>
                        </a:tabLst>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배당</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주주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인에게 배당금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억원이 지급되었음 </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급여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주주인 대표이사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경영지원실장 외 대표이사의 조카가 근무하며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534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백만원이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급상여로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지급됨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2714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퇴직급여</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퇴직급여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DC</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형을 채택하고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미지급비용으로 계상된 대표이사의 퇴직급여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362</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중 지급될 예정임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차량</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대표이사 전용차량 구매로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백만원이 지출됨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82563"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tab pos="4843463" algn="l"/>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법인카드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차량유지비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대표이사 소유 법인카드로</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37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대표이사 및 경영지원실장 차량유지비로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백만원이 지출됨</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54000" marR="54000" marT="54000" marB="5400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제목 2">
            <a:extLst>
              <a:ext uri="{FF2B5EF4-FFF2-40B4-BE49-F238E27FC236}">
                <a16:creationId xmlns:a16="http://schemas.microsoft.com/office/drawing/2014/main" id="{EC31AAB1-348F-4B38-BBAE-3ED466156B32}"/>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Other Considerations</a:t>
            </a:r>
          </a:p>
        </p:txBody>
      </p:sp>
      <p:sp>
        <p:nvSpPr>
          <p:cNvPr id="98" name="제목 2">
            <a:extLst>
              <a:ext uri="{FF2B5EF4-FFF2-40B4-BE49-F238E27FC236}">
                <a16:creationId xmlns:a16="http://schemas.microsoft.com/office/drawing/2014/main" id="{6C3A4CC4-285C-482D-814C-C8ECA64F7116}"/>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500" b="1" dirty="0">
                <a:ea typeface="맑은 고딕" panose="020B0503020000020004" pitchFamily="50" charset="-127"/>
              </a:rPr>
              <a:t>Executive Summary</a:t>
            </a:r>
          </a:p>
        </p:txBody>
      </p:sp>
      <p:graphicFrame>
        <p:nvGraphicFramePr>
          <p:cNvPr id="8" name="표 7">
            <a:extLst>
              <a:ext uri="{FF2B5EF4-FFF2-40B4-BE49-F238E27FC236}">
                <a16:creationId xmlns:a16="http://schemas.microsoft.com/office/drawing/2014/main" id="{492EDB4F-3194-4EC4-B7C8-A756FC836A56}"/>
              </a:ext>
            </a:extLst>
          </p:cNvPr>
          <p:cNvGraphicFramePr>
            <a:graphicFrameLocks noGrp="1"/>
          </p:cNvGraphicFramePr>
          <p:nvPr>
            <p:extLst>
              <p:ext uri="{D42A27DB-BD31-4B8C-83A1-F6EECF244321}">
                <p14:modId xmlns:p14="http://schemas.microsoft.com/office/powerpoint/2010/main" val="1399304716"/>
              </p:ext>
            </p:extLst>
          </p:nvPr>
        </p:nvGraphicFramePr>
        <p:xfrm>
          <a:off x="2120399" y="2076600"/>
          <a:ext cx="7133668" cy="1066800"/>
        </p:xfrm>
        <a:graphic>
          <a:graphicData uri="http://schemas.openxmlformats.org/drawingml/2006/table">
            <a:tbl>
              <a:tblPr/>
              <a:tblGrid>
                <a:gridCol w="1400082">
                  <a:extLst>
                    <a:ext uri="{9D8B030D-6E8A-4147-A177-3AD203B41FA5}">
                      <a16:colId xmlns:a16="http://schemas.microsoft.com/office/drawing/2014/main" val="2052821138"/>
                    </a:ext>
                  </a:extLst>
                </a:gridCol>
                <a:gridCol w="513890">
                  <a:extLst>
                    <a:ext uri="{9D8B030D-6E8A-4147-A177-3AD203B41FA5}">
                      <a16:colId xmlns:a16="http://schemas.microsoft.com/office/drawing/2014/main" val="1522433636"/>
                    </a:ext>
                  </a:extLst>
                </a:gridCol>
                <a:gridCol w="652462">
                  <a:extLst>
                    <a:ext uri="{9D8B030D-6E8A-4147-A177-3AD203B41FA5}">
                      <a16:colId xmlns:a16="http://schemas.microsoft.com/office/drawing/2014/main" val="4287829477"/>
                    </a:ext>
                  </a:extLst>
                </a:gridCol>
                <a:gridCol w="652462">
                  <a:extLst>
                    <a:ext uri="{9D8B030D-6E8A-4147-A177-3AD203B41FA5}">
                      <a16:colId xmlns:a16="http://schemas.microsoft.com/office/drawing/2014/main" val="2649339215"/>
                    </a:ext>
                  </a:extLst>
                </a:gridCol>
                <a:gridCol w="652462">
                  <a:extLst>
                    <a:ext uri="{9D8B030D-6E8A-4147-A177-3AD203B41FA5}">
                      <a16:colId xmlns:a16="http://schemas.microsoft.com/office/drawing/2014/main" val="4118084345"/>
                    </a:ext>
                  </a:extLst>
                </a:gridCol>
                <a:gridCol w="652462">
                  <a:extLst>
                    <a:ext uri="{9D8B030D-6E8A-4147-A177-3AD203B41FA5}">
                      <a16:colId xmlns:a16="http://schemas.microsoft.com/office/drawing/2014/main" val="2289332996"/>
                    </a:ext>
                  </a:extLst>
                </a:gridCol>
                <a:gridCol w="652462">
                  <a:extLst>
                    <a:ext uri="{9D8B030D-6E8A-4147-A177-3AD203B41FA5}">
                      <a16:colId xmlns:a16="http://schemas.microsoft.com/office/drawing/2014/main" val="3096122052"/>
                    </a:ext>
                  </a:extLst>
                </a:gridCol>
                <a:gridCol w="652462">
                  <a:extLst>
                    <a:ext uri="{9D8B030D-6E8A-4147-A177-3AD203B41FA5}">
                      <a16:colId xmlns:a16="http://schemas.microsoft.com/office/drawing/2014/main" val="1496705146"/>
                    </a:ext>
                  </a:extLst>
                </a:gridCol>
                <a:gridCol w="652462">
                  <a:extLst>
                    <a:ext uri="{9D8B030D-6E8A-4147-A177-3AD203B41FA5}">
                      <a16:colId xmlns:a16="http://schemas.microsoft.com/office/drawing/2014/main" val="3919857349"/>
                    </a:ext>
                  </a:extLst>
                </a:gridCol>
                <a:gridCol w="652462">
                  <a:extLst>
                    <a:ext uri="{9D8B030D-6E8A-4147-A177-3AD203B41FA5}">
                      <a16:colId xmlns:a16="http://schemas.microsoft.com/office/drawing/2014/main" val="383004407"/>
                    </a:ext>
                  </a:extLst>
                </a:gridCol>
              </a:tblGrid>
              <a:tr h="152400">
                <a:tc>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지분율</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배당</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급여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상여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퇴직급여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법인카드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차량유지비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차량구입</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solidFill>
                      <a:srgbClr val="00338D"/>
                    </a:solidFill>
                  </a:tcPr>
                </a:tc>
                <a:extLst>
                  <a:ext uri="{0D108BD9-81ED-4DB2-BD59-A6C34878D82A}">
                    <a16:rowId xmlns:a16="http://schemas.microsoft.com/office/drawing/2014/main" val="2368205153"/>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유재영 대표이사</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75.0%</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838305439"/>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김연희 경영지원실장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처</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 </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64662948"/>
                  </a:ext>
                </a:extLst>
              </a:tr>
              <a:tr h="152400">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유나희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장녀</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06065629"/>
                  </a:ext>
                </a:extLst>
              </a:tr>
              <a:tr h="152400">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유채현</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차녀</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262031275"/>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김민우 생산팀 주임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조카</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10164026"/>
                  </a:ext>
                </a:extLst>
              </a:tr>
              <a:tr h="1524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362</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4716717"/>
                  </a:ext>
                </a:extLst>
              </a:tr>
            </a:tbl>
          </a:graphicData>
        </a:graphic>
      </p:graphicFrame>
    </p:spTree>
    <p:extLst>
      <p:ext uri="{BB962C8B-B14F-4D97-AF65-F5344CB8AC3E}">
        <p14:creationId xmlns:p14="http://schemas.microsoft.com/office/powerpoint/2010/main" val="3272680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1">
            <a:extLst>
              <a:ext uri="{FF2B5EF4-FFF2-40B4-BE49-F238E27FC236}">
                <a16:creationId xmlns:a16="http://schemas.microsoft.com/office/drawing/2014/main" id="{93718AF9-67E2-4E23-B9E9-C82E19859E80}"/>
              </a:ext>
            </a:extLst>
          </p:cNvPr>
          <p:cNvSpPr>
            <a:spLocks noChangeArrowheads="1"/>
          </p:cNvSpPr>
          <p:nvPr/>
        </p:nvSpPr>
        <p:spPr bwMode="auto">
          <a:xfrm>
            <a:off x="550782" y="4266972"/>
            <a:ext cx="539688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 </a:t>
            </a:r>
            <a:r>
              <a:rPr lang="en-US" altLang="ko-KR" sz="1200" b="1" dirty="0">
                <a:solidFill>
                  <a:srgbClr val="00338D"/>
                </a:solidFill>
                <a:latin typeface="Arial" panose="020B0604020202020204" pitchFamily="34" charset="0"/>
                <a:cs typeface="Arial" panose="020B0604020202020204" pitchFamily="34" charset="0"/>
              </a:rPr>
              <a:t>Capacity &amp; Utilization</a:t>
            </a:r>
            <a:endParaRPr lang="en-US" altLang="ko-KR" sz="1400" b="1" baseline="30000" dirty="0">
              <a:solidFill>
                <a:srgbClr val="00338D"/>
              </a:solidFill>
              <a:latin typeface="Arial" panose="020B0604020202020204" pitchFamily="34" charset="0"/>
              <a:cs typeface="Arial" panose="020B0604020202020204" pitchFamily="34" charset="0"/>
            </a:endParaRPr>
          </a:p>
        </p:txBody>
      </p:sp>
      <p:sp>
        <p:nvSpPr>
          <p:cNvPr id="54" name="Rectangle 41">
            <a:extLst>
              <a:ext uri="{FF2B5EF4-FFF2-40B4-BE49-F238E27FC236}">
                <a16:creationId xmlns:a16="http://schemas.microsoft.com/office/drawing/2014/main" id="{F5E954EE-12C6-4094-9DA7-928202944113}"/>
              </a:ext>
            </a:extLst>
          </p:cNvPr>
          <p:cNvSpPr>
            <a:spLocks noChangeArrowheads="1"/>
          </p:cNvSpPr>
          <p:nvPr/>
        </p:nvSpPr>
        <p:spPr bwMode="auto">
          <a:xfrm>
            <a:off x="550783" y="962526"/>
            <a:ext cx="376313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Company Overview</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55" name="Rectangle 41">
            <a:extLst>
              <a:ext uri="{FF2B5EF4-FFF2-40B4-BE49-F238E27FC236}">
                <a16:creationId xmlns:a16="http://schemas.microsoft.com/office/drawing/2014/main" id="{702F92A5-4503-407B-BBF7-0E79D4A96600}"/>
              </a:ext>
            </a:extLst>
          </p:cNvPr>
          <p:cNvSpPr>
            <a:spLocks noChangeArrowheads="1"/>
          </p:cNvSpPr>
          <p:nvPr/>
        </p:nvSpPr>
        <p:spPr bwMode="auto">
          <a:xfrm>
            <a:off x="550783" y="2713245"/>
            <a:ext cx="5396881"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 History</a:t>
            </a:r>
            <a:endParaRPr lang="en-US" altLang="ko-KR" sz="1400" b="1" dirty="0">
              <a:solidFill>
                <a:srgbClr val="00338D"/>
              </a:solidFill>
              <a:latin typeface="Arial" panose="020B0604020202020204" pitchFamily="34" charset="0"/>
              <a:cs typeface="Arial" panose="020B0604020202020204" pitchFamily="34" charset="0"/>
            </a:endParaRPr>
          </a:p>
        </p:txBody>
      </p:sp>
      <p:graphicFrame>
        <p:nvGraphicFramePr>
          <p:cNvPr id="56" name="Table 2">
            <a:extLst>
              <a:ext uri="{FF2B5EF4-FFF2-40B4-BE49-F238E27FC236}">
                <a16:creationId xmlns:a16="http://schemas.microsoft.com/office/drawing/2014/main" id="{20B3D59A-D0EC-409E-8077-CECCAEA32093}"/>
              </a:ext>
            </a:extLst>
          </p:cNvPr>
          <p:cNvGraphicFramePr>
            <a:graphicFrameLocks noGrp="1"/>
          </p:cNvGraphicFramePr>
          <p:nvPr>
            <p:extLst>
              <p:ext uri="{D42A27DB-BD31-4B8C-83A1-F6EECF244321}">
                <p14:modId xmlns:p14="http://schemas.microsoft.com/office/powerpoint/2010/main" val="1219895273"/>
              </p:ext>
            </p:extLst>
          </p:nvPr>
        </p:nvGraphicFramePr>
        <p:xfrm>
          <a:off x="540000" y="1348592"/>
          <a:ext cx="3636000" cy="1310640"/>
        </p:xfrm>
        <a:graphic>
          <a:graphicData uri="http://schemas.openxmlformats.org/drawingml/2006/table">
            <a:tbl>
              <a:tblPr/>
              <a:tblGrid>
                <a:gridCol w="747780">
                  <a:extLst>
                    <a:ext uri="{9D8B030D-6E8A-4147-A177-3AD203B41FA5}">
                      <a16:colId xmlns:a16="http://schemas.microsoft.com/office/drawing/2014/main" val="20000"/>
                    </a:ext>
                  </a:extLst>
                </a:gridCol>
                <a:gridCol w="2888220">
                  <a:extLst>
                    <a:ext uri="{9D8B030D-6E8A-4147-A177-3AD203B41FA5}">
                      <a16:colId xmlns:a16="http://schemas.microsoft.com/office/drawing/2014/main" val="20001"/>
                    </a:ext>
                  </a:extLst>
                </a:gridCol>
              </a:tblGrid>
              <a:tr h="0">
                <a:tc>
                  <a:txBody>
                    <a:bodyPr/>
                    <a:lstStyle/>
                    <a:p>
                      <a:pPr algn="ctr" fontAlgn="ctr" latinLnBrk="0"/>
                      <a:r>
                        <a:rPr lang="ko-KR" altLang="en-US" sz="900" b="1" i="0" u="none" strike="noStrike" dirty="0">
                          <a:solidFill>
                            <a:srgbClr val="FFFFFF"/>
                          </a:solidFill>
                          <a:effectLst/>
                          <a:latin typeface="Arial" panose="020B0604020202020204" pitchFamily="34" charset="0"/>
                          <a:ea typeface="+mn-ea"/>
                          <a:cs typeface="Arial" panose="020B0604020202020204" pitchFamily="34" charset="0"/>
                        </a:rPr>
                        <a:t>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latinLnBrk="0"/>
                      <a:r>
                        <a:rPr lang="ko-KR" altLang="en-US" sz="900" b="1" i="0" u="none" strike="noStrike" dirty="0">
                          <a:solidFill>
                            <a:srgbClr val="FFFFFF"/>
                          </a:solidFill>
                          <a:effectLst/>
                          <a:latin typeface="Arial" panose="020B0604020202020204" pitchFamily="34" charset="0"/>
                          <a:ea typeface="+mn-ea"/>
                          <a:cs typeface="Arial" panose="020B0604020202020204" pitchFamily="34" charset="0"/>
                        </a:rPr>
                        <a:t>내용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회사명</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㈜모드온</a:t>
                      </a:r>
                      <a:endParaRPr lang="ko-KR" altLang="en-US" sz="900" b="0" i="0" u="none" strike="noStrike" dirty="0">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1"/>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대표이사</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유재영</a:t>
                      </a:r>
                      <a:endParaRPr lang="ko-KR" altLang="en-US" sz="900" b="0" i="0" u="none" strike="noStrike" dirty="0">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2"/>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주요사업</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UV</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 코팅 및 접착</a:t>
                      </a:r>
                      <a:endParaRPr lang="ko-KR" altLang="en-US" sz="900" b="0" i="0" u="none" strike="noStrike" dirty="0">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3"/>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본사</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mn-ea"/>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1330</a:t>
                      </a:r>
                      <a:endParaRPr lang="ko-KR" altLang="en-US" sz="900" b="0" i="0" u="none" strike="noStrike" dirty="0">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4178919880"/>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설립일</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2013</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년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02</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월</a:t>
                      </a:r>
                      <a:endParaRPr lang="en-US" altLang="ko-KR" sz="900" b="0" i="0" u="none" strike="noStrike" dirty="0">
                        <a:effectLst/>
                        <a:latin typeface="Arial" panose="020B0604020202020204" pitchFamily="34" charset="0"/>
                        <a:ea typeface="+mn-ea"/>
                        <a:cs typeface="Arial" panose="020B0604020202020204" pitchFamily="34" charset="0"/>
                      </a:endParaRPr>
                    </a:p>
                  </a:txBody>
                  <a:tcPr marL="35941" marR="3594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4"/>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임직원 수</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58</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명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(‘21</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년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9</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월</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 30</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일 기준</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계약직 제외</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900" b="0" i="0" u="none" strike="noStrike" dirty="0">
                        <a:effectLst/>
                        <a:latin typeface="Arial" panose="020B0604020202020204" pitchFamily="34" charset="0"/>
                        <a:ea typeface="+mn-ea"/>
                        <a:cs typeface="Arial" panose="020B0604020202020204" pitchFamily="34" charset="0"/>
                      </a:endParaRP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5"/>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자본금</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dirty="0">
                          <a:solidFill>
                            <a:schemeClr val="tx1"/>
                          </a:solidFill>
                          <a:effectLst/>
                          <a:latin typeface="Arial" panose="020B0604020202020204" pitchFamily="34" charset="0"/>
                          <a:ea typeface="+mn-ea"/>
                          <a:cs typeface="Arial" panose="020B0604020202020204" pitchFamily="34" charset="0"/>
                        </a:rPr>
                        <a:t>11</a:t>
                      </a:r>
                      <a:r>
                        <a:rPr lang="ko-KR" altLang="en-US" sz="900" b="0" i="0" u="none" strike="noStrike" dirty="0">
                          <a:solidFill>
                            <a:schemeClr val="tx1"/>
                          </a:solidFill>
                          <a:effectLst/>
                          <a:latin typeface="Arial" panose="020B0604020202020204" pitchFamily="34" charset="0"/>
                          <a:ea typeface="+mn-ea"/>
                          <a:cs typeface="Arial" panose="020B0604020202020204" pitchFamily="34" charset="0"/>
                        </a:rPr>
                        <a:t>억원</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6"/>
                  </a:ext>
                </a:extLst>
              </a:tr>
              <a:tr h="144827">
                <a:tc>
                  <a:txBody>
                    <a:bodyPr/>
                    <a:lstStyle/>
                    <a:p>
                      <a:pPr algn="ctr" fontAlgn="ctr" latinLnBrk="0">
                        <a:spcBef>
                          <a:spcPts val="0"/>
                        </a:spcBef>
                        <a:spcAft>
                          <a:spcPts val="0"/>
                        </a:spcAft>
                      </a:pPr>
                      <a:r>
                        <a:rPr lang="ko-KR" altLang="en-US" sz="900" b="1" i="0" u="none" strike="noStrike" kern="1200" dirty="0">
                          <a:solidFill>
                            <a:srgbClr val="000000"/>
                          </a:solidFill>
                          <a:effectLst/>
                          <a:latin typeface="Arial" panose="020B0604020202020204" pitchFamily="34" charset="0"/>
                          <a:ea typeface="+mn-ea"/>
                          <a:cs typeface="Arial" panose="020B0604020202020204" pitchFamily="34" charset="0"/>
                        </a:rPr>
                        <a:t>주식현황</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0" marR="0" indent="0" algn="l" eaLnBrk="1" fontAlgn="ctr" latinLnBrk="0" hangingPunct="1">
                        <a:spcBef>
                          <a:spcPts val="0"/>
                        </a:spcBef>
                        <a:spcAft>
                          <a:spcPts val="0"/>
                        </a:spcAft>
                      </a:pPr>
                      <a:r>
                        <a:rPr lang="en-US" altLang="ko-KR" sz="900" b="0" i="0" u="none" strike="noStrike" dirty="0">
                          <a:solidFill>
                            <a:schemeClr val="tx1"/>
                          </a:solidFill>
                          <a:effectLst/>
                          <a:latin typeface="Arial" panose="020B0604020202020204" pitchFamily="34" charset="0"/>
                          <a:ea typeface="+mn-ea"/>
                          <a:cs typeface="Arial" panose="020B0604020202020204" pitchFamily="34" charset="0"/>
                        </a:rPr>
                        <a:t>220,000</a:t>
                      </a:r>
                      <a:r>
                        <a:rPr lang="ko-KR" altLang="en-US" sz="900" b="0" i="0" u="none" strike="noStrike" dirty="0">
                          <a:solidFill>
                            <a:schemeClr val="tx1"/>
                          </a:solidFill>
                          <a:effectLst/>
                          <a:latin typeface="Arial" panose="020B0604020202020204" pitchFamily="34" charset="0"/>
                          <a:ea typeface="+mn-ea"/>
                          <a:cs typeface="Arial" panose="020B0604020202020204" pitchFamily="34" charset="0"/>
                        </a:rPr>
                        <a:t>주</a:t>
                      </a:r>
                    </a:p>
                  </a:txBody>
                  <a:tcPr marL="35941" marR="35941"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graphicFrame>
        <p:nvGraphicFramePr>
          <p:cNvPr id="57" name="Table 2">
            <a:extLst>
              <a:ext uri="{FF2B5EF4-FFF2-40B4-BE49-F238E27FC236}">
                <a16:creationId xmlns:a16="http://schemas.microsoft.com/office/drawing/2014/main" id="{6EFA1960-5A3D-4372-8CEA-2259EC44BFAB}"/>
              </a:ext>
            </a:extLst>
          </p:cNvPr>
          <p:cNvGraphicFramePr>
            <a:graphicFrameLocks noGrp="1"/>
          </p:cNvGraphicFramePr>
          <p:nvPr>
            <p:extLst>
              <p:ext uri="{D42A27DB-BD31-4B8C-83A1-F6EECF244321}">
                <p14:modId xmlns:p14="http://schemas.microsoft.com/office/powerpoint/2010/main" val="2258716705"/>
              </p:ext>
            </p:extLst>
          </p:nvPr>
        </p:nvGraphicFramePr>
        <p:xfrm>
          <a:off x="545169" y="3076428"/>
          <a:ext cx="3636000" cy="1214495"/>
        </p:xfrm>
        <a:graphic>
          <a:graphicData uri="http://schemas.openxmlformats.org/drawingml/2006/table">
            <a:tbl>
              <a:tblPr/>
              <a:tblGrid>
                <a:gridCol w="747780">
                  <a:extLst>
                    <a:ext uri="{9D8B030D-6E8A-4147-A177-3AD203B41FA5}">
                      <a16:colId xmlns:a16="http://schemas.microsoft.com/office/drawing/2014/main" val="20000"/>
                    </a:ext>
                  </a:extLst>
                </a:gridCol>
                <a:gridCol w="2888220">
                  <a:extLst>
                    <a:ext uri="{9D8B030D-6E8A-4147-A177-3AD203B41FA5}">
                      <a16:colId xmlns:a16="http://schemas.microsoft.com/office/drawing/2014/main" val="20001"/>
                    </a:ext>
                  </a:extLst>
                </a:gridCol>
              </a:tblGrid>
              <a:tr h="0">
                <a:tc>
                  <a:txBody>
                    <a:bodyPr/>
                    <a:lstStyle/>
                    <a:p>
                      <a:pPr algn="ctr" fontAlgn="ctr"/>
                      <a:r>
                        <a:rPr lang="ko-KR" altLang="en-US" sz="900" b="1" i="0" u="none" strike="noStrike" dirty="0">
                          <a:solidFill>
                            <a:srgbClr val="FFFFFF"/>
                          </a:solidFill>
                          <a:effectLst/>
                          <a:latin typeface="Arial" panose="020B0604020202020204" pitchFamily="34" charset="0"/>
                          <a:ea typeface="+mn-ea"/>
                          <a:cs typeface="Arial" panose="020B0604020202020204" pitchFamily="34" charset="0"/>
                        </a:rPr>
                        <a:t>구분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mn-ea"/>
                          <a:cs typeface="Arial" panose="020B0604020202020204" pitchFamily="34" charset="0"/>
                        </a:rPr>
                        <a:t>내용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2014</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ko-KR" altLang="en-US" sz="900" b="0" i="0" u="none" strike="noStrike" dirty="0" err="1">
                          <a:solidFill>
                            <a:srgbClr val="000000"/>
                          </a:solidFill>
                          <a:effectLst/>
                          <a:latin typeface="Arial" panose="020B0604020202020204" pitchFamily="34" charset="0"/>
                          <a:ea typeface="+mn-ea"/>
                          <a:cs typeface="Arial" panose="020B0604020202020204" pitchFamily="34" charset="0"/>
                        </a:rPr>
                        <a:t>엠보코팅</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 </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개발 및 코팅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2</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호기 설치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1"/>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2015</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자본금 증액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(3</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억원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sym typeface="Wingdings" panose="05000000000000000000" pitchFamily="2" charset="2"/>
                        </a:rPr>
                        <a:t> 11</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sym typeface="Wingdings" panose="05000000000000000000" pitchFamily="2" charset="2"/>
                        </a:rPr>
                        <a:t>억원</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sym typeface="Wingdings" panose="05000000000000000000" pitchFamily="2" charset="2"/>
                        </a:rPr>
                        <a:t>)</a:t>
                      </a:r>
                      <a:endParaRPr lang="ko-KR" altLang="en-US" sz="9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2"/>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2016</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벤처기업 인증</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4"/>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2017</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공장 신축 및 확장이전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5"/>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2017</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코팅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3</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호기</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 4</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호기 설치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6"/>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2018</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solidFill>
                      <a:srgbClr val="E5F4F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중소벤처기업 </a:t>
                      </a:r>
                      <a:r>
                        <a:rPr lang="ko-KR" altLang="en-US" sz="900" b="0" i="0" u="none" strike="noStrike" dirty="0" err="1">
                          <a:solidFill>
                            <a:srgbClr val="000000"/>
                          </a:solidFill>
                          <a:effectLst/>
                          <a:latin typeface="Arial" panose="020B0604020202020204" pitchFamily="34" charset="0"/>
                          <a:ea typeface="+mn-ea"/>
                          <a:cs typeface="Arial" panose="020B0604020202020204" pitchFamily="34" charset="0"/>
                        </a:rPr>
                        <a:t>장관상</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 수상 </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모범중소기업인</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mn-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noFill/>
                  </a:tcPr>
                </a:tc>
                <a:extLst>
                  <a:ext uri="{0D108BD9-81ED-4DB2-BD59-A6C34878D82A}">
                    <a16:rowId xmlns:a16="http://schemas.microsoft.com/office/drawing/2014/main" val="10009"/>
                  </a:ext>
                </a:extLst>
              </a:tr>
              <a:tr h="153905">
                <a:tc>
                  <a:txBody>
                    <a:bodyPr/>
                    <a:lstStyle/>
                    <a:p>
                      <a:pPr marL="0" algn="ctr" defTabSz="914400" rtl="0" eaLnBrk="1" fontAlgn="ctr" latinLnBrk="1" hangingPunct="1">
                        <a:spcBef>
                          <a:spcPts val="0"/>
                        </a:spcBef>
                        <a:spcAft>
                          <a:spcPts val="0"/>
                        </a:spcAft>
                      </a:pP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2021</a:t>
                      </a:r>
                    </a:p>
                  </a:txBody>
                  <a:tcPr marL="9525" marR="9525" marT="9525"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solidFill>
                      <a:srgbClr val="E5F4FB"/>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제</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2</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공장 신축 및 코팅</a:t>
                      </a:r>
                      <a:r>
                        <a:rPr lang="en-US" altLang="ko-KR" sz="900" b="0" i="0" u="none" strike="noStrike" dirty="0">
                          <a:solidFill>
                            <a:srgbClr val="000000"/>
                          </a:solidFill>
                          <a:effectLst/>
                          <a:latin typeface="Arial" panose="020B0604020202020204" pitchFamily="34" charset="0"/>
                          <a:ea typeface="+mn-ea"/>
                          <a:cs typeface="Arial" panose="020B0604020202020204" pitchFamily="34" charset="0"/>
                        </a:rPr>
                        <a:t>5</a:t>
                      </a:r>
                      <a:r>
                        <a:rPr lang="ko-KR" altLang="en-US" sz="900" b="0" i="0" u="none" strike="noStrike" dirty="0">
                          <a:solidFill>
                            <a:srgbClr val="000000"/>
                          </a:solidFill>
                          <a:effectLst/>
                          <a:latin typeface="Arial" panose="020B0604020202020204" pitchFamily="34" charset="0"/>
                          <a:ea typeface="+mn-ea"/>
                          <a:cs typeface="Arial" panose="020B0604020202020204" pitchFamily="34" charset="0"/>
                        </a:rPr>
                        <a:t>호기 설치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noFill/>
                  </a:tcPr>
                </a:tc>
                <a:extLst>
                  <a:ext uri="{0D108BD9-81ED-4DB2-BD59-A6C34878D82A}">
                    <a16:rowId xmlns:a16="http://schemas.microsoft.com/office/drawing/2014/main" val="401028959"/>
                  </a:ext>
                </a:extLst>
              </a:tr>
            </a:tbl>
          </a:graphicData>
        </a:graphic>
      </p:graphicFrame>
      <p:sp>
        <p:nvSpPr>
          <p:cNvPr id="68" name="직사각형 119">
            <a:extLst>
              <a:ext uri="{FF2B5EF4-FFF2-40B4-BE49-F238E27FC236}">
                <a16:creationId xmlns:a16="http://schemas.microsoft.com/office/drawing/2014/main" id="{16B8BC73-B8AA-47C1-BEF6-1364AEC7BF85}"/>
              </a:ext>
            </a:extLst>
          </p:cNvPr>
          <p:cNvSpPr/>
          <p:nvPr/>
        </p:nvSpPr>
        <p:spPr bwMode="auto">
          <a:xfrm>
            <a:off x="2076562" y="1112815"/>
            <a:ext cx="20985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(’21</a:t>
            </a:r>
            <a:r>
              <a:rPr lang="ko-KR" altLang="en-US" sz="800" dirty="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9</a:t>
            </a:r>
            <a:r>
              <a:rPr lang="ko-KR" altLang="en-US" sz="800" dirty="0">
                <a:solidFill>
                  <a:prstClr val="black"/>
                </a:solidFill>
                <a:latin typeface="Arial" panose="020B0604020202020204" pitchFamily="34" charset="0"/>
                <a:ea typeface="+mj-ea"/>
                <a:cs typeface="Arial" panose="020B0604020202020204" pitchFamily="34" charset="0"/>
              </a:rPr>
              <a:t>월말 기준</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71220"/>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atinLnBrk="0"/>
            <a:r>
              <a:rPr lang="en-US" altLang="ko-KR" sz="4400" b="1" dirty="0">
                <a:solidFill>
                  <a:srgbClr val="00338D"/>
                </a:solidFill>
                <a:latin typeface="KPMG Extralight" panose="020B0303030202040204" pitchFamily="34" charset="0"/>
              </a:rPr>
              <a:t>General Information</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119" name="Rectangle 41">
            <a:extLst>
              <a:ext uri="{FF2B5EF4-FFF2-40B4-BE49-F238E27FC236}">
                <a16:creationId xmlns:a16="http://schemas.microsoft.com/office/drawing/2014/main" id="{5EF72908-FDD9-4AAD-A8F1-D612F15B1076}"/>
              </a:ext>
            </a:extLst>
          </p:cNvPr>
          <p:cNvSpPr>
            <a:spLocks noChangeArrowheads="1"/>
          </p:cNvSpPr>
          <p:nvPr/>
        </p:nvSpPr>
        <p:spPr bwMode="auto">
          <a:xfrm>
            <a:off x="4313914" y="962526"/>
            <a:ext cx="4821245" cy="360000"/>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 Ownership</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122" name="직사각형 119">
            <a:extLst>
              <a:ext uri="{FF2B5EF4-FFF2-40B4-BE49-F238E27FC236}">
                <a16:creationId xmlns:a16="http://schemas.microsoft.com/office/drawing/2014/main" id="{7E8F369A-7B61-4C25-94F8-B8B0027A974E}"/>
              </a:ext>
            </a:extLst>
          </p:cNvPr>
          <p:cNvSpPr/>
          <p:nvPr/>
        </p:nvSpPr>
        <p:spPr bwMode="auto">
          <a:xfrm>
            <a:off x="1788299" y="4222994"/>
            <a:ext cx="2727638"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endParaRPr lang="en-US" altLang="ko-KR" sz="800" dirty="0">
              <a:solidFill>
                <a:prstClr val="black"/>
              </a:solidFill>
              <a:latin typeface="Arial" panose="020B0604020202020204" pitchFamily="34" charset="0"/>
              <a:ea typeface="+mj-ea"/>
              <a:cs typeface="Arial" panose="020B0604020202020204" pitchFamily="34" charset="0"/>
            </a:endParaRPr>
          </a:p>
        </p:txBody>
      </p:sp>
      <p:sp>
        <p:nvSpPr>
          <p:cNvPr id="107" name="직사각형 119">
            <a:extLst>
              <a:ext uri="{FF2B5EF4-FFF2-40B4-BE49-F238E27FC236}">
                <a16:creationId xmlns:a16="http://schemas.microsoft.com/office/drawing/2014/main" id="{112F92B3-10C3-4286-8BE5-2E0D699E3F98}"/>
              </a:ext>
            </a:extLst>
          </p:cNvPr>
          <p:cNvSpPr/>
          <p:nvPr/>
        </p:nvSpPr>
        <p:spPr bwMode="auto">
          <a:xfrm>
            <a:off x="7997338" y="1242939"/>
            <a:ext cx="1409439" cy="177858"/>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(’21</a:t>
            </a:r>
            <a:r>
              <a:rPr lang="ko-KR" altLang="en-US" sz="800" dirty="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9</a:t>
            </a:r>
            <a:r>
              <a:rPr lang="ko-KR" altLang="en-US" sz="800" dirty="0">
                <a:solidFill>
                  <a:prstClr val="black"/>
                </a:solidFill>
                <a:latin typeface="Arial" panose="020B0604020202020204" pitchFamily="34" charset="0"/>
                <a:ea typeface="+mj-ea"/>
                <a:cs typeface="Arial" panose="020B0604020202020204" pitchFamily="34" charset="0"/>
              </a:rPr>
              <a:t>월말 기준</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27" name="Rounded Rectangle 117">
            <a:extLst>
              <a:ext uri="{FF2B5EF4-FFF2-40B4-BE49-F238E27FC236}">
                <a16:creationId xmlns:a16="http://schemas.microsoft.com/office/drawing/2014/main" id="{4D7C4DC4-BD18-4DEA-A440-82367FB60FB0}"/>
              </a:ext>
            </a:extLst>
          </p:cNvPr>
          <p:cNvSpPr/>
          <p:nvPr/>
        </p:nvSpPr>
        <p:spPr bwMode="auto">
          <a:xfrm>
            <a:off x="4758227" y="1611195"/>
            <a:ext cx="1017126" cy="364921"/>
          </a:xfrm>
          <a:prstGeom prst="roundRect">
            <a:avLst>
              <a:gd name="adj" fmla="val 0"/>
            </a:avLst>
          </a:prstGeom>
          <a:solidFill>
            <a:srgbClr val="00338D"/>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a:buClr>
                <a:srgbClr val="99CC00"/>
              </a:buClr>
              <a:tabLst>
                <a:tab pos="228079" algn="l"/>
              </a:tabLst>
              <a:defRPr/>
            </a:pPr>
            <a:r>
              <a:rPr lang="ko-KR" altLang="en-US" sz="800" b="1" dirty="0">
                <a:solidFill>
                  <a:prstClr val="white"/>
                </a:solidFill>
                <a:latin typeface="Arial" panose="020B0604020202020204" pitchFamily="34" charset="0"/>
                <a:cs typeface="Arial" panose="020B0604020202020204" pitchFamily="34" charset="0"/>
              </a:rPr>
              <a:t>유재영</a:t>
            </a:r>
            <a:endParaRPr lang="en-US" altLang="ko-KR" sz="800" b="1" dirty="0">
              <a:solidFill>
                <a:prstClr val="white"/>
              </a:solidFill>
              <a:latin typeface="Arial" panose="020B0604020202020204" pitchFamily="34" charset="0"/>
              <a:cs typeface="Arial" panose="020B0604020202020204" pitchFamily="34" charset="0"/>
            </a:endParaRPr>
          </a:p>
          <a:p>
            <a:pPr algn="ctr" defTabSz="781986">
              <a:buClr>
                <a:srgbClr val="99CC00"/>
              </a:buClr>
              <a:tabLst>
                <a:tab pos="228079" algn="l"/>
              </a:tabLst>
              <a:defRPr/>
            </a:pPr>
            <a:r>
              <a:rPr lang="en-US" altLang="ko-KR" sz="800" b="1" dirty="0">
                <a:solidFill>
                  <a:prstClr val="white"/>
                </a:solidFill>
                <a:latin typeface="Arial" panose="020B0604020202020204" pitchFamily="34" charset="0"/>
                <a:cs typeface="Arial" panose="020B0604020202020204" pitchFamily="34" charset="0"/>
              </a:rPr>
              <a:t>(</a:t>
            </a:r>
            <a:r>
              <a:rPr lang="ko-KR" altLang="en-US" sz="800" b="1" dirty="0">
                <a:solidFill>
                  <a:prstClr val="white"/>
                </a:solidFill>
                <a:latin typeface="Arial" panose="020B0604020202020204" pitchFamily="34" charset="0"/>
                <a:cs typeface="Arial" panose="020B0604020202020204" pitchFamily="34" charset="0"/>
              </a:rPr>
              <a:t>대표이사</a:t>
            </a:r>
            <a:r>
              <a:rPr lang="en-US" altLang="ko-KR" sz="800" b="1" dirty="0">
                <a:solidFill>
                  <a:prstClr val="white"/>
                </a:solidFill>
                <a:latin typeface="Arial" panose="020B0604020202020204" pitchFamily="34" charset="0"/>
                <a:cs typeface="Arial" panose="020B0604020202020204" pitchFamily="34" charset="0"/>
              </a:rPr>
              <a:t>)</a:t>
            </a:r>
          </a:p>
        </p:txBody>
      </p:sp>
      <p:sp>
        <p:nvSpPr>
          <p:cNvPr id="147" name="Rounded Rectangle 117">
            <a:extLst>
              <a:ext uri="{FF2B5EF4-FFF2-40B4-BE49-F238E27FC236}">
                <a16:creationId xmlns:a16="http://schemas.microsoft.com/office/drawing/2014/main" id="{F2A6FFBF-744D-4A17-AEDE-626FF2BA0AC8}"/>
              </a:ext>
            </a:extLst>
          </p:cNvPr>
          <p:cNvSpPr/>
          <p:nvPr/>
        </p:nvSpPr>
        <p:spPr bwMode="auto">
          <a:xfrm>
            <a:off x="5931542" y="1611195"/>
            <a:ext cx="958053" cy="364921"/>
          </a:xfrm>
          <a:prstGeom prst="roundRect">
            <a:avLst>
              <a:gd name="adj" fmla="val 0"/>
            </a:avLst>
          </a:prstGeom>
          <a:solidFill>
            <a:srgbClr val="00338D"/>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a:buClr>
                <a:srgbClr val="99CC00"/>
              </a:buClr>
              <a:tabLst>
                <a:tab pos="228079" algn="l"/>
              </a:tabLst>
              <a:defRPr/>
            </a:pPr>
            <a:r>
              <a:rPr lang="ko-KR" altLang="en-US" sz="800" b="1" dirty="0">
                <a:solidFill>
                  <a:prstClr val="white"/>
                </a:solidFill>
                <a:latin typeface="Arial" panose="020B0604020202020204" pitchFamily="34" charset="0"/>
                <a:cs typeface="Arial" panose="020B0604020202020204" pitchFamily="34" charset="0"/>
              </a:rPr>
              <a:t>김연희</a:t>
            </a:r>
            <a:endParaRPr lang="en-US" altLang="ko-KR" sz="800" b="1" dirty="0">
              <a:solidFill>
                <a:prstClr val="white"/>
              </a:solidFill>
              <a:latin typeface="Arial" panose="020B0604020202020204" pitchFamily="34" charset="0"/>
              <a:cs typeface="Arial" panose="020B0604020202020204" pitchFamily="34" charset="0"/>
            </a:endParaRPr>
          </a:p>
          <a:p>
            <a:pPr algn="ctr" defTabSz="781986">
              <a:buClr>
                <a:srgbClr val="99CC00"/>
              </a:buClr>
              <a:tabLst>
                <a:tab pos="228079" algn="l"/>
              </a:tabLst>
              <a:defRPr/>
            </a:pPr>
            <a:r>
              <a:rPr lang="en-US" altLang="ko-KR" sz="800" b="1" dirty="0">
                <a:solidFill>
                  <a:prstClr val="white"/>
                </a:solidFill>
                <a:latin typeface="Arial" panose="020B0604020202020204" pitchFamily="34" charset="0"/>
                <a:cs typeface="Arial" panose="020B0604020202020204" pitchFamily="34" charset="0"/>
              </a:rPr>
              <a:t>(</a:t>
            </a:r>
            <a:r>
              <a:rPr lang="ko-KR" altLang="en-US" sz="800" b="1" dirty="0">
                <a:solidFill>
                  <a:prstClr val="white"/>
                </a:solidFill>
                <a:latin typeface="Arial" panose="020B0604020202020204" pitchFamily="34" charset="0"/>
                <a:cs typeface="Arial" panose="020B0604020202020204" pitchFamily="34" charset="0"/>
              </a:rPr>
              <a:t>처</a:t>
            </a:r>
            <a:r>
              <a:rPr lang="en-US" altLang="ko-KR" sz="800" b="1" dirty="0">
                <a:solidFill>
                  <a:prstClr val="white"/>
                </a:solidFill>
                <a:latin typeface="Arial" panose="020B0604020202020204" pitchFamily="34" charset="0"/>
                <a:cs typeface="Arial" panose="020B0604020202020204" pitchFamily="34" charset="0"/>
              </a:rPr>
              <a:t>, </a:t>
            </a:r>
            <a:r>
              <a:rPr lang="ko-KR" altLang="en-US" sz="800" b="1" dirty="0">
                <a:solidFill>
                  <a:prstClr val="white"/>
                </a:solidFill>
                <a:latin typeface="Arial" panose="020B0604020202020204" pitchFamily="34" charset="0"/>
                <a:cs typeface="Arial" panose="020B0604020202020204" pitchFamily="34" charset="0"/>
              </a:rPr>
              <a:t>경영지원실장</a:t>
            </a:r>
            <a:r>
              <a:rPr lang="en-US" altLang="ko-KR" sz="800" b="1" dirty="0">
                <a:solidFill>
                  <a:prstClr val="white"/>
                </a:solidFill>
                <a:latin typeface="Arial" panose="020B0604020202020204" pitchFamily="34" charset="0"/>
                <a:cs typeface="Arial" panose="020B0604020202020204" pitchFamily="34" charset="0"/>
              </a:rPr>
              <a:t>)</a:t>
            </a:r>
          </a:p>
        </p:txBody>
      </p:sp>
      <p:sp>
        <p:nvSpPr>
          <p:cNvPr id="150" name="Rounded Rectangle 117">
            <a:extLst>
              <a:ext uri="{FF2B5EF4-FFF2-40B4-BE49-F238E27FC236}">
                <a16:creationId xmlns:a16="http://schemas.microsoft.com/office/drawing/2014/main" id="{B4C3DC90-6A6B-47AA-8596-1C0CFF7120A6}"/>
              </a:ext>
            </a:extLst>
          </p:cNvPr>
          <p:cNvSpPr/>
          <p:nvPr/>
        </p:nvSpPr>
        <p:spPr bwMode="auto">
          <a:xfrm>
            <a:off x="7045784" y="1611195"/>
            <a:ext cx="958053" cy="364921"/>
          </a:xfrm>
          <a:prstGeom prst="roundRect">
            <a:avLst>
              <a:gd name="adj" fmla="val 0"/>
            </a:avLst>
          </a:prstGeom>
          <a:solidFill>
            <a:srgbClr val="00338D"/>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a:buClr>
                <a:srgbClr val="99CC00"/>
              </a:buClr>
              <a:tabLst>
                <a:tab pos="228079" algn="l"/>
              </a:tabLst>
              <a:defRPr/>
            </a:pPr>
            <a:r>
              <a:rPr lang="ko-KR" altLang="en-US" sz="800" b="1" dirty="0" err="1">
                <a:solidFill>
                  <a:prstClr val="white"/>
                </a:solidFill>
                <a:latin typeface="Arial" panose="020B0604020202020204" pitchFamily="34" charset="0"/>
                <a:cs typeface="Arial" panose="020B0604020202020204" pitchFamily="34" charset="0"/>
              </a:rPr>
              <a:t>유나희</a:t>
            </a:r>
            <a:endParaRPr lang="en-US" altLang="ko-KR" sz="800" b="1" dirty="0">
              <a:solidFill>
                <a:prstClr val="white"/>
              </a:solidFill>
              <a:latin typeface="Arial" panose="020B0604020202020204" pitchFamily="34" charset="0"/>
              <a:cs typeface="Arial" panose="020B0604020202020204" pitchFamily="34" charset="0"/>
            </a:endParaRPr>
          </a:p>
          <a:p>
            <a:pPr algn="ctr" defTabSz="781986">
              <a:buClr>
                <a:srgbClr val="99CC00"/>
              </a:buClr>
              <a:tabLst>
                <a:tab pos="228079" algn="l"/>
              </a:tabLst>
              <a:defRPr/>
            </a:pPr>
            <a:r>
              <a:rPr lang="en-US" altLang="ko-KR" sz="800" b="1" dirty="0">
                <a:solidFill>
                  <a:prstClr val="white"/>
                </a:solidFill>
                <a:latin typeface="Arial" panose="020B0604020202020204" pitchFamily="34" charset="0"/>
                <a:cs typeface="Arial" panose="020B0604020202020204" pitchFamily="34" charset="0"/>
              </a:rPr>
              <a:t>(</a:t>
            </a:r>
            <a:r>
              <a:rPr lang="ko-KR" altLang="en-US" sz="800" b="1" dirty="0">
                <a:solidFill>
                  <a:prstClr val="white"/>
                </a:solidFill>
                <a:latin typeface="Arial" panose="020B0604020202020204" pitchFamily="34" charset="0"/>
                <a:cs typeface="Arial" panose="020B0604020202020204" pitchFamily="34" charset="0"/>
              </a:rPr>
              <a:t>장녀</a:t>
            </a:r>
            <a:r>
              <a:rPr lang="en-US" altLang="ko-KR" sz="800" b="1" dirty="0">
                <a:solidFill>
                  <a:prstClr val="white"/>
                </a:solidFill>
                <a:latin typeface="Arial" panose="020B0604020202020204" pitchFamily="34" charset="0"/>
                <a:cs typeface="Arial" panose="020B0604020202020204" pitchFamily="34" charset="0"/>
              </a:rPr>
              <a:t>)</a:t>
            </a:r>
          </a:p>
        </p:txBody>
      </p:sp>
      <p:sp>
        <p:nvSpPr>
          <p:cNvPr id="152" name="Rounded Rectangle 117">
            <a:extLst>
              <a:ext uri="{FF2B5EF4-FFF2-40B4-BE49-F238E27FC236}">
                <a16:creationId xmlns:a16="http://schemas.microsoft.com/office/drawing/2014/main" id="{47526781-1A52-48D0-90BC-3B641F83BC2F}"/>
              </a:ext>
            </a:extLst>
          </p:cNvPr>
          <p:cNvSpPr/>
          <p:nvPr/>
        </p:nvSpPr>
        <p:spPr bwMode="auto">
          <a:xfrm>
            <a:off x="8160026" y="1611195"/>
            <a:ext cx="958053" cy="364921"/>
          </a:xfrm>
          <a:prstGeom prst="roundRect">
            <a:avLst>
              <a:gd name="adj" fmla="val 0"/>
            </a:avLst>
          </a:prstGeom>
          <a:solidFill>
            <a:srgbClr val="00338D"/>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86">
              <a:buClr>
                <a:srgbClr val="99CC00"/>
              </a:buClr>
              <a:tabLst>
                <a:tab pos="228079" algn="l"/>
              </a:tabLst>
              <a:defRPr/>
            </a:pPr>
            <a:r>
              <a:rPr lang="ko-KR" altLang="en-US" sz="800" b="1" dirty="0" err="1">
                <a:solidFill>
                  <a:prstClr val="white"/>
                </a:solidFill>
                <a:latin typeface="Arial" panose="020B0604020202020204" pitchFamily="34" charset="0"/>
                <a:cs typeface="Arial" panose="020B0604020202020204" pitchFamily="34" charset="0"/>
              </a:rPr>
              <a:t>유채현</a:t>
            </a:r>
            <a:endParaRPr lang="en-US" altLang="ko-KR" sz="800" b="1" dirty="0">
              <a:solidFill>
                <a:prstClr val="white"/>
              </a:solidFill>
              <a:latin typeface="Arial" panose="020B0604020202020204" pitchFamily="34" charset="0"/>
              <a:cs typeface="Arial" panose="020B0604020202020204" pitchFamily="34" charset="0"/>
            </a:endParaRPr>
          </a:p>
          <a:p>
            <a:pPr algn="ctr" defTabSz="781986">
              <a:buClr>
                <a:srgbClr val="99CC00"/>
              </a:buClr>
              <a:tabLst>
                <a:tab pos="228079" algn="l"/>
              </a:tabLst>
              <a:defRPr/>
            </a:pPr>
            <a:r>
              <a:rPr lang="en-US" altLang="ko-KR" sz="800" b="1" dirty="0">
                <a:solidFill>
                  <a:prstClr val="white"/>
                </a:solidFill>
                <a:latin typeface="Arial" panose="020B0604020202020204" pitchFamily="34" charset="0"/>
                <a:cs typeface="Arial" panose="020B0604020202020204" pitchFamily="34" charset="0"/>
              </a:rPr>
              <a:t>(</a:t>
            </a:r>
            <a:r>
              <a:rPr lang="ko-KR" altLang="en-US" sz="800" b="1" dirty="0">
                <a:solidFill>
                  <a:prstClr val="white"/>
                </a:solidFill>
                <a:latin typeface="Arial" panose="020B0604020202020204" pitchFamily="34" charset="0"/>
                <a:cs typeface="Arial" panose="020B0604020202020204" pitchFamily="34" charset="0"/>
              </a:rPr>
              <a:t>차녀</a:t>
            </a:r>
            <a:r>
              <a:rPr lang="en-US" altLang="ko-KR" sz="800" b="1" dirty="0">
                <a:solidFill>
                  <a:prstClr val="white"/>
                </a:solidFill>
                <a:latin typeface="Arial" panose="020B0604020202020204" pitchFamily="34" charset="0"/>
                <a:cs typeface="Arial" panose="020B0604020202020204" pitchFamily="34" charset="0"/>
              </a:rPr>
              <a:t>)</a:t>
            </a:r>
          </a:p>
        </p:txBody>
      </p:sp>
      <p:sp>
        <p:nvSpPr>
          <p:cNvPr id="154" name="Rounded Rectangle 117">
            <a:extLst>
              <a:ext uri="{FF2B5EF4-FFF2-40B4-BE49-F238E27FC236}">
                <a16:creationId xmlns:a16="http://schemas.microsoft.com/office/drawing/2014/main" id="{8E2B28CE-27F6-4C58-8FAC-B1491C1EBD99}"/>
              </a:ext>
            </a:extLst>
          </p:cNvPr>
          <p:cNvSpPr/>
          <p:nvPr/>
        </p:nvSpPr>
        <p:spPr bwMode="auto">
          <a:xfrm>
            <a:off x="6451099" y="2468786"/>
            <a:ext cx="1018800" cy="374400"/>
          </a:xfrm>
          <a:prstGeom prst="roundRect">
            <a:avLst>
              <a:gd name="adj" fmla="val 0"/>
            </a:avLst>
          </a:prstGeom>
          <a:solidFill>
            <a:srgbClr val="6D2077"/>
          </a:solidFill>
          <a:ln w="9525" cap="flat" cmpd="sng" algn="ctr">
            <a:noFill/>
            <a:prstDash val="solid"/>
            <a:round/>
            <a:headEnd type="none" w="med" len="med"/>
            <a:tailEnd type="none" w="med" len="med"/>
          </a:ln>
          <a:effectLst/>
        </p:spPr>
        <p:txBody>
          <a:bodyPr lIns="30788" tIns="30788" rIns="30788" bIns="30788" rtlCol="0" anchor="ctr" anchorCtr="0"/>
          <a:lstStyle/>
          <a:p>
            <a:pPr algn="ctr" defTabSz="781990">
              <a:buClr>
                <a:srgbClr val="99CC00"/>
              </a:buClr>
              <a:tabLst>
                <a:tab pos="228080" algn="l"/>
              </a:tabLst>
              <a:defRPr/>
            </a:pPr>
            <a:r>
              <a:rPr lang="ko-KR" altLang="en-US" sz="900" b="1" spc="-100" dirty="0">
                <a:solidFill>
                  <a:prstClr val="white"/>
                </a:solidFill>
                <a:latin typeface="Arial" panose="020B0604020202020204" pitchFamily="34" charset="0"/>
                <a:cs typeface="Arial" panose="020B0604020202020204" pitchFamily="34" charset="0"/>
              </a:rPr>
              <a:t>㈜모드온</a:t>
            </a:r>
            <a:endParaRPr lang="en-US" altLang="ko-KR" sz="900" b="1" spc="-100" baseline="30000" dirty="0">
              <a:solidFill>
                <a:prstClr val="white"/>
              </a:solidFill>
              <a:latin typeface="Arial" panose="020B0604020202020204" pitchFamily="34" charset="0"/>
              <a:cs typeface="Arial" panose="020B0604020202020204" pitchFamily="34" charset="0"/>
            </a:endParaRPr>
          </a:p>
        </p:txBody>
      </p:sp>
      <p:cxnSp>
        <p:nvCxnSpPr>
          <p:cNvPr id="171" name="연결선: 꺾임 170">
            <a:extLst>
              <a:ext uri="{FF2B5EF4-FFF2-40B4-BE49-F238E27FC236}">
                <a16:creationId xmlns:a16="http://schemas.microsoft.com/office/drawing/2014/main" id="{1A5F6F95-0BFE-4A8A-8F45-0BCFA4BF4562}"/>
              </a:ext>
            </a:extLst>
          </p:cNvPr>
          <p:cNvCxnSpPr>
            <a:cxnSpLocks/>
            <a:stCxn id="154" idx="0"/>
            <a:endCxn id="127" idx="2"/>
          </p:cNvCxnSpPr>
          <p:nvPr/>
        </p:nvCxnSpPr>
        <p:spPr>
          <a:xfrm rot="16200000" flipV="1">
            <a:off x="5867310" y="1375596"/>
            <a:ext cx="492670" cy="1693709"/>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74" name="연결선: 꺾임 173">
            <a:extLst>
              <a:ext uri="{FF2B5EF4-FFF2-40B4-BE49-F238E27FC236}">
                <a16:creationId xmlns:a16="http://schemas.microsoft.com/office/drawing/2014/main" id="{281714FA-FC95-40DB-BE16-2766B67BAFA7}"/>
              </a:ext>
            </a:extLst>
          </p:cNvPr>
          <p:cNvCxnSpPr>
            <a:cxnSpLocks/>
            <a:stCxn id="154" idx="0"/>
            <a:endCxn id="150" idx="2"/>
          </p:cNvCxnSpPr>
          <p:nvPr/>
        </p:nvCxnSpPr>
        <p:spPr>
          <a:xfrm rot="5400000" flipH="1" flipV="1">
            <a:off x="6996320" y="1940295"/>
            <a:ext cx="492670" cy="564312"/>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76" name="연결선: 꺾임 175">
            <a:extLst>
              <a:ext uri="{FF2B5EF4-FFF2-40B4-BE49-F238E27FC236}">
                <a16:creationId xmlns:a16="http://schemas.microsoft.com/office/drawing/2014/main" id="{DC5CCB91-1B7E-40DD-9DA3-1296174E0F59}"/>
              </a:ext>
            </a:extLst>
          </p:cNvPr>
          <p:cNvCxnSpPr>
            <a:cxnSpLocks/>
            <a:stCxn id="154" idx="0"/>
            <a:endCxn id="152" idx="2"/>
          </p:cNvCxnSpPr>
          <p:nvPr/>
        </p:nvCxnSpPr>
        <p:spPr>
          <a:xfrm rot="5400000" flipH="1" flipV="1">
            <a:off x="7553441" y="1383174"/>
            <a:ext cx="492670" cy="1678554"/>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99" name="Rounded Rectangle 117">
            <a:extLst>
              <a:ext uri="{FF2B5EF4-FFF2-40B4-BE49-F238E27FC236}">
                <a16:creationId xmlns:a16="http://schemas.microsoft.com/office/drawing/2014/main" id="{E3F20EB0-6058-44AB-B6DF-DE8E1C3A03FB}"/>
              </a:ext>
            </a:extLst>
          </p:cNvPr>
          <p:cNvSpPr/>
          <p:nvPr/>
        </p:nvSpPr>
        <p:spPr bwMode="auto">
          <a:xfrm>
            <a:off x="6347065" y="3475581"/>
            <a:ext cx="1019180" cy="375342"/>
          </a:xfrm>
          <a:prstGeom prst="roundRect">
            <a:avLst>
              <a:gd name="adj" fmla="val 0"/>
            </a:avLst>
          </a:prstGeom>
          <a:solidFill>
            <a:srgbClr val="00338D"/>
          </a:solidFill>
          <a:ln w="3175" cap="flat" cmpd="sng" algn="ctr">
            <a:noFill/>
            <a:prstDash val="solid"/>
            <a:round/>
            <a:headEnd type="none" w="med" len="med"/>
            <a:tailEnd type="none" w="med" len="med"/>
          </a:ln>
          <a:effectLst/>
        </p:spPr>
        <p:txBody>
          <a:bodyPr lIns="30788" tIns="30788" rIns="30788" bIns="30788" rtlCol="0" anchor="ctr" anchorCtr="0"/>
          <a:lstStyle/>
          <a:p>
            <a:pPr algn="ctr" defTabSz="781990">
              <a:buClr>
                <a:srgbClr val="99CC00"/>
              </a:buClr>
              <a:tabLst>
                <a:tab pos="228080" algn="l"/>
              </a:tabLst>
              <a:defRPr/>
            </a:pPr>
            <a:r>
              <a:rPr lang="ko-KR" altLang="en-US" sz="900" b="1" spc="-100" dirty="0">
                <a:solidFill>
                  <a:prstClr val="white"/>
                </a:solidFill>
                <a:latin typeface="Arial" panose="020B0604020202020204" pitchFamily="34" charset="0"/>
                <a:cs typeface="Arial" panose="020B0604020202020204" pitchFamily="34" charset="0"/>
              </a:rPr>
              <a:t>대표이사</a:t>
            </a:r>
            <a:endParaRPr lang="en-US" altLang="ko-KR" sz="900" b="1" spc="-100" dirty="0">
              <a:solidFill>
                <a:prstClr val="white"/>
              </a:solidFill>
              <a:latin typeface="Arial" panose="020B0604020202020204" pitchFamily="34" charset="0"/>
              <a:cs typeface="Arial" panose="020B0604020202020204" pitchFamily="34" charset="0"/>
            </a:endParaRPr>
          </a:p>
        </p:txBody>
      </p:sp>
      <p:sp>
        <p:nvSpPr>
          <p:cNvPr id="116" name="직사각형 119">
            <a:extLst>
              <a:ext uri="{FF2B5EF4-FFF2-40B4-BE49-F238E27FC236}">
                <a16:creationId xmlns:a16="http://schemas.microsoft.com/office/drawing/2014/main" id="{11129BA8-99CE-4393-A396-0E2E107342E2}"/>
              </a:ext>
            </a:extLst>
          </p:cNvPr>
          <p:cNvSpPr/>
          <p:nvPr/>
        </p:nvSpPr>
        <p:spPr bwMode="auto">
          <a:xfrm>
            <a:off x="7973467" y="3072427"/>
            <a:ext cx="1433310" cy="231646"/>
          </a:xfrm>
          <a:prstGeom prst="rect">
            <a:avLst/>
          </a:prstGeom>
          <a:noFill/>
          <a:ln w="9525" cap="flat" cmpd="sng" algn="ctr">
            <a:noFill/>
            <a:prstDash val="solid"/>
            <a:round/>
            <a:headEnd type="none" w="med" len="med"/>
            <a:tailEnd type="none" w="med" len="med"/>
          </a:ln>
          <a:effectLst/>
        </p:spPr>
        <p:txBody>
          <a:bodyPr lIns="32548" tIns="32548" rIns="32548" bIns="32548" rtlCol="0" anchor="ctr"/>
          <a:lstStyle/>
          <a:p>
            <a:pPr algn="r" defTabSz="826710">
              <a:buClr>
                <a:srgbClr val="99CC00"/>
              </a:buClr>
              <a:tabLst>
                <a:tab pos="241125" algn="l"/>
              </a:tabLst>
            </a:pPr>
            <a:r>
              <a:rPr lang="en-US" altLang="ko-KR" sz="800" dirty="0">
                <a:solidFill>
                  <a:prstClr val="black"/>
                </a:solidFill>
                <a:latin typeface="Arial" panose="020B0604020202020204" pitchFamily="34" charset="0"/>
                <a:ea typeface="+mj-ea"/>
                <a:cs typeface="Arial" panose="020B0604020202020204" pitchFamily="34" charset="0"/>
              </a:rPr>
              <a:t>(’21</a:t>
            </a:r>
            <a:r>
              <a:rPr lang="ko-KR" altLang="en-US" sz="800" dirty="0">
                <a:solidFill>
                  <a:prstClr val="black"/>
                </a:solidFill>
                <a:latin typeface="Arial" panose="020B0604020202020204" pitchFamily="34" charset="0"/>
                <a:ea typeface="+mj-ea"/>
                <a:cs typeface="Arial" panose="020B0604020202020204" pitchFamily="34" charset="0"/>
              </a:rPr>
              <a:t>년 </a:t>
            </a:r>
            <a:r>
              <a:rPr lang="en-US" altLang="ko-KR" sz="800" dirty="0">
                <a:solidFill>
                  <a:prstClr val="black"/>
                </a:solidFill>
                <a:latin typeface="Arial" panose="020B0604020202020204" pitchFamily="34" charset="0"/>
                <a:ea typeface="+mj-ea"/>
                <a:cs typeface="Arial" panose="020B0604020202020204" pitchFamily="34" charset="0"/>
              </a:rPr>
              <a:t>9</a:t>
            </a:r>
            <a:r>
              <a:rPr lang="ko-KR" altLang="en-US" sz="800" dirty="0">
                <a:solidFill>
                  <a:prstClr val="black"/>
                </a:solidFill>
                <a:latin typeface="Arial" panose="020B0604020202020204" pitchFamily="34" charset="0"/>
                <a:ea typeface="+mj-ea"/>
                <a:cs typeface="Arial" panose="020B0604020202020204" pitchFamily="34" charset="0"/>
              </a:rPr>
              <a:t>월말 기준</a:t>
            </a:r>
            <a:r>
              <a:rPr lang="en-US" altLang="ko-KR" sz="800" dirty="0">
                <a:solidFill>
                  <a:prstClr val="black"/>
                </a:solidFill>
                <a:latin typeface="Arial" panose="020B0604020202020204" pitchFamily="34" charset="0"/>
                <a:ea typeface="+mj-ea"/>
                <a:cs typeface="Arial" panose="020B0604020202020204" pitchFamily="34" charset="0"/>
              </a:rPr>
              <a:t>)</a:t>
            </a:r>
          </a:p>
        </p:txBody>
      </p:sp>
      <p:sp>
        <p:nvSpPr>
          <p:cNvPr id="120" name="Rectangle 41">
            <a:extLst>
              <a:ext uri="{FF2B5EF4-FFF2-40B4-BE49-F238E27FC236}">
                <a16:creationId xmlns:a16="http://schemas.microsoft.com/office/drawing/2014/main" id="{C5F5C056-9425-45BA-9631-F2C26B95BA51}"/>
              </a:ext>
            </a:extLst>
          </p:cNvPr>
          <p:cNvSpPr>
            <a:spLocks noChangeArrowheads="1"/>
          </p:cNvSpPr>
          <p:nvPr/>
        </p:nvSpPr>
        <p:spPr bwMode="auto">
          <a:xfrm>
            <a:off x="4324065" y="2965891"/>
            <a:ext cx="3624749" cy="276408"/>
          </a:xfrm>
          <a:prstGeom prst="rect">
            <a:avLst/>
          </a:prstGeom>
          <a:noFill/>
          <a:ln w="9525">
            <a:noFill/>
            <a:miter lim="800000"/>
            <a:headEnd/>
            <a:tailEnd/>
          </a:ln>
        </p:spPr>
        <p:txBody>
          <a:bodyPr lIns="0" tIns="0" rIns="0" bIns="0" anchor="ctr"/>
          <a:lstStyle/>
          <a:p>
            <a:pPr fontAlgn="base">
              <a:lnSpc>
                <a:spcPct val="120000"/>
              </a:lnSpc>
              <a:spcBef>
                <a:spcPct val="0"/>
              </a:spcBef>
              <a:spcAft>
                <a:spcPct val="0"/>
              </a:spcAft>
            </a:pPr>
            <a:r>
              <a:rPr lang="ko-KR" altLang="en-US" sz="1200" b="1" dirty="0">
                <a:solidFill>
                  <a:srgbClr val="00338D"/>
                </a:solidFill>
                <a:latin typeface="Arial" panose="020B0604020202020204" pitchFamily="34" charset="0"/>
                <a:cs typeface="Arial" panose="020B0604020202020204" pitchFamily="34" charset="0"/>
              </a:rPr>
              <a:t>▌</a:t>
            </a:r>
            <a:r>
              <a:rPr lang="en-US" altLang="ko-KR" sz="1200" b="1" dirty="0">
                <a:solidFill>
                  <a:srgbClr val="00338D"/>
                </a:solidFill>
                <a:latin typeface="Arial" panose="020B0604020202020204" pitchFamily="34" charset="0"/>
                <a:cs typeface="Arial" panose="020B0604020202020204" pitchFamily="34" charset="0"/>
              </a:rPr>
              <a:t>Organizational Chart</a:t>
            </a:r>
            <a:endParaRPr lang="en-US" altLang="ko-KR" sz="1400" b="1" dirty="0">
              <a:solidFill>
                <a:srgbClr val="00338D"/>
              </a:solidFill>
              <a:latin typeface="Arial" panose="020B0604020202020204" pitchFamily="34" charset="0"/>
              <a:cs typeface="Arial" panose="020B0604020202020204" pitchFamily="34" charset="0"/>
            </a:endParaRPr>
          </a:p>
        </p:txBody>
      </p:sp>
      <p:sp>
        <p:nvSpPr>
          <p:cNvPr id="121" name="Rounded Rectangle 117">
            <a:extLst>
              <a:ext uri="{FF2B5EF4-FFF2-40B4-BE49-F238E27FC236}">
                <a16:creationId xmlns:a16="http://schemas.microsoft.com/office/drawing/2014/main" id="{ADC80F30-7914-463C-9E9B-83AE28E2DA27}"/>
              </a:ext>
            </a:extLst>
          </p:cNvPr>
          <p:cNvSpPr/>
          <p:nvPr/>
        </p:nvSpPr>
        <p:spPr bwMode="auto">
          <a:xfrm>
            <a:off x="7107380" y="4633056"/>
            <a:ext cx="755839" cy="363513"/>
          </a:xfrm>
          <a:prstGeom prst="roundRect">
            <a:avLst>
              <a:gd name="adj" fmla="val 0"/>
            </a:avLst>
          </a:prstGeom>
          <a:solidFill>
            <a:srgbClr val="6D2077"/>
          </a:solidFill>
          <a:ln w="3175" cap="flat" cmpd="sng" algn="ctr">
            <a:noFill/>
            <a:prstDash val="solid"/>
            <a:round/>
            <a:headEnd type="none" w="med" len="med"/>
            <a:tailEnd type="none" w="med" len="med"/>
          </a:ln>
          <a:effectLst/>
        </p:spPr>
        <p:txBody>
          <a:bodyPr lIns="30788" tIns="30788" rIns="30788" bIns="30788" rtlCol="0" anchor="ctr" anchorCtr="0"/>
          <a:lstStyle/>
          <a:p>
            <a:pPr algn="ctr" defTabSz="781990">
              <a:buClr>
                <a:srgbClr val="99CC00"/>
              </a:buClr>
              <a:tabLst>
                <a:tab pos="228080" algn="l"/>
              </a:tabLst>
            </a:pPr>
            <a:r>
              <a:rPr lang="ko-KR" altLang="en-US" sz="900" b="1" spc="-100" dirty="0">
                <a:solidFill>
                  <a:prstClr val="white"/>
                </a:solidFill>
                <a:latin typeface="Arial" panose="020B0604020202020204" pitchFamily="34" charset="0"/>
                <a:cs typeface="Arial" panose="020B0604020202020204" pitchFamily="34" charset="0"/>
              </a:rPr>
              <a:t>생산지원부</a:t>
            </a:r>
            <a:endParaRPr lang="en-US" altLang="ko-KR" sz="900" b="1" spc="-100" dirty="0">
              <a:solidFill>
                <a:prstClr val="white"/>
              </a:solidFill>
              <a:latin typeface="Arial" panose="020B0604020202020204" pitchFamily="34" charset="0"/>
              <a:cs typeface="Arial" panose="020B0604020202020204" pitchFamily="34" charset="0"/>
            </a:endParaRPr>
          </a:p>
          <a:p>
            <a:pPr algn="ctr" defTabSz="781990">
              <a:buClr>
                <a:srgbClr val="99CC00"/>
              </a:buClr>
              <a:tabLst>
                <a:tab pos="228080" algn="l"/>
              </a:tabLst>
            </a:pPr>
            <a:r>
              <a:rPr lang="en-US" altLang="ko-KR" sz="900" b="1" spc="-100" dirty="0">
                <a:solidFill>
                  <a:prstClr val="white"/>
                </a:solidFill>
                <a:latin typeface="Arial" panose="020B0604020202020204" pitchFamily="34" charset="0"/>
                <a:cs typeface="Arial" panose="020B0604020202020204" pitchFamily="34" charset="0"/>
              </a:rPr>
              <a:t>(</a:t>
            </a:r>
            <a:r>
              <a:rPr lang="ko-KR" altLang="en-US" sz="900" b="1" spc="-100" dirty="0">
                <a:solidFill>
                  <a:prstClr val="white"/>
                </a:solidFill>
                <a:latin typeface="Arial" panose="020B0604020202020204" pitchFamily="34" charset="0"/>
                <a:cs typeface="Arial" panose="020B0604020202020204" pitchFamily="34" charset="0"/>
              </a:rPr>
              <a:t>상무 </a:t>
            </a:r>
            <a:r>
              <a:rPr lang="en-US" altLang="ko-KR" sz="900" b="1" spc="-100" dirty="0">
                <a:solidFill>
                  <a:prstClr val="white"/>
                </a:solidFill>
                <a:latin typeface="Arial" panose="020B0604020202020204" pitchFamily="34" charset="0"/>
                <a:cs typeface="Arial" panose="020B0604020202020204" pitchFamily="34" charset="0"/>
              </a:rPr>
              <a:t>1)</a:t>
            </a:r>
          </a:p>
        </p:txBody>
      </p:sp>
      <p:sp>
        <p:nvSpPr>
          <p:cNvPr id="124" name="Rounded Rectangle 117">
            <a:extLst>
              <a:ext uri="{FF2B5EF4-FFF2-40B4-BE49-F238E27FC236}">
                <a16:creationId xmlns:a16="http://schemas.microsoft.com/office/drawing/2014/main" id="{7CB95DF5-613B-48E0-BDB0-EFB55EE08B55}"/>
              </a:ext>
            </a:extLst>
          </p:cNvPr>
          <p:cNvSpPr/>
          <p:nvPr/>
        </p:nvSpPr>
        <p:spPr bwMode="auto">
          <a:xfrm>
            <a:off x="8539190" y="4326926"/>
            <a:ext cx="755839" cy="363513"/>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dirty="0">
                <a:solidFill>
                  <a:schemeClr val="bg1"/>
                </a:solidFill>
                <a:latin typeface="Arial" panose="020B0604020202020204" pitchFamily="34" charset="0"/>
                <a:cs typeface="Arial" panose="020B0604020202020204" pitchFamily="34" charset="0"/>
              </a:rPr>
              <a:t>품질관리팀</a:t>
            </a:r>
            <a:endParaRPr lang="en-US" altLang="ko-KR" sz="900" b="1" dirty="0">
              <a:solidFill>
                <a:schemeClr val="bg1"/>
              </a:solidFill>
              <a:latin typeface="Arial" panose="020B0604020202020204" pitchFamily="34" charset="0"/>
              <a:cs typeface="Arial" panose="020B0604020202020204" pitchFamily="34" charset="0"/>
            </a:endParaRPr>
          </a:p>
          <a:p>
            <a:pPr algn="ctr"/>
            <a:r>
              <a:rPr lang="en-US" altLang="ko-KR" sz="900" b="1" dirty="0">
                <a:solidFill>
                  <a:schemeClr val="bg1"/>
                </a:solidFill>
                <a:latin typeface="Arial" panose="020B0604020202020204" pitchFamily="34" charset="0"/>
                <a:cs typeface="Arial" panose="020B0604020202020204" pitchFamily="34" charset="0"/>
              </a:rPr>
              <a:t>(5)</a:t>
            </a:r>
          </a:p>
        </p:txBody>
      </p:sp>
      <p:cxnSp>
        <p:nvCxnSpPr>
          <p:cNvPr id="130" name="연결선: 꺾임 129">
            <a:extLst>
              <a:ext uri="{FF2B5EF4-FFF2-40B4-BE49-F238E27FC236}">
                <a16:creationId xmlns:a16="http://schemas.microsoft.com/office/drawing/2014/main" id="{7DB84598-E5E5-4940-8A8A-B93317BF60AF}"/>
              </a:ext>
            </a:extLst>
          </p:cNvPr>
          <p:cNvCxnSpPr>
            <a:cxnSpLocks/>
            <a:stCxn id="99" idx="2"/>
            <a:endCxn id="121" idx="0"/>
          </p:cNvCxnSpPr>
          <p:nvPr/>
        </p:nvCxnSpPr>
        <p:spPr>
          <a:xfrm rot="16200000" flipH="1">
            <a:off x="6779911" y="3927666"/>
            <a:ext cx="782133" cy="628645"/>
          </a:xfrm>
          <a:prstGeom prst="bentConnector3">
            <a:avLst>
              <a:gd name="adj1" fmla="val 80446"/>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46DB4489-C22A-45EC-AEDD-404361A6E36B}"/>
              </a:ext>
            </a:extLst>
          </p:cNvPr>
          <p:cNvCxnSpPr>
            <a:cxnSpLocks/>
            <a:stCxn id="99" idx="2"/>
            <a:endCxn id="192" idx="0"/>
          </p:cNvCxnSpPr>
          <p:nvPr/>
        </p:nvCxnSpPr>
        <p:spPr>
          <a:xfrm rot="5400000">
            <a:off x="5706134" y="3482534"/>
            <a:ext cx="782133" cy="1518911"/>
          </a:xfrm>
          <a:prstGeom prst="bentConnector3">
            <a:avLst>
              <a:gd name="adj1" fmla="val 80446"/>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94" name="연결선: 꺾임 93">
            <a:extLst>
              <a:ext uri="{FF2B5EF4-FFF2-40B4-BE49-F238E27FC236}">
                <a16:creationId xmlns:a16="http://schemas.microsoft.com/office/drawing/2014/main" id="{733ACC66-8780-4BF3-ADEB-0641B284F0F6}"/>
              </a:ext>
            </a:extLst>
          </p:cNvPr>
          <p:cNvCxnSpPr>
            <a:cxnSpLocks/>
            <a:stCxn id="154" idx="0"/>
            <a:endCxn id="147" idx="2"/>
          </p:cNvCxnSpPr>
          <p:nvPr/>
        </p:nvCxnSpPr>
        <p:spPr>
          <a:xfrm rot="16200000" flipV="1">
            <a:off x="6439199" y="1947486"/>
            <a:ext cx="492670" cy="549930"/>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157" name="직사각형 119">
            <a:extLst>
              <a:ext uri="{FF2B5EF4-FFF2-40B4-BE49-F238E27FC236}">
                <a16:creationId xmlns:a16="http://schemas.microsoft.com/office/drawing/2014/main" id="{FCCC2B7F-48E3-440E-8D4F-B01718BB76CF}"/>
              </a:ext>
            </a:extLst>
          </p:cNvPr>
          <p:cNvSpPr/>
          <p:nvPr/>
        </p:nvSpPr>
        <p:spPr bwMode="auto">
          <a:xfrm>
            <a:off x="5382748" y="2014154"/>
            <a:ext cx="409176" cy="144422"/>
          </a:xfrm>
          <a:prstGeom prst="rect">
            <a:avLst/>
          </a:prstGeom>
          <a:solidFill>
            <a:schemeClr val="bg1"/>
          </a:solid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i="1" dirty="0">
                <a:solidFill>
                  <a:prstClr val="black"/>
                </a:solidFill>
                <a:latin typeface="Arial" panose="020B0604020202020204" pitchFamily="34" charset="0"/>
                <a:ea typeface="+mj-ea"/>
                <a:cs typeface="Arial" panose="020B0604020202020204" pitchFamily="34" charset="0"/>
              </a:rPr>
              <a:t>75.0%</a:t>
            </a:r>
          </a:p>
        </p:txBody>
      </p:sp>
      <p:sp>
        <p:nvSpPr>
          <p:cNvPr id="159" name="직사각형 119">
            <a:extLst>
              <a:ext uri="{FF2B5EF4-FFF2-40B4-BE49-F238E27FC236}">
                <a16:creationId xmlns:a16="http://schemas.microsoft.com/office/drawing/2014/main" id="{E55BDC42-AC91-470B-9CE8-81042627299C}"/>
              </a:ext>
            </a:extLst>
          </p:cNvPr>
          <p:cNvSpPr/>
          <p:nvPr/>
        </p:nvSpPr>
        <p:spPr bwMode="auto">
          <a:xfrm>
            <a:off x="6455162" y="2014154"/>
            <a:ext cx="409176" cy="144422"/>
          </a:xfrm>
          <a:prstGeom prst="rect">
            <a:avLst/>
          </a:prstGeom>
          <a:solidFill>
            <a:schemeClr val="bg1"/>
          </a:solid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i="1" dirty="0">
                <a:solidFill>
                  <a:prstClr val="black"/>
                </a:solidFill>
                <a:latin typeface="Arial" panose="020B0604020202020204" pitchFamily="34" charset="0"/>
                <a:ea typeface="+mj-ea"/>
                <a:cs typeface="Arial" panose="020B0604020202020204" pitchFamily="34" charset="0"/>
              </a:rPr>
              <a:t>15.0%</a:t>
            </a:r>
          </a:p>
        </p:txBody>
      </p:sp>
      <p:sp>
        <p:nvSpPr>
          <p:cNvPr id="161" name="직사각형 119">
            <a:extLst>
              <a:ext uri="{FF2B5EF4-FFF2-40B4-BE49-F238E27FC236}">
                <a16:creationId xmlns:a16="http://schemas.microsoft.com/office/drawing/2014/main" id="{592AE9D0-E804-4B89-8368-48FBBD3EB2CD}"/>
              </a:ext>
            </a:extLst>
          </p:cNvPr>
          <p:cNvSpPr/>
          <p:nvPr/>
        </p:nvSpPr>
        <p:spPr bwMode="auto">
          <a:xfrm>
            <a:off x="7562191" y="2014154"/>
            <a:ext cx="371978" cy="144422"/>
          </a:xfrm>
          <a:prstGeom prst="rect">
            <a:avLst/>
          </a:prstGeom>
          <a:solidFill>
            <a:schemeClr val="bg1"/>
          </a:solid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i="1" dirty="0">
                <a:solidFill>
                  <a:prstClr val="black"/>
                </a:solidFill>
                <a:latin typeface="Arial" panose="020B0604020202020204" pitchFamily="34" charset="0"/>
                <a:ea typeface="+mj-ea"/>
                <a:cs typeface="Arial" panose="020B0604020202020204" pitchFamily="34" charset="0"/>
              </a:rPr>
              <a:t>5.0%</a:t>
            </a:r>
          </a:p>
        </p:txBody>
      </p:sp>
      <p:sp>
        <p:nvSpPr>
          <p:cNvPr id="164" name="직사각형 119">
            <a:extLst>
              <a:ext uri="{FF2B5EF4-FFF2-40B4-BE49-F238E27FC236}">
                <a16:creationId xmlns:a16="http://schemas.microsoft.com/office/drawing/2014/main" id="{7F155E6C-BBEF-4D69-94AE-2ADA06A90334}"/>
              </a:ext>
            </a:extLst>
          </p:cNvPr>
          <p:cNvSpPr/>
          <p:nvPr/>
        </p:nvSpPr>
        <p:spPr bwMode="auto">
          <a:xfrm>
            <a:off x="8669240" y="2014154"/>
            <a:ext cx="409176" cy="144422"/>
          </a:xfrm>
          <a:prstGeom prst="rect">
            <a:avLst/>
          </a:prstGeom>
          <a:solidFill>
            <a:schemeClr val="bg1"/>
          </a:solidFill>
          <a:ln w="9525" cap="flat" cmpd="sng" algn="ctr">
            <a:noFill/>
            <a:prstDash val="solid"/>
            <a:round/>
            <a:headEnd type="none" w="med" len="med"/>
            <a:tailEnd type="none" w="med" len="med"/>
          </a:ln>
          <a:effectLst/>
        </p:spPr>
        <p:txBody>
          <a:bodyPr lIns="32548" tIns="32548" rIns="32548" bIns="32548" rtlCol="0" anchor="ctr"/>
          <a:lstStyle/>
          <a:p>
            <a:pPr algn="ctr" defTabSz="826710">
              <a:buClr>
                <a:srgbClr val="99CC00"/>
              </a:buClr>
              <a:tabLst>
                <a:tab pos="241125" algn="l"/>
              </a:tabLst>
            </a:pPr>
            <a:r>
              <a:rPr lang="en-US" altLang="ko-KR" sz="800" i="1" dirty="0">
                <a:solidFill>
                  <a:prstClr val="black"/>
                </a:solidFill>
                <a:latin typeface="Arial" panose="020B0604020202020204" pitchFamily="34" charset="0"/>
                <a:ea typeface="+mj-ea"/>
                <a:cs typeface="Arial" panose="020B0604020202020204" pitchFamily="34" charset="0"/>
              </a:rPr>
              <a:t>5.0%</a:t>
            </a:r>
          </a:p>
        </p:txBody>
      </p:sp>
      <p:sp>
        <p:nvSpPr>
          <p:cNvPr id="95" name="Rounded Rectangle 117">
            <a:extLst>
              <a:ext uri="{FF2B5EF4-FFF2-40B4-BE49-F238E27FC236}">
                <a16:creationId xmlns:a16="http://schemas.microsoft.com/office/drawing/2014/main" id="{456283D0-5F4A-425B-BC35-9044A766B7C4}"/>
              </a:ext>
            </a:extLst>
          </p:cNvPr>
          <p:cNvSpPr/>
          <p:nvPr/>
        </p:nvSpPr>
        <p:spPr bwMode="auto">
          <a:xfrm>
            <a:off x="5625687" y="3999312"/>
            <a:ext cx="791202" cy="329951"/>
          </a:xfrm>
          <a:prstGeom prst="roundRect">
            <a:avLst>
              <a:gd name="adj" fmla="val 0"/>
            </a:avLst>
          </a:prstGeom>
          <a:solidFill>
            <a:srgbClr val="483698"/>
          </a:solidFill>
          <a:ln w="9525" algn="ctr">
            <a:solidFill>
              <a:srgbClr val="483698"/>
            </a:solidFill>
            <a:round/>
            <a:headEnd/>
            <a:tailEnd/>
          </a:ln>
        </p:spPr>
        <p:txBody>
          <a:bodyPr lIns="35255" tIns="35255" rIns="35255" bIns="35255" anchor="ctr"/>
          <a:lstStyle/>
          <a:p>
            <a:pPr algn="ctr" defTabSz="895488">
              <a:buClr>
                <a:srgbClr val="99CC00"/>
              </a:buClr>
              <a:tabLst>
                <a:tab pos="261185" algn="l"/>
              </a:tabLst>
            </a:pPr>
            <a:r>
              <a:rPr lang="ko-KR" altLang="en-US" sz="800" b="1">
                <a:solidFill>
                  <a:prstClr val="white"/>
                </a:solidFill>
                <a:latin typeface="Arial" panose="020B0604020202020204" pitchFamily="34" charset="0"/>
                <a:ea typeface="+mj-ea"/>
                <a:cs typeface="Arial" panose="020B0604020202020204" pitchFamily="34" charset="0"/>
              </a:rPr>
              <a:t>경영지원실</a:t>
            </a:r>
            <a:endParaRPr lang="en-US" altLang="ko-KR" sz="800" b="1" dirty="0">
              <a:solidFill>
                <a:prstClr val="white"/>
              </a:solidFill>
              <a:latin typeface="Arial" panose="020B0604020202020204" pitchFamily="34" charset="0"/>
              <a:ea typeface="+mj-ea"/>
              <a:cs typeface="Arial" panose="020B0604020202020204" pitchFamily="34" charset="0"/>
            </a:endParaRPr>
          </a:p>
          <a:p>
            <a:pPr algn="ctr" defTabSz="895488">
              <a:buClr>
                <a:srgbClr val="99CC00"/>
              </a:buClr>
              <a:tabLst>
                <a:tab pos="261185" algn="l"/>
              </a:tabLst>
            </a:pPr>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a:solidFill>
                  <a:prstClr val="white"/>
                </a:solidFill>
                <a:latin typeface="Arial" panose="020B0604020202020204" pitchFamily="34" charset="0"/>
                <a:ea typeface="+mj-ea"/>
                <a:cs typeface="Arial" panose="020B0604020202020204" pitchFamily="34" charset="0"/>
              </a:rPr>
              <a:t>실장 </a:t>
            </a:r>
            <a:r>
              <a:rPr lang="en-US" altLang="ko-KR" sz="800" b="1">
                <a:solidFill>
                  <a:prstClr val="white"/>
                </a:solidFill>
                <a:latin typeface="Arial" panose="020B0604020202020204" pitchFamily="34" charset="0"/>
                <a:ea typeface="+mj-ea"/>
                <a:cs typeface="Arial" panose="020B0604020202020204" pitchFamily="34" charset="0"/>
              </a:rPr>
              <a:t>1)</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96" name="Rounded Rectangle 117">
            <a:extLst>
              <a:ext uri="{FF2B5EF4-FFF2-40B4-BE49-F238E27FC236}">
                <a16:creationId xmlns:a16="http://schemas.microsoft.com/office/drawing/2014/main" id="{AFDBEC6A-DCA8-4EAB-9584-4A99B176060C}"/>
              </a:ext>
            </a:extLst>
          </p:cNvPr>
          <p:cNvSpPr/>
          <p:nvPr/>
        </p:nvSpPr>
        <p:spPr bwMode="auto">
          <a:xfrm>
            <a:off x="7419316" y="3887217"/>
            <a:ext cx="791202" cy="329951"/>
          </a:xfrm>
          <a:prstGeom prst="roundRect">
            <a:avLst>
              <a:gd name="adj" fmla="val 0"/>
            </a:avLst>
          </a:prstGeom>
          <a:solidFill>
            <a:srgbClr val="483698"/>
          </a:solidFill>
          <a:ln w="9525" algn="ctr">
            <a:solidFill>
              <a:srgbClr val="483698"/>
            </a:solidFill>
            <a:round/>
            <a:headEnd/>
            <a:tailEnd/>
          </a:ln>
        </p:spPr>
        <p:txBody>
          <a:bodyPr lIns="35255" tIns="35255" rIns="35255" bIns="35255" anchor="ctr"/>
          <a:lstStyle/>
          <a:p>
            <a:pPr algn="ctr" defTabSz="895488">
              <a:buClr>
                <a:srgbClr val="99CC00"/>
              </a:buClr>
              <a:tabLst>
                <a:tab pos="261185" algn="l"/>
              </a:tabLst>
            </a:pPr>
            <a:r>
              <a:rPr lang="ko-KR" altLang="en-US" sz="800" b="1">
                <a:solidFill>
                  <a:prstClr val="white"/>
                </a:solidFill>
                <a:latin typeface="Arial" panose="020B0604020202020204" pitchFamily="34" charset="0"/>
                <a:ea typeface="+mj-ea"/>
                <a:cs typeface="Arial" panose="020B0604020202020204" pitchFamily="34" charset="0"/>
              </a:rPr>
              <a:t>연구소</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109" name="Rounded Rectangle 117">
            <a:extLst>
              <a:ext uri="{FF2B5EF4-FFF2-40B4-BE49-F238E27FC236}">
                <a16:creationId xmlns:a16="http://schemas.microsoft.com/office/drawing/2014/main" id="{700E6380-EB8F-4D03-B282-1D13279A8B38}"/>
              </a:ext>
            </a:extLst>
          </p:cNvPr>
          <p:cNvSpPr/>
          <p:nvPr/>
        </p:nvSpPr>
        <p:spPr bwMode="auto">
          <a:xfrm>
            <a:off x="4433380" y="5375760"/>
            <a:ext cx="755839" cy="363513"/>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dirty="0">
                <a:solidFill>
                  <a:schemeClr val="bg1"/>
                </a:solidFill>
                <a:latin typeface="Arial" panose="020B0604020202020204" pitchFamily="34" charset="0"/>
                <a:cs typeface="Arial" panose="020B0604020202020204" pitchFamily="34" charset="0"/>
              </a:rPr>
              <a:t>관리팀</a:t>
            </a:r>
            <a:endParaRPr lang="en-US" altLang="ko-KR" sz="900" b="1" dirty="0">
              <a:solidFill>
                <a:schemeClr val="bg1"/>
              </a:solidFill>
              <a:latin typeface="Arial" panose="020B0604020202020204" pitchFamily="34" charset="0"/>
              <a:cs typeface="Arial" panose="020B0604020202020204" pitchFamily="34" charset="0"/>
            </a:endParaRPr>
          </a:p>
          <a:p>
            <a:pPr algn="ctr"/>
            <a:r>
              <a:rPr lang="en-US" altLang="ko-KR" sz="900" b="1" dirty="0">
                <a:solidFill>
                  <a:schemeClr val="bg1"/>
                </a:solidFill>
                <a:latin typeface="Arial" panose="020B0604020202020204" pitchFamily="34" charset="0"/>
                <a:cs typeface="Arial" panose="020B0604020202020204" pitchFamily="34" charset="0"/>
              </a:rPr>
              <a:t>(3)</a:t>
            </a:r>
          </a:p>
        </p:txBody>
      </p:sp>
      <p:sp>
        <p:nvSpPr>
          <p:cNvPr id="111" name="Rounded Rectangle 117">
            <a:extLst>
              <a:ext uri="{FF2B5EF4-FFF2-40B4-BE49-F238E27FC236}">
                <a16:creationId xmlns:a16="http://schemas.microsoft.com/office/drawing/2014/main" id="{15AC64B3-7C48-45EA-B0D5-CF463A68030D}"/>
              </a:ext>
            </a:extLst>
          </p:cNvPr>
          <p:cNvSpPr/>
          <p:nvPr/>
        </p:nvSpPr>
        <p:spPr bwMode="auto">
          <a:xfrm>
            <a:off x="5323900" y="5375760"/>
            <a:ext cx="755839" cy="363513"/>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dirty="0">
                <a:solidFill>
                  <a:schemeClr val="bg1"/>
                </a:solidFill>
                <a:latin typeface="Arial" panose="020B0604020202020204" pitchFamily="34" charset="0"/>
                <a:cs typeface="Arial" panose="020B0604020202020204" pitchFamily="34" charset="0"/>
              </a:rPr>
              <a:t>생산팀</a:t>
            </a:r>
            <a:endParaRPr lang="en-US" altLang="ko-KR" sz="900" b="1" dirty="0">
              <a:solidFill>
                <a:schemeClr val="bg1"/>
              </a:solidFill>
              <a:latin typeface="Arial" panose="020B0604020202020204" pitchFamily="34" charset="0"/>
              <a:cs typeface="Arial" panose="020B0604020202020204" pitchFamily="34" charset="0"/>
            </a:endParaRPr>
          </a:p>
          <a:p>
            <a:pPr algn="ctr"/>
            <a:r>
              <a:rPr lang="en-US" altLang="ko-KR" sz="900" b="1" dirty="0">
                <a:solidFill>
                  <a:schemeClr val="bg1"/>
                </a:solidFill>
                <a:latin typeface="Arial" panose="020B0604020202020204" pitchFamily="34" charset="0"/>
                <a:cs typeface="Arial" panose="020B0604020202020204" pitchFamily="34" charset="0"/>
              </a:rPr>
              <a:t>(26)</a:t>
            </a:r>
          </a:p>
        </p:txBody>
      </p:sp>
      <p:sp>
        <p:nvSpPr>
          <p:cNvPr id="139" name="Rounded Rectangle 117">
            <a:extLst>
              <a:ext uri="{FF2B5EF4-FFF2-40B4-BE49-F238E27FC236}">
                <a16:creationId xmlns:a16="http://schemas.microsoft.com/office/drawing/2014/main" id="{DFC97F8C-8863-4D6C-9CC5-41B855E8EDE8}"/>
              </a:ext>
            </a:extLst>
          </p:cNvPr>
          <p:cNvSpPr/>
          <p:nvPr/>
        </p:nvSpPr>
        <p:spPr bwMode="auto">
          <a:xfrm>
            <a:off x="6214420" y="5375760"/>
            <a:ext cx="755839" cy="363513"/>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dirty="0">
                <a:solidFill>
                  <a:schemeClr val="bg1"/>
                </a:solidFill>
                <a:latin typeface="Arial" panose="020B0604020202020204" pitchFamily="34" charset="0"/>
                <a:cs typeface="Arial" panose="020B0604020202020204" pitchFamily="34" charset="0"/>
              </a:rPr>
              <a:t>생산기술팀</a:t>
            </a:r>
            <a:endParaRPr lang="en-US" altLang="ko-KR" sz="900" b="1" dirty="0">
              <a:solidFill>
                <a:schemeClr val="bg1"/>
              </a:solidFill>
              <a:latin typeface="Arial" panose="020B0604020202020204" pitchFamily="34" charset="0"/>
              <a:cs typeface="Arial" panose="020B0604020202020204" pitchFamily="34" charset="0"/>
            </a:endParaRPr>
          </a:p>
          <a:p>
            <a:pPr algn="ctr"/>
            <a:r>
              <a:rPr lang="en-US" altLang="ko-KR" sz="900" b="1" dirty="0">
                <a:solidFill>
                  <a:schemeClr val="bg1"/>
                </a:solidFill>
                <a:latin typeface="Arial" panose="020B0604020202020204" pitchFamily="34" charset="0"/>
                <a:cs typeface="Arial" panose="020B0604020202020204" pitchFamily="34" charset="0"/>
              </a:rPr>
              <a:t>(2)</a:t>
            </a:r>
          </a:p>
        </p:txBody>
      </p:sp>
      <p:sp>
        <p:nvSpPr>
          <p:cNvPr id="140" name="Rounded Rectangle 117">
            <a:extLst>
              <a:ext uri="{FF2B5EF4-FFF2-40B4-BE49-F238E27FC236}">
                <a16:creationId xmlns:a16="http://schemas.microsoft.com/office/drawing/2014/main" id="{25C9E2B2-7979-4082-B74D-B2DD5777F68B}"/>
              </a:ext>
            </a:extLst>
          </p:cNvPr>
          <p:cNvSpPr/>
          <p:nvPr/>
        </p:nvSpPr>
        <p:spPr bwMode="auto">
          <a:xfrm>
            <a:off x="7104940" y="5375760"/>
            <a:ext cx="755839" cy="363513"/>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dirty="0">
                <a:solidFill>
                  <a:schemeClr val="bg1"/>
                </a:solidFill>
                <a:latin typeface="Arial" panose="020B0604020202020204" pitchFamily="34" charset="0"/>
                <a:cs typeface="Arial" panose="020B0604020202020204" pitchFamily="34" charset="0"/>
              </a:rPr>
              <a:t>생산관리팀</a:t>
            </a:r>
            <a:endParaRPr lang="en-US" altLang="ko-KR" sz="900" b="1" dirty="0">
              <a:solidFill>
                <a:schemeClr val="bg1"/>
              </a:solidFill>
              <a:latin typeface="Arial" panose="020B0604020202020204" pitchFamily="34" charset="0"/>
              <a:cs typeface="Arial" panose="020B0604020202020204" pitchFamily="34" charset="0"/>
            </a:endParaRPr>
          </a:p>
          <a:p>
            <a:pPr algn="ctr"/>
            <a:r>
              <a:rPr lang="en-US" altLang="ko-KR" sz="900" b="1" dirty="0">
                <a:solidFill>
                  <a:schemeClr val="bg1"/>
                </a:solidFill>
                <a:latin typeface="Arial" panose="020B0604020202020204" pitchFamily="34" charset="0"/>
                <a:cs typeface="Arial" panose="020B0604020202020204" pitchFamily="34" charset="0"/>
              </a:rPr>
              <a:t>(5)</a:t>
            </a:r>
          </a:p>
        </p:txBody>
      </p:sp>
      <p:sp>
        <p:nvSpPr>
          <p:cNvPr id="141" name="Rounded Rectangle 117">
            <a:extLst>
              <a:ext uri="{FF2B5EF4-FFF2-40B4-BE49-F238E27FC236}">
                <a16:creationId xmlns:a16="http://schemas.microsoft.com/office/drawing/2014/main" id="{7D052111-3DFD-41C4-AB82-E3570E79E40C}"/>
              </a:ext>
            </a:extLst>
          </p:cNvPr>
          <p:cNvSpPr/>
          <p:nvPr/>
        </p:nvSpPr>
        <p:spPr bwMode="auto">
          <a:xfrm>
            <a:off x="7995460" y="5375760"/>
            <a:ext cx="755839" cy="363513"/>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dirty="0">
                <a:solidFill>
                  <a:schemeClr val="bg1"/>
                </a:solidFill>
                <a:latin typeface="Arial" panose="020B0604020202020204" pitchFamily="34" charset="0"/>
                <a:cs typeface="Arial" panose="020B0604020202020204" pitchFamily="34" charset="0"/>
              </a:rPr>
              <a:t>생산지원팀</a:t>
            </a:r>
            <a:endParaRPr lang="en-US" altLang="ko-KR" sz="900" b="1" dirty="0">
              <a:solidFill>
                <a:schemeClr val="bg1"/>
              </a:solidFill>
              <a:latin typeface="Arial" panose="020B0604020202020204" pitchFamily="34" charset="0"/>
              <a:cs typeface="Arial" panose="020B0604020202020204" pitchFamily="34" charset="0"/>
            </a:endParaRPr>
          </a:p>
          <a:p>
            <a:pPr algn="ctr"/>
            <a:r>
              <a:rPr lang="en-US" altLang="ko-KR" sz="900" b="1" dirty="0">
                <a:solidFill>
                  <a:schemeClr val="bg1"/>
                </a:solidFill>
                <a:latin typeface="Arial" panose="020B0604020202020204" pitchFamily="34" charset="0"/>
                <a:cs typeface="Arial" panose="020B0604020202020204" pitchFamily="34" charset="0"/>
              </a:rPr>
              <a:t>(11)</a:t>
            </a:r>
          </a:p>
        </p:txBody>
      </p:sp>
      <p:sp>
        <p:nvSpPr>
          <p:cNvPr id="142" name="Rounded Rectangle 117">
            <a:extLst>
              <a:ext uri="{FF2B5EF4-FFF2-40B4-BE49-F238E27FC236}">
                <a16:creationId xmlns:a16="http://schemas.microsoft.com/office/drawing/2014/main" id="{1A8A3528-4F55-4245-A9B9-15BC488878AA}"/>
              </a:ext>
            </a:extLst>
          </p:cNvPr>
          <p:cNvSpPr/>
          <p:nvPr/>
        </p:nvSpPr>
        <p:spPr bwMode="auto">
          <a:xfrm>
            <a:off x="8884076" y="5375760"/>
            <a:ext cx="755839" cy="363513"/>
          </a:xfrm>
          <a:prstGeom prst="roundRect">
            <a:avLst>
              <a:gd name="adj" fmla="val 0"/>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b="1" dirty="0">
                <a:solidFill>
                  <a:schemeClr val="bg1"/>
                </a:solidFill>
                <a:latin typeface="Arial" panose="020B0604020202020204" pitchFamily="34" charset="0"/>
                <a:cs typeface="Arial" panose="020B0604020202020204" pitchFamily="34" charset="0"/>
              </a:rPr>
              <a:t>물류팀</a:t>
            </a:r>
            <a:endParaRPr lang="en-US" altLang="ko-KR" sz="900" b="1" dirty="0">
              <a:solidFill>
                <a:schemeClr val="bg1"/>
              </a:solidFill>
              <a:latin typeface="Arial" panose="020B0604020202020204" pitchFamily="34" charset="0"/>
              <a:cs typeface="Arial" panose="020B0604020202020204" pitchFamily="34" charset="0"/>
            </a:endParaRPr>
          </a:p>
          <a:p>
            <a:pPr algn="ctr"/>
            <a:r>
              <a:rPr lang="en-US" altLang="ko-KR" sz="900" b="1" dirty="0">
                <a:solidFill>
                  <a:schemeClr val="bg1"/>
                </a:solidFill>
                <a:latin typeface="Arial" panose="020B0604020202020204" pitchFamily="34" charset="0"/>
                <a:cs typeface="Arial" panose="020B0604020202020204" pitchFamily="34" charset="0"/>
              </a:rPr>
              <a:t>(3)</a:t>
            </a:r>
          </a:p>
        </p:txBody>
      </p:sp>
      <p:cxnSp>
        <p:nvCxnSpPr>
          <p:cNvPr id="143" name="연결선: 꺾임 142">
            <a:extLst>
              <a:ext uri="{FF2B5EF4-FFF2-40B4-BE49-F238E27FC236}">
                <a16:creationId xmlns:a16="http://schemas.microsoft.com/office/drawing/2014/main" id="{7C66F129-0788-4A10-A71C-99827D668074}"/>
              </a:ext>
            </a:extLst>
          </p:cNvPr>
          <p:cNvCxnSpPr>
            <a:cxnSpLocks/>
            <a:stCxn id="192" idx="2"/>
            <a:endCxn id="109" idx="0"/>
          </p:cNvCxnSpPr>
          <p:nvPr/>
        </p:nvCxnSpPr>
        <p:spPr>
          <a:xfrm rot="5400000">
            <a:off x="4884927" y="4922942"/>
            <a:ext cx="379191" cy="526444"/>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45" name="연결선: 꺾임 144">
            <a:extLst>
              <a:ext uri="{FF2B5EF4-FFF2-40B4-BE49-F238E27FC236}">
                <a16:creationId xmlns:a16="http://schemas.microsoft.com/office/drawing/2014/main" id="{3CC87652-D66C-4419-8831-FC9A896FD3E7}"/>
              </a:ext>
            </a:extLst>
          </p:cNvPr>
          <p:cNvCxnSpPr>
            <a:cxnSpLocks/>
            <a:stCxn id="192" idx="2"/>
            <a:endCxn id="111" idx="0"/>
          </p:cNvCxnSpPr>
          <p:nvPr/>
        </p:nvCxnSpPr>
        <p:spPr>
          <a:xfrm rot="16200000" flipH="1">
            <a:off x="5330187" y="5004126"/>
            <a:ext cx="379191" cy="364076"/>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46" name="연결선: 꺾임 145">
            <a:extLst>
              <a:ext uri="{FF2B5EF4-FFF2-40B4-BE49-F238E27FC236}">
                <a16:creationId xmlns:a16="http://schemas.microsoft.com/office/drawing/2014/main" id="{A3F83D3D-B231-4DE2-9C39-1A5D926C27E3}"/>
              </a:ext>
            </a:extLst>
          </p:cNvPr>
          <p:cNvCxnSpPr>
            <a:cxnSpLocks/>
            <a:stCxn id="192" idx="2"/>
            <a:endCxn id="139" idx="0"/>
          </p:cNvCxnSpPr>
          <p:nvPr/>
        </p:nvCxnSpPr>
        <p:spPr>
          <a:xfrm rot="16200000" flipH="1">
            <a:off x="5775447" y="4558866"/>
            <a:ext cx="379191" cy="1254596"/>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303D82AB-591D-4DF9-B0E7-DCF666FCE714}"/>
              </a:ext>
            </a:extLst>
          </p:cNvPr>
          <p:cNvCxnSpPr>
            <a:cxnSpLocks/>
            <a:stCxn id="121" idx="2"/>
            <a:endCxn id="140" idx="0"/>
          </p:cNvCxnSpPr>
          <p:nvPr/>
        </p:nvCxnSpPr>
        <p:spPr>
          <a:xfrm rot="5400000">
            <a:off x="7294485" y="5184944"/>
            <a:ext cx="379191" cy="2440"/>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63" name="연결선: 꺾임 162">
            <a:extLst>
              <a:ext uri="{FF2B5EF4-FFF2-40B4-BE49-F238E27FC236}">
                <a16:creationId xmlns:a16="http://schemas.microsoft.com/office/drawing/2014/main" id="{16F20DEE-AE37-4BF7-8759-BC0565755C17}"/>
              </a:ext>
            </a:extLst>
          </p:cNvPr>
          <p:cNvCxnSpPr>
            <a:cxnSpLocks/>
            <a:stCxn id="121" idx="2"/>
            <a:endCxn id="141" idx="0"/>
          </p:cNvCxnSpPr>
          <p:nvPr/>
        </p:nvCxnSpPr>
        <p:spPr>
          <a:xfrm rot="16200000" flipH="1">
            <a:off x="7739745" y="4742124"/>
            <a:ext cx="379191" cy="888080"/>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79" name="연결선: 꺾임 178">
            <a:extLst>
              <a:ext uri="{FF2B5EF4-FFF2-40B4-BE49-F238E27FC236}">
                <a16:creationId xmlns:a16="http://schemas.microsoft.com/office/drawing/2014/main" id="{37CC88CA-39CF-4993-82F0-C4342E111FF1}"/>
              </a:ext>
            </a:extLst>
          </p:cNvPr>
          <p:cNvCxnSpPr>
            <a:cxnSpLocks/>
            <a:stCxn id="121" idx="2"/>
            <a:endCxn id="142" idx="0"/>
          </p:cNvCxnSpPr>
          <p:nvPr/>
        </p:nvCxnSpPr>
        <p:spPr>
          <a:xfrm rot="16200000" flipH="1">
            <a:off x="8184053" y="4297816"/>
            <a:ext cx="379191" cy="1776696"/>
          </a:xfrm>
          <a:prstGeom prst="bentConnector3">
            <a:avLst>
              <a:gd name="adj1" fmla="val 50000"/>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80" name="연결선: 꺾임 179">
            <a:extLst>
              <a:ext uri="{FF2B5EF4-FFF2-40B4-BE49-F238E27FC236}">
                <a16:creationId xmlns:a16="http://schemas.microsoft.com/office/drawing/2014/main" id="{4C78255E-5E7E-40EC-AEC8-650D8B633B84}"/>
              </a:ext>
            </a:extLst>
          </p:cNvPr>
          <p:cNvCxnSpPr>
            <a:cxnSpLocks/>
          </p:cNvCxnSpPr>
          <p:nvPr/>
        </p:nvCxnSpPr>
        <p:spPr>
          <a:xfrm rot="16200000" flipH="1">
            <a:off x="7390697" y="3323940"/>
            <a:ext cx="614450" cy="1683149"/>
          </a:xfrm>
          <a:prstGeom prst="bentConnector2">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81" name="연결선: 꺾임 180">
            <a:extLst>
              <a:ext uri="{FF2B5EF4-FFF2-40B4-BE49-F238E27FC236}">
                <a16:creationId xmlns:a16="http://schemas.microsoft.com/office/drawing/2014/main" id="{55B6B4D0-4283-4634-BA74-368C6FE627F9}"/>
              </a:ext>
            </a:extLst>
          </p:cNvPr>
          <p:cNvCxnSpPr>
            <a:cxnSpLocks/>
            <a:stCxn id="99" idx="2"/>
            <a:endCxn id="95" idx="3"/>
          </p:cNvCxnSpPr>
          <p:nvPr/>
        </p:nvCxnSpPr>
        <p:spPr>
          <a:xfrm rot="5400000">
            <a:off x="6480090" y="3787722"/>
            <a:ext cx="313365" cy="439766"/>
          </a:xfrm>
          <a:prstGeom prst="bentConnector2">
            <a:avLst/>
          </a:prstGeom>
          <a:ln>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82" name="연결선: 꺾임 181">
            <a:extLst>
              <a:ext uri="{FF2B5EF4-FFF2-40B4-BE49-F238E27FC236}">
                <a16:creationId xmlns:a16="http://schemas.microsoft.com/office/drawing/2014/main" id="{799E397F-92A2-4EA2-B7CB-00E8D4884149}"/>
              </a:ext>
            </a:extLst>
          </p:cNvPr>
          <p:cNvCxnSpPr>
            <a:cxnSpLocks/>
            <a:stCxn id="99" idx="2"/>
            <a:endCxn id="96" idx="1"/>
          </p:cNvCxnSpPr>
          <p:nvPr/>
        </p:nvCxnSpPr>
        <p:spPr>
          <a:xfrm rot="16200000" flipH="1">
            <a:off x="7037350" y="3670227"/>
            <a:ext cx="201270" cy="562661"/>
          </a:xfrm>
          <a:prstGeom prst="bentConnector2">
            <a:avLst/>
          </a:prstGeom>
          <a:ln>
            <a:solidFill>
              <a:srgbClr val="00338D"/>
            </a:solidFill>
          </a:ln>
        </p:spPr>
        <p:style>
          <a:lnRef idx="1">
            <a:schemeClr val="accent1"/>
          </a:lnRef>
          <a:fillRef idx="0">
            <a:schemeClr val="accent1"/>
          </a:fillRef>
          <a:effectRef idx="0">
            <a:schemeClr val="accent1"/>
          </a:effectRef>
          <a:fontRef idx="minor">
            <a:schemeClr val="tx1"/>
          </a:fontRef>
        </p:style>
      </p:cxnSp>
      <p:sp>
        <p:nvSpPr>
          <p:cNvPr id="183" name="Rounded Rectangle 117">
            <a:extLst>
              <a:ext uri="{FF2B5EF4-FFF2-40B4-BE49-F238E27FC236}">
                <a16:creationId xmlns:a16="http://schemas.microsoft.com/office/drawing/2014/main" id="{A8537B38-482C-44C4-B1F4-024FBAC747BA}"/>
              </a:ext>
            </a:extLst>
          </p:cNvPr>
          <p:cNvSpPr/>
          <p:nvPr/>
        </p:nvSpPr>
        <p:spPr bwMode="auto">
          <a:xfrm>
            <a:off x="4433380" y="5741073"/>
            <a:ext cx="755839" cy="363513"/>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dirty="0">
                <a:solidFill>
                  <a:schemeClr val="tx1"/>
                </a:solidFill>
                <a:latin typeface="Arial" panose="020B0604020202020204" pitchFamily="34" charset="0"/>
                <a:cs typeface="Arial" panose="020B0604020202020204" pitchFamily="34" charset="0"/>
              </a:rPr>
              <a:t>팀장 </a:t>
            </a:r>
            <a:r>
              <a:rPr lang="en-US" altLang="ko-KR" sz="900" dirty="0">
                <a:solidFill>
                  <a:schemeClr val="tx1"/>
                </a:solidFill>
                <a:latin typeface="Arial" panose="020B0604020202020204" pitchFamily="34" charset="0"/>
                <a:cs typeface="Arial" panose="020B0604020202020204" pitchFamily="34" charset="0"/>
              </a:rPr>
              <a:t>(1)</a:t>
            </a:r>
          </a:p>
          <a:p>
            <a:pPr algn="ctr"/>
            <a:r>
              <a:rPr lang="ko-KR" altLang="en-US" sz="900" dirty="0">
                <a:solidFill>
                  <a:schemeClr val="tx1"/>
                </a:solidFill>
                <a:latin typeface="Arial" panose="020B0604020202020204" pitchFamily="34" charset="0"/>
                <a:cs typeface="Arial" panose="020B0604020202020204" pitchFamily="34" charset="0"/>
              </a:rPr>
              <a:t>사원 </a:t>
            </a:r>
            <a:r>
              <a:rPr lang="en-US" altLang="ko-KR" sz="900" dirty="0">
                <a:solidFill>
                  <a:schemeClr val="tx1"/>
                </a:solidFill>
                <a:latin typeface="Arial" panose="020B0604020202020204" pitchFamily="34" charset="0"/>
                <a:cs typeface="Arial" panose="020B0604020202020204" pitchFamily="34" charset="0"/>
              </a:rPr>
              <a:t>(2)</a:t>
            </a:r>
          </a:p>
        </p:txBody>
      </p:sp>
      <p:sp>
        <p:nvSpPr>
          <p:cNvPr id="185" name="Rounded Rectangle 117">
            <a:extLst>
              <a:ext uri="{FF2B5EF4-FFF2-40B4-BE49-F238E27FC236}">
                <a16:creationId xmlns:a16="http://schemas.microsoft.com/office/drawing/2014/main" id="{5F1D57B8-899D-4AE1-900A-164CCD43EA0E}"/>
              </a:ext>
            </a:extLst>
          </p:cNvPr>
          <p:cNvSpPr/>
          <p:nvPr/>
        </p:nvSpPr>
        <p:spPr bwMode="auto">
          <a:xfrm>
            <a:off x="5323900" y="5741073"/>
            <a:ext cx="755839" cy="363513"/>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dirty="0">
                <a:solidFill>
                  <a:schemeClr val="tx1"/>
                </a:solidFill>
                <a:latin typeface="Arial" panose="020B0604020202020204" pitchFamily="34" charset="0"/>
                <a:cs typeface="Arial" panose="020B0604020202020204" pitchFamily="34" charset="0"/>
              </a:rPr>
              <a:t>팀장 </a:t>
            </a:r>
            <a:r>
              <a:rPr lang="en-US" altLang="ko-KR" sz="900" dirty="0">
                <a:solidFill>
                  <a:schemeClr val="tx1"/>
                </a:solidFill>
                <a:latin typeface="Arial" panose="020B0604020202020204" pitchFamily="34" charset="0"/>
                <a:cs typeface="Arial" panose="020B0604020202020204" pitchFamily="34" charset="0"/>
              </a:rPr>
              <a:t>(1)</a:t>
            </a:r>
          </a:p>
          <a:p>
            <a:pPr algn="ctr"/>
            <a:r>
              <a:rPr lang="ko-KR" altLang="en-US" sz="900" dirty="0">
                <a:solidFill>
                  <a:schemeClr val="tx1"/>
                </a:solidFill>
                <a:latin typeface="Arial" panose="020B0604020202020204" pitchFamily="34" charset="0"/>
                <a:cs typeface="Arial" panose="020B0604020202020204" pitchFamily="34" charset="0"/>
              </a:rPr>
              <a:t>사원 </a:t>
            </a:r>
            <a:r>
              <a:rPr lang="en-US" altLang="ko-KR" sz="900" dirty="0">
                <a:solidFill>
                  <a:schemeClr val="tx1"/>
                </a:solidFill>
                <a:latin typeface="Arial" panose="020B0604020202020204" pitchFamily="34" charset="0"/>
                <a:cs typeface="Arial" panose="020B0604020202020204" pitchFamily="34" charset="0"/>
              </a:rPr>
              <a:t>(25)</a:t>
            </a:r>
          </a:p>
        </p:txBody>
      </p:sp>
      <p:sp>
        <p:nvSpPr>
          <p:cNvPr id="186" name="Rounded Rectangle 117">
            <a:extLst>
              <a:ext uri="{FF2B5EF4-FFF2-40B4-BE49-F238E27FC236}">
                <a16:creationId xmlns:a16="http://schemas.microsoft.com/office/drawing/2014/main" id="{CAF8F7B7-457B-4BC7-A9C1-27C6D3ED4062}"/>
              </a:ext>
            </a:extLst>
          </p:cNvPr>
          <p:cNvSpPr/>
          <p:nvPr/>
        </p:nvSpPr>
        <p:spPr bwMode="auto">
          <a:xfrm>
            <a:off x="6214420" y="5741073"/>
            <a:ext cx="755839" cy="363513"/>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dirty="0">
                <a:solidFill>
                  <a:schemeClr val="tx1"/>
                </a:solidFill>
                <a:latin typeface="Arial" panose="020B0604020202020204" pitchFamily="34" charset="0"/>
                <a:cs typeface="Arial" panose="020B0604020202020204" pitchFamily="34" charset="0"/>
              </a:rPr>
              <a:t>사원 </a:t>
            </a:r>
            <a:r>
              <a:rPr lang="en-US" altLang="ko-KR" sz="900" dirty="0">
                <a:solidFill>
                  <a:schemeClr val="tx1"/>
                </a:solidFill>
                <a:latin typeface="Arial" panose="020B0604020202020204" pitchFamily="34" charset="0"/>
                <a:cs typeface="Arial" panose="020B0604020202020204" pitchFamily="34" charset="0"/>
              </a:rPr>
              <a:t>(2)</a:t>
            </a:r>
          </a:p>
        </p:txBody>
      </p:sp>
      <p:sp>
        <p:nvSpPr>
          <p:cNvPr id="187" name="Rounded Rectangle 117">
            <a:extLst>
              <a:ext uri="{FF2B5EF4-FFF2-40B4-BE49-F238E27FC236}">
                <a16:creationId xmlns:a16="http://schemas.microsoft.com/office/drawing/2014/main" id="{55622556-076D-47C5-A9A4-21C57C3C5871}"/>
              </a:ext>
            </a:extLst>
          </p:cNvPr>
          <p:cNvSpPr/>
          <p:nvPr/>
        </p:nvSpPr>
        <p:spPr bwMode="auto">
          <a:xfrm>
            <a:off x="7104940" y="5741073"/>
            <a:ext cx="755839" cy="363513"/>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dirty="0">
                <a:solidFill>
                  <a:schemeClr val="tx1"/>
                </a:solidFill>
                <a:latin typeface="Arial" panose="020B0604020202020204" pitchFamily="34" charset="0"/>
                <a:cs typeface="Arial" panose="020B0604020202020204" pitchFamily="34" charset="0"/>
              </a:rPr>
              <a:t>팀장 </a:t>
            </a:r>
            <a:r>
              <a:rPr lang="en-US" altLang="ko-KR" sz="900" dirty="0">
                <a:solidFill>
                  <a:schemeClr val="tx1"/>
                </a:solidFill>
                <a:latin typeface="Arial" panose="020B0604020202020204" pitchFamily="34" charset="0"/>
                <a:cs typeface="Arial" panose="020B0604020202020204" pitchFamily="34" charset="0"/>
              </a:rPr>
              <a:t>(1)</a:t>
            </a:r>
          </a:p>
          <a:p>
            <a:pPr algn="ctr"/>
            <a:r>
              <a:rPr lang="ko-KR" altLang="en-US" sz="900" dirty="0">
                <a:solidFill>
                  <a:schemeClr val="tx1"/>
                </a:solidFill>
                <a:latin typeface="Arial" panose="020B0604020202020204" pitchFamily="34" charset="0"/>
                <a:cs typeface="Arial" panose="020B0604020202020204" pitchFamily="34" charset="0"/>
              </a:rPr>
              <a:t>사원 </a:t>
            </a:r>
            <a:r>
              <a:rPr lang="en-US" altLang="ko-KR" sz="900" dirty="0">
                <a:solidFill>
                  <a:schemeClr val="tx1"/>
                </a:solidFill>
                <a:latin typeface="Arial" panose="020B0604020202020204" pitchFamily="34" charset="0"/>
                <a:cs typeface="Arial" panose="020B0604020202020204" pitchFamily="34" charset="0"/>
              </a:rPr>
              <a:t>(4)</a:t>
            </a:r>
          </a:p>
        </p:txBody>
      </p:sp>
      <p:sp>
        <p:nvSpPr>
          <p:cNvPr id="188" name="Rounded Rectangle 117">
            <a:extLst>
              <a:ext uri="{FF2B5EF4-FFF2-40B4-BE49-F238E27FC236}">
                <a16:creationId xmlns:a16="http://schemas.microsoft.com/office/drawing/2014/main" id="{67B8496E-D506-4F13-B74C-6497DD95C658}"/>
              </a:ext>
            </a:extLst>
          </p:cNvPr>
          <p:cNvSpPr/>
          <p:nvPr/>
        </p:nvSpPr>
        <p:spPr bwMode="auto">
          <a:xfrm>
            <a:off x="7995460" y="5741073"/>
            <a:ext cx="755839" cy="363513"/>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dirty="0">
                <a:solidFill>
                  <a:schemeClr val="tx1"/>
                </a:solidFill>
                <a:latin typeface="Arial" panose="020B0604020202020204" pitchFamily="34" charset="0"/>
                <a:cs typeface="Arial" panose="020B0604020202020204" pitchFamily="34" charset="0"/>
              </a:rPr>
              <a:t>팀장 </a:t>
            </a:r>
            <a:r>
              <a:rPr lang="en-US" altLang="ko-KR" sz="900" dirty="0">
                <a:solidFill>
                  <a:schemeClr val="tx1"/>
                </a:solidFill>
                <a:latin typeface="Arial" panose="020B0604020202020204" pitchFamily="34" charset="0"/>
                <a:cs typeface="Arial" panose="020B0604020202020204" pitchFamily="34" charset="0"/>
              </a:rPr>
              <a:t>(1)</a:t>
            </a:r>
          </a:p>
          <a:p>
            <a:pPr algn="ctr"/>
            <a:r>
              <a:rPr lang="ko-KR" altLang="en-US" sz="900" dirty="0">
                <a:solidFill>
                  <a:schemeClr val="tx1"/>
                </a:solidFill>
                <a:latin typeface="Arial" panose="020B0604020202020204" pitchFamily="34" charset="0"/>
                <a:cs typeface="Arial" panose="020B0604020202020204" pitchFamily="34" charset="0"/>
              </a:rPr>
              <a:t>사원 </a:t>
            </a:r>
            <a:r>
              <a:rPr lang="en-US" altLang="ko-KR" sz="900" dirty="0">
                <a:solidFill>
                  <a:schemeClr val="tx1"/>
                </a:solidFill>
                <a:latin typeface="Arial" panose="020B0604020202020204" pitchFamily="34" charset="0"/>
                <a:cs typeface="Arial" panose="020B0604020202020204" pitchFamily="34" charset="0"/>
              </a:rPr>
              <a:t>(10)</a:t>
            </a:r>
          </a:p>
        </p:txBody>
      </p:sp>
      <p:sp>
        <p:nvSpPr>
          <p:cNvPr id="189" name="Rounded Rectangle 117">
            <a:extLst>
              <a:ext uri="{FF2B5EF4-FFF2-40B4-BE49-F238E27FC236}">
                <a16:creationId xmlns:a16="http://schemas.microsoft.com/office/drawing/2014/main" id="{47786727-2B90-4C1E-9EF1-40A6EE9F364E}"/>
              </a:ext>
            </a:extLst>
          </p:cNvPr>
          <p:cNvSpPr/>
          <p:nvPr/>
        </p:nvSpPr>
        <p:spPr bwMode="auto">
          <a:xfrm>
            <a:off x="8884076" y="5741073"/>
            <a:ext cx="755839" cy="363513"/>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dirty="0">
                <a:solidFill>
                  <a:schemeClr val="tx1"/>
                </a:solidFill>
                <a:latin typeface="Arial" panose="020B0604020202020204" pitchFamily="34" charset="0"/>
                <a:cs typeface="Arial" panose="020B0604020202020204" pitchFamily="34" charset="0"/>
              </a:rPr>
              <a:t>이사 </a:t>
            </a:r>
            <a:r>
              <a:rPr lang="en-US" altLang="ko-KR" sz="900" dirty="0">
                <a:solidFill>
                  <a:schemeClr val="tx1"/>
                </a:solidFill>
                <a:latin typeface="Arial" panose="020B0604020202020204" pitchFamily="34" charset="0"/>
                <a:cs typeface="Arial" panose="020B0604020202020204" pitchFamily="34" charset="0"/>
              </a:rPr>
              <a:t>(1)</a:t>
            </a:r>
          </a:p>
          <a:p>
            <a:pPr algn="ctr"/>
            <a:r>
              <a:rPr lang="ko-KR" altLang="en-US" sz="900" dirty="0">
                <a:solidFill>
                  <a:schemeClr val="tx1"/>
                </a:solidFill>
                <a:latin typeface="Arial" panose="020B0604020202020204" pitchFamily="34" charset="0"/>
                <a:cs typeface="Arial" panose="020B0604020202020204" pitchFamily="34" charset="0"/>
              </a:rPr>
              <a:t>사원 </a:t>
            </a:r>
            <a:r>
              <a:rPr lang="en-US" altLang="ko-KR" sz="900" dirty="0">
                <a:solidFill>
                  <a:schemeClr val="tx1"/>
                </a:solidFill>
                <a:latin typeface="Arial" panose="020B0604020202020204" pitchFamily="34" charset="0"/>
                <a:cs typeface="Arial" panose="020B0604020202020204" pitchFamily="34" charset="0"/>
              </a:rPr>
              <a:t>(2)</a:t>
            </a:r>
          </a:p>
        </p:txBody>
      </p:sp>
      <p:sp>
        <p:nvSpPr>
          <p:cNvPr id="191" name="Rounded Rectangle 117">
            <a:extLst>
              <a:ext uri="{FF2B5EF4-FFF2-40B4-BE49-F238E27FC236}">
                <a16:creationId xmlns:a16="http://schemas.microsoft.com/office/drawing/2014/main" id="{9833C9FB-5A79-4AB1-B67D-E999C6F18492}"/>
              </a:ext>
            </a:extLst>
          </p:cNvPr>
          <p:cNvSpPr/>
          <p:nvPr/>
        </p:nvSpPr>
        <p:spPr bwMode="auto">
          <a:xfrm>
            <a:off x="8539190" y="4673568"/>
            <a:ext cx="755839" cy="363513"/>
          </a:xfrm>
          <a:prstGeom prst="roundRect">
            <a:avLst>
              <a:gd name="adj" fmla="val 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900" dirty="0">
                <a:solidFill>
                  <a:schemeClr val="tx1"/>
                </a:solidFill>
                <a:latin typeface="Arial" panose="020B0604020202020204" pitchFamily="34" charset="0"/>
                <a:cs typeface="Arial" panose="020B0604020202020204" pitchFamily="34" charset="0"/>
              </a:rPr>
              <a:t>팀장 </a:t>
            </a:r>
            <a:r>
              <a:rPr lang="en-US" altLang="ko-KR" sz="900" dirty="0">
                <a:solidFill>
                  <a:schemeClr val="tx1"/>
                </a:solidFill>
                <a:latin typeface="Arial" panose="020B0604020202020204" pitchFamily="34" charset="0"/>
                <a:cs typeface="Arial" panose="020B0604020202020204" pitchFamily="34" charset="0"/>
              </a:rPr>
              <a:t>(1)</a:t>
            </a:r>
          </a:p>
          <a:p>
            <a:pPr algn="ctr"/>
            <a:r>
              <a:rPr lang="ko-KR" altLang="en-US" sz="900" dirty="0">
                <a:solidFill>
                  <a:schemeClr val="tx1"/>
                </a:solidFill>
                <a:latin typeface="Arial" panose="020B0604020202020204" pitchFamily="34" charset="0"/>
                <a:cs typeface="Arial" panose="020B0604020202020204" pitchFamily="34" charset="0"/>
              </a:rPr>
              <a:t>사원 </a:t>
            </a:r>
            <a:r>
              <a:rPr lang="en-US" altLang="ko-KR" sz="900" dirty="0">
                <a:solidFill>
                  <a:schemeClr val="tx1"/>
                </a:solidFill>
                <a:latin typeface="Arial" panose="020B0604020202020204" pitchFamily="34" charset="0"/>
                <a:cs typeface="Arial" panose="020B0604020202020204" pitchFamily="34" charset="0"/>
              </a:rPr>
              <a:t>(4)</a:t>
            </a:r>
          </a:p>
        </p:txBody>
      </p:sp>
      <p:sp>
        <p:nvSpPr>
          <p:cNvPr id="192" name="Rounded Rectangle 117">
            <a:extLst>
              <a:ext uri="{FF2B5EF4-FFF2-40B4-BE49-F238E27FC236}">
                <a16:creationId xmlns:a16="http://schemas.microsoft.com/office/drawing/2014/main" id="{EAB06124-5EAF-43CA-9AAE-6FE6117DC4DA}"/>
              </a:ext>
            </a:extLst>
          </p:cNvPr>
          <p:cNvSpPr/>
          <p:nvPr/>
        </p:nvSpPr>
        <p:spPr bwMode="auto">
          <a:xfrm>
            <a:off x="4959824" y="4633056"/>
            <a:ext cx="755839" cy="363513"/>
          </a:xfrm>
          <a:prstGeom prst="roundRect">
            <a:avLst>
              <a:gd name="adj" fmla="val 0"/>
            </a:avLst>
          </a:prstGeom>
          <a:solidFill>
            <a:srgbClr val="6D2077"/>
          </a:solidFill>
          <a:ln w="3175" cap="flat" cmpd="sng" algn="ctr">
            <a:noFill/>
            <a:prstDash val="solid"/>
            <a:round/>
            <a:headEnd type="none" w="med" len="med"/>
            <a:tailEnd type="none" w="med" len="med"/>
          </a:ln>
          <a:effectLst/>
        </p:spPr>
        <p:txBody>
          <a:bodyPr lIns="30788" tIns="30788" rIns="30788" bIns="30788" rtlCol="0" anchor="ctr" anchorCtr="0"/>
          <a:lstStyle/>
          <a:p>
            <a:pPr algn="ctr" defTabSz="781990">
              <a:buClr>
                <a:srgbClr val="99CC00"/>
              </a:buClr>
              <a:tabLst>
                <a:tab pos="228080" algn="l"/>
              </a:tabLst>
            </a:pPr>
            <a:r>
              <a:rPr lang="ko-KR" altLang="en-US" sz="900" b="1" spc="-100" dirty="0">
                <a:solidFill>
                  <a:prstClr val="white"/>
                </a:solidFill>
                <a:latin typeface="Arial" panose="020B0604020202020204" pitchFamily="34" charset="0"/>
                <a:cs typeface="Arial" panose="020B0604020202020204" pitchFamily="34" charset="0"/>
              </a:rPr>
              <a:t>생산부</a:t>
            </a:r>
            <a:endParaRPr lang="en-US" altLang="ko-KR" sz="900" b="1" spc="-100" dirty="0">
              <a:solidFill>
                <a:prstClr val="white"/>
              </a:solidFill>
              <a:latin typeface="Arial" panose="020B0604020202020204" pitchFamily="34" charset="0"/>
              <a:cs typeface="Arial" panose="020B0604020202020204" pitchFamily="34" charset="0"/>
            </a:endParaRPr>
          </a:p>
        </p:txBody>
      </p:sp>
      <p:graphicFrame>
        <p:nvGraphicFramePr>
          <p:cNvPr id="74" name="차트 73">
            <a:extLst>
              <a:ext uri="{FF2B5EF4-FFF2-40B4-BE49-F238E27FC236}">
                <a16:creationId xmlns:a16="http://schemas.microsoft.com/office/drawing/2014/main" id="{9DED9E44-5394-4238-8AB3-7E5C3064686F}"/>
              </a:ext>
            </a:extLst>
          </p:cNvPr>
          <p:cNvGraphicFramePr>
            <a:graphicFrameLocks/>
          </p:cNvGraphicFramePr>
          <p:nvPr>
            <p:extLst>
              <p:ext uri="{D42A27DB-BD31-4B8C-83A1-F6EECF244321}">
                <p14:modId xmlns:p14="http://schemas.microsoft.com/office/powerpoint/2010/main" val="3912995057"/>
              </p:ext>
            </p:extLst>
          </p:nvPr>
        </p:nvGraphicFramePr>
        <p:xfrm>
          <a:off x="545169" y="4539621"/>
          <a:ext cx="3738378" cy="164062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04E6134-3F8F-4BD8-9247-693E002BA926}"/>
              </a:ext>
            </a:extLst>
          </p:cNvPr>
          <p:cNvSpPr txBox="1"/>
          <p:nvPr/>
        </p:nvSpPr>
        <p:spPr>
          <a:xfrm>
            <a:off x="1435781" y="4416939"/>
            <a:ext cx="2632548" cy="128354"/>
          </a:xfrm>
          <a:prstGeom prst="rect">
            <a:avLst/>
          </a:prstGeom>
          <a:noFill/>
        </p:spPr>
        <p:txBody>
          <a:bodyPr wrap="square" lIns="0" tIns="0" rIns="0" bIns="0" rtlCol="0">
            <a:noAutofit/>
          </a:bodyPr>
          <a:lstStyle/>
          <a:p>
            <a:pPr algn="r">
              <a:spcAft>
                <a:spcPts val="600"/>
              </a:spcAft>
            </a:pPr>
            <a:r>
              <a:rPr lang="en-US" altLang="ko-KR" sz="800" dirty="0">
                <a:latin typeface="Arial" panose="020B0604020202020204" pitchFamily="34" charset="0"/>
                <a:ea typeface="+mj-ea"/>
                <a:cs typeface="Arial" panose="020B0604020202020204" pitchFamily="34" charset="0"/>
              </a:rPr>
              <a:t>(</a:t>
            </a:r>
            <a:r>
              <a:rPr lang="ko-KR" altLang="en-US" sz="800" dirty="0">
                <a:latin typeface="Arial" panose="020B0604020202020204" pitchFamily="34" charset="0"/>
                <a:ea typeface="+mj-ea"/>
                <a:cs typeface="Arial" panose="020B0604020202020204" pitchFamily="34" charset="0"/>
              </a:rPr>
              <a:t>단위</a:t>
            </a:r>
            <a:r>
              <a:rPr lang="en-US" altLang="ko-KR" sz="800" dirty="0">
                <a:latin typeface="Arial" panose="020B0604020202020204" pitchFamily="34" charset="0"/>
                <a:ea typeface="+mj-ea"/>
                <a:cs typeface="Arial" panose="020B0604020202020204" pitchFamily="34" charset="0"/>
              </a:rPr>
              <a:t>: Meter)</a:t>
            </a:r>
            <a:endParaRPr lang="ko-KR" altLang="en-US" sz="1000" dirty="0" err="1">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5574827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7">
            <a:extLst>
              <a:ext uri="{FF2B5EF4-FFF2-40B4-BE49-F238E27FC236}">
                <a16:creationId xmlns:a16="http://schemas.microsoft.com/office/drawing/2014/main" id="{29DC76D4-6A25-47DE-905E-DCE852D9953B}"/>
              </a:ext>
            </a:extLst>
          </p:cNvPr>
          <p:cNvGraphicFramePr>
            <a:graphicFrameLocks noGrp="1"/>
          </p:cNvGraphicFramePr>
          <p:nvPr>
            <p:extLst>
              <p:ext uri="{D42A27DB-BD31-4B8C-83A1-F6EECF244321}">
                <p14:modId xmlns:p14="http://schemas.microsoft.com/office/powerpoint/2010/main" val="3884411089"/>
              </p:ext>
            </p:extLst>
          </p:nvPr>
        </p:nvGraphicFramePr>
        <p:xfrm>
          <a:off x="4731391" y="2075167"/>
          <a:ext cx="4584059" cy="2166132"/>
        </p:xfrm>
        <a:graphic>
          <a:graphicData uri="http://schemas.openxmlformats.org/drawingml/2006/table">
            <a:tbl>
              <a:tblPr firstRow="1" bandRow="1">
                <a:tableStyleId>{5C22544A-7EE6-4342-B048-85BDC9FD1C3A}</a:tableStyleId>
              </a:tblPr>
              <a:tblGrid>
                <a:gridCol w="511830">
                  <a:extLst>
                    <a:ext uri="{9D8B030D-6E8A-4147-A177-3AD203B41FA5}">
                      <a16:colId xmlns:a16="http://schemas.microsoft.com/office/drawing/2014/main" val="20000"/>
                    </a:ext>
                  </a:extLst>
                </a:gridCol>
                <a:gridCol w="3623034">
                  <a:extLst>
                    <a:ext uri="{9D8B030D-6E8A-4147-A177-3AD203B41FA5}">
                      <a16:colId xmlns:a16="http://schemas.microsoft.com/office/drawing/2014/main" val="20001"/>
                    </a:ext>
                  </a:extLst>
                </a:gridCol>
                <a:gridCol w="449195">
                  <a:extLst>
                    <a:ext uri="{9D8B030D-6E8A-4147-A177-3AD203B41FA5}">
                      <a16:colId xmlns:a16="http://schemas.microsoft.com/office/drawing/2014/main" val="20002"/>
                    </a:ext>
                  </a:extLst>
                </a:gridCol>
              </a:tblGrid>
              <a:tr h="541533">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GB" altLang="ko-KR" sz="2200" b="0" kern="1200" dirty="0">
                          <a:solidFill>
                            <a:srgbClr val="90DAFF"/>
                          </a:solidFill>
                          <a:latin typeface="Arial" panose="020B0604020202020204" pitchFamily="34" charset="0"/>
                          <a:ea typeface="+mj-ea"/>
                          <a:cs typeface="Arial" panose="020B0604020202020204" pitchFamily="34" charset="0"/>
                        </a:rPr>
                        <a:t>1</a:t>
                      </a:r>
                    </a:p>
                  </a:txBody>
                  <a:tcPr marL="84406" marR="84406" marT="42203"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Understanding of target</a:t>
                      </a:r>
                      <a:endParaRPr lang="en-GB" altLang="ko-KR" sz="1100" b="0" kern="120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j-ea"/>
                          <a:cs typeface="Arial" panose="020B0604020202020204" pitchFamily="34" charset="0"/>
                        </a:rPr>
                        <a:t>4</a:t>
                      </a:r>
                    </a:p>
                  </a:txBody>
                  <a:tcPr marL="84406" marR="84406" marT="199385" marB="42203" anchor="ctr">
                    <a:lnL w="12700" cmpd="sng">
                      <a:noFill/>
                    </a:lnL>
                    <a:lnR w="12700" cmpd="sng">
                      <a:noFill/>
                    </a:lnR>
                    <a:lnT w="12700" cmpd="sng">
                      <a:noFill/>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1533">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GB" altLang="ko-KR" sz="2200" b="0" kern="1200" dirty="0">
                          <a:solidFill>
                            <a:srgbClr val="90DAFF"/>
                          </a:solidFill>
                          <a:latin typeface="Arial" panose="020B0604020202020204" pitchFamily="34" charset="0"/>
                          <a:ea typeface="+mj-ea"/>
                          <a:cs typeface="Arial" panose="020B0604020202020204" pitchFamily="34" charset="0"/>
                        </a:rPr>
                        <a:t>2</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bg1">
                              <a:lumMod val="65000"/>
                            </a:schemeClr>
                          </a:solidFill>
                          <a:latin typeface="Arial" panose="020B0604020202020204" pitchFamily="34" charset="0"/>
                          <a:ea typeface="+mj-ea"/>
                          <a:cs typeface="Arial" panose="020B0604020202020204" pitchFamily="34" charset="0"/>
                        </a:rPr>
                        <a:t>Executive Summary</a:t>
                      </a: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altLang="ko-KR" sz="1100" b="0" kern="1200" dirty="0">
                          <a:solidFill>
                            <a:schemeClr val="bg1">
                              <a:lumMod val="65000"/>
                            </a:schemeClr>
                          </a:solidFill>
                          <a:latin typeface="Arial" panose="020B0604020202020204" pitchFamily="34" charset="0"/>
                          <a:ea typeface="+mj-ea"/>
                          <a:cs typeface="Arial" panose="020B0604020202020204" pitchFamily="34" charset="0"/>
                        </a:rPr>
                        <a:t>10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4156442"/>
                  </a:ext>
                </a:extLst>
              </a:tr>
              <a:tr h="54153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2200" b="0" kern="1200" dirty="0">
                          <a:solidFill>
                            <a:srgbClr val="5D287A"/>
                          </a:solidFill>
                          <a:latin typeface="Arial" panose="020B0604020202020204" pitchFamily="34" charset="0"/>
                          <a:ea typeface="+mj-ea"/>
                          <a:cs typeface="Arial" panose="020B0604020202020204" pitchFamily="34" charset="0"/>
                        </a:rPr>
                        <a:t>3</a:t>
                      </a: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1" hangingPunct="1"/>
                      <a:r>
                        <a:rPr lang="en-US" altLang="ko-KR" sz="1100" b="0" kern="1200" dirty="0">
                          <a:solidFill>
                            <a:schemeClr val="tx1"/>
                          </a:solidFill>
                          <a:latin typeface="Arial" panose="020B0604020202020204" pitchFamily="34" charset="0"/>
                          <a:ea typeface="+mn-ea"/>
                          <a:cs typeface="Arial" panose="020B0604020202020204" pitchFamily="34" charset="0"/>
                        </a:rPr>
                        <a:t>Supporting Analysis</a:t>
                      </a:r>
                      <a:endParaRPr lang="en-US" sz="1100" b="0" kern="1200" dirty="0">
                        <a:solidFill>
                          <a:schemeClr val="tx1"/>
                        </a:solidFill>
                        <a:latin typeface="Arial" panose="020B0604020202020204" pitchFamily="34" charset="0"/>
                        <a:ea typeface="+mn-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GB" sz="1100" b="0" kern="1200" dirty="0">
                          <a:solidFill>
                            <a:schemeClr val="tx1"/>
                          </a:solidFill>
                          <a:latin typeface="Arial" panose="020B0604020202020204" pitchFamily="34" charset="0"/>
                          <a:ea typeface="+mn-ea"/>
                          <a:cs typeface="Arial" panose="020B0604020202020204" pitchFamily="34" charset="0"/>
                        </a:rPr>
                        <a:t>50</a:t>
                      </a: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1533">
                <a:tc>
                  <a:txBody>
                    <a:bodyPr/>
                    <a:lstStyle/>
                    <a:p>
                      <a:pPr marL="0" marR="0" indent="0" algn="r" defTabSz="914400" eaLnBrk="1" fontAlgn="auto" latinLnBrk="0" hangingPunct="1">
                        <a:lnSpc>
                          <a:spcPct val="100000"/>
                        </a:lnSpc>
                        <a:spcBef>
                          <a:spcPts val="0"/>
                        </a:spcBef>
                        <a:spcAft>
                          <a:spcPts val="0"/>
                        </a:spcAft>
                        <a:buClrTx/>
                        <a:buSzTx/>
                        <a:buFontTx/>
                        <a:buNone/>
                        <a:tabLst/>
                        <a:defRPr/>
                      </a:pPr>
                      <a:endParaRPr lang="en-GB" altLang="ko-KR" sz="2200" b="0" dirty="0">
                        <a:solidFill>
                          <a:srgbClr val="8AD8FF"/>
                        </a:solidFill>
                        <a:latin typeface="Arial" panose="020B0604020202020204" pitchFamily="34" charset="0"/>
                        <a:ea typeface="+mj-ea"/>
                        <a:cs typeface="Arial" panose="020B0604020202020204" pitchFamily="34" charset="0"/>
                      </a:endParaRPr>
                    </a:p>
                  </a:txBody>
                  <a:tcPr marL="84406" marR="84406" marT="42203"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100" b="0" dirty="0">
                        <a:solidFill>
                          <a:schemeClr val="bg1">
                            <a:lumMod val="65000"/>
                          </a:schemeClr>
                        </a:solidFill>
                        <a:latin typeface="Arial" panose="020B0604020202020204" pitchFamily="34" charset="0"/>
                        <a:ea typeface="+mj-ea"/>
                        <a:cs typeface="Arial" panose="020B0604020202020204" pitchFamily="34" charset="0"/>
                      </a:endParaRPr>
                    </a:p>
                  </a:txBody>
                  <a:tcPr marL="33231" marR="0"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lang="en-GB" altLang="ko-KR" sz="1100" b="0" kern="1200" dirty="0">
                        <a:solidFill>
                          <a:srgbClr val="A6A6A6"/>
                        </a:solidFill>
                        <a:latin typeface="Arial" panose="020B0604020202020204" pitchFamily="34" charset="0"/>
                        <a:ea typeface="+mj-ea"/>
                        <a:cs typeface="Arial" panose="020B0604020202020204" pitchFamily="34" charset="0"/>
                      </a:endParaRPr>
                    </a:p>
                  </a:txBody>
                  <a:tcPr marL="84406" marR="84406" marT="199385" marB="42203" anchor="ctr">
                    <a:lnL w="12700" cmpd="sng">
                      <a:noFill/>
                    </a:lnL>
                    <a:lnR w="12700" cmpd="sng">
                      <a:noFill/>
                    </a:lnR>
                    <a:lnT w="28575" cap="flat" cmpd="sng" algn="ctr">
                      <a:noFill/>
                      <a:prstDash val="sysDot"/>
                      <a:round/>
                      <a:headEnd type="none" w="med" len="med"/>
                      <a:tailEnd type="none" w="med" len="med"/>
                    </a:lnT>
                    <a:lnB w="285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3217628"/>
                  </a:ext>
                </a:extLst>
              </a:tr>
            </a:tbl>
          </a:graphicData>
        </a:graphic>
      </p:graphicFrame>
    </p:spTree>
    <p:extLst>
      <p:ext uri="{BB962C8B-B14F-4D97-AF65-F5344CB8AC3E}">
        <p14:creationId xmlns:p14="http://schemas.microsoft.com/office/powerpoint/2010/main" val="86794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cs typeface="Arial" panose="020B0604020202020204" pitchFamily="34" charset="0"/>
              </a:rPr>
              <a:t>Revenue Overview</a:t>
            </a: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cs typeface="Arial" panose="020B0604020202020204" pitchFamily="34" charset="0"/>
              </a:rPr>
              <a:t>매출액</a:t>
            </a:r>
            <a:endParaRPr lang="en-US" altLang="ko-KR" sz="900" b="1" kern="0" dirty="0">
              <a:latin typeface="Arial" panose="020B0604020202020204" pitchFamily="34" charset="0"/>
              <a:cs typeface="Arial" panose="020B0604020202020204" pitchFamily="34" charset="0"/>
            </a:endParaRPr>
          </a:p>
          <a:p>
            <a:pPr marL="355600" marR="0" lvl="2" indent="-171450"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ü"/>
              <a:tabLst/>
              <a:defRPr/>
            </a:pPr>
            <a:endPar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endParaRPr lang="en-US" altLang="ko-KR" sz="900" b="1" kern="0" dirty="0">
              <a:latin typeface="Arial" panose="020B0604020202020204" pitchFamily="34" charset="0"/>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endParaRPr lang="en-US" altLang="ko-KR" sz="900" b="1" kern="0" dirty="0">
              <a:latin typeface="Arial" panose="020B0604020202020204" pitchFamily="34" charset="0"/>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endParaRPr lang="en-US" altLang="ko-KR" sz="900" b="1" kern="0" dirty="0">
              <a:latin typeface="Arial" panose="020B0604020202020204" pitchFamily="34" charset="0"/>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endParaRPr lang="en-US" altLang="ko-KR" sz="900" b="1" kern="0" dirty="0">
              <a:latin typeface="Arial" panose="020B0604020202020204" pitchFamily="34" charset="0"/>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endParaRPr lang="en-US" altLang="ko-KR" sz="900" b="1" kern="0" dirty="0">
              <a:latin typeface="Arial" panose="020B0604020202020204" pitchFamily="34" charset="0"/>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endParaRPr lang="en-US" altLang="ko-KR" sz="900" b="1" kern="0" dirty="0">
              <a:latin typeface="Arial" panose="020B0604020202020204" pitchFamily="34" charset="0"/>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endParaRPr lang="en-US" altLang="ko-KR" sz="900" b="1" kern="0" dirty="0">
              <a:latin typeface="Arial" panose="020B0604020202020204" pitchFamily="34" charset="0"/>
              <a:cs typeface="Arial" panose="020B0604020202020204" pitchFamily="34" charset="0"/>
            </a:endParaRPr>
          </a:p>
          <a:p>
            <a:pPr marL="355600" marR="0" lvl="2" indent="-171450" algn="l" defTabSz="914395" rtl="0" eaLnBrk="1" fontAlgn="base" hangingPunct="1">
              <a:lnSpc>
                <a:spcPct val="100000"/>
              </a:lnSpc>
              <a:spcAft>
                <a:spcPts val="0"/>
              </a:spcAft>
              <a:buClr>
                <a:srgbClr val="00338D"/>
              </a:buClr>
              <a:buSzPct val="100000"/>
              <a:buFont typeface="Wingdings" panose="05000000000000000000" pitchFamily="2" charset="2"/>
              <a:buChar char="ü"/>
              <a:tabLst/>
              <a:defRPr/>
            </a:pPr>
            <a:r>
              <a:rPr lang="ko-KR" altLang="en-US" sz="900" kern="0" dirty="0">
                <a:solidFill>
                  <a:srgbClr val="000000"/>
                </a:solidFill>
                <a:latin typeface="Arial" panose="020B0604020202020204" pitchFamily="34" charset="0"/>
                <a:ea typeface="맑은 고딕"/>
                <a:cs typeface="Arial" panose="020B0604020202020204" pitchFamily="34" charset="0"/>
              </a:rPr>
              <a:t>매출액은 임가공매출과 제품매출로 구분되며</a:t>
            </a:r>
            <a:r>
              <a:rPr lang="en-US" altLang="ko-KR" sz="900" kern="0" dirty="0">
                <a:solidFill>
                  <a:srgbClr val="000000"/>
                </a:solidFill>
                <a:latin typeface="Arial" panose="020B0604020202020204" pitchFamily="34" charset="0"/>
                <a:ea typeface="맑은 고딕"/>
                <a:cs typeface="Arial" panose="020B0604020202020204" pitchFamily="34" charset="0"/>
              </a:rPr>
              <a:t>, </a:t>
            </a:r>
            <a:r>
              <a:rPr lang="ko-KR" altLang="en-US" sz="900" kern="0" dirty="0">
                <a:solidFill>
                  <a:srgbClr val="000000"/>
                </a:solidFill>
                <a:latin typeface="Arial" panose="020B0604020202020204" pitchFamily="34" charset="0"/>
                <a:ea typeface="맑은 고딕"/>
                <a:cs typeface="Arial" panose="020B0604020202020204" pitchFamily="34" charset="0"/>
              </a:rPr>
              <a:t>제품매출의 비중은 꾸준히 증가하였음</a:t>
            </a:r>
            <a:endParaRPr lang="en-US" altLang="ko-KR" sz="900" kern="0" dirty="0">
              <a:solidFill>
                <a:srgbClr val="000000"/>
              </a:solidFill>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제품매출은 원단비용을 포함한 총액으로 매출액을 인식하여 임가공매출대비 높은 수준임</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제품매출의 매출수량 비중은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’20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년부터 증가하여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분기 기준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21.9%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수준임</a:t>
            </a:r>
            <a:endParaRPr lang="en-US" altLang="ko-KR" sz="900" b="1" kern="0" dirty="0">
              <a:latin typeface="Arial" panose="020B0604020202020204" pitchFamily="34" charset="0"/>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cs typeface="Arial" panose="020B0604020202020204" pitchFamily="34" charset="0"/>
              </a:rPr>
              <a:t>임가공매출</a:t>
            </a:r>
            <a:endParaRPr lang="en-US" altLang="ko-KR" sz="900" b="1"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임가공매출은 </a:t>
            </a:r>
            <a:r>
              <a:rPr lang="en-US" altLang="ko-KR" sz="900" kern="0" dirty="0">
                <a:latin typeface="Arial" panose="020B0604020202020204" pitchFamily="34" charset="0"/>
                <a:cs typeface="Arial" panose="020B0604020202020204" pitchFamily="34" charset="0"/>
              </a:rPr>
              <a:t>’18</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174</a:t>
            </a:r>
            <a:r>
              <a:rPr lang="ko-KR" altLang="en-US" sz="900" kern="0" dirty="0">
                <a:latin typeface="Arial" panose="020B0604020202020204" pitchFamily="34" charset="0"/>
                <a:cs typeface="Arial" panose="020B0604020202020204" pitchFamily="34" charset="0"/>
              </a:rPr>
              <a:t>억원에서 </a:t>
            </a:r>
            <a:r>
              <a:rPr lang="en-US" altLang="ko-KR" sz="900" kern="0" dirty="0">
                <a:latin typeface="Arial" panose="020B0604020202020204" pitchFamily="34" charset="0"/>
                <a:cs typeface="Arial" panose="020B0604020202020204" pitchFamily="34" charset="0"/>
              </a:rPr>
              <a:t>’20</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186</a:t>
            </a:r>
            <a:r>
              <a:rPr lang="ko-KR" altLang="en-US" sz="900" kern="0" dirty="0">
                <a:latin typeface="Arial" panose="020B0604020202020204" pitchFamily="34" charset="0"/>
                <a:cs typeface="Arial" panose="020B0604020202020204" pitchFamily="34" charset="0"/>
              </a:rPr>
              <a:t>억원으로 소폭 성장하였으며</a:t>
            </a:r>
            <a:r>
              <a:rPr lang="en-US" altLang="ko-KR" sz="900" kern="0" dirty="0">
                <a:latin typeface="Arial" panose="020B0604020202020204" pitchFamily="34" charset="0"/>
                <a:cs typeface="Arial" panose="020B0604020202020204" pitchFamily="34" charset="0"/>
              </a:rPr>
              <a:t>, ‘21</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3</a:t>
            </a:r>
            <a:r>
              <a:rPr lang="ko-KR" altLang="en-US" sz="900" kern="0" dirty="0">
                <a:latin typeface="Arial" panose="020B0604020202020204" pitchFamily="34" charset="0"/>
                <a:cs typeface="Arial" panose="020B0604020202020204" pitchFamily="34" charset="0"/>
              </a:rPr>
              <a:t>분기 </a:t>
            </a:r>
            <a:r>
              <a:rPr lang="en-US" altLang="ko-KR" sz="900" kern="0" dirty="0">
                <a:latin typeface="Arial" panose="020B0604020202020204" pitchFamily="34" charset="0"/>
                <a:cs typeface="Arial" panose="020B0604020202020204" pitchFamily="34" charset="0"/>
              </a:rPr>
              <a:t>200</a:t>
            </a:r>
            <a:r>
              <a:rPr lang="ko-KR" altLang="en-US" sz="900" kern="0" dirty="0">
                <a:latin typeface="Arial" panose="020B0604020202020204" pitchFamily="34" charset="0"/>
                <a:cs typeface="Arial" panose="020B0604020202020204" pitchFamily="34" charset="0"/>
              </a:rPr>
              <a:t>억원을 달성하였음</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단순 연환산시 </a:t>
            </a:r>
            <a:r>
              <a:rPr lang="en-US" altLang="ko-KR" sz="900" kern="0" dirty="0">
                <a:latin typeface="Arial" panose="020B0604020202020204" pitchFamily="34" charset="0"/>
                <a:cs typeface="Arial" panose="020B0604020202020204" pitchFamily="34" charset="0"/>
              </a:rPr>
              <a:t>‘21</a:t>
            </a:r>
            <a:r>
              <a:rPr lang="ko-KR" altLang="en-US" sz="900" kern="0" dirty="0">
                <a:latin typeface="Arial" panose="020B0604020202020204" pitchFamily="34" charset="0"/>
                <a:cs typeface="Arial" panose="020B0604020202020204" pitchFamily="34" charset="0"/>
              </a:rPr>
              <a:t>년 총 매출액은 </a:t>
            </a:r>
            <a:r>
              <a:rPr lang="en-US" altLang="ko-KR" sz="900" kern="0" dirty="0">
                <a:latin typeface="Arial" panose="020B0604020202020204" pitchFamily="34" charset="0"/>
                <a:cs typeface="Arial" panose="020B0604020202020204" pitchFamily="34" charset="0"/>
              </a:rPr>
              <a:t>266</a:t>
            </a:r>
            <a:r>
              <a:rPr lang="ko-KR" altLang="en-US" sz="900" kern="0" dirty="0">
                <a:latin typeface="Arial" panose="020B0604020202020204" pitchFamily="34" charset="0"/>
                <a:cs typeface="Arial" panose="020B0604020202020204" pitchFamily="34" charset="0"/>
              </a:rPr>
              <a:t>억원 수준으로 전년대비 </a:t>
            </a:r>
            <a:r>
              <a:rPr lang="en-US" altLang="ko-KR" sz="900" kern="0" dirty="0">
                <a:latin typeface="Arial" panose="020B0604020202020204" pitchFamily="34" charset="0"/>
                <a:cs typeface="Arial" panose="020B0604020202020204" pitchFamily="34" charset="0"/>
              </a:rPr>
              <a:t>42.7% </a:t>
            </a:r>
            <a:r>
              <a:rPr lang="ko-KR" altLang="en-US" sz="900" kern="0" dirty="0">
                <a:latin typeface="Arial" panose="020B0604020202020204" pitchFamily="34" charset="0"/>
                <a:cs typeface="Arial" panose="020B0604020202020204" pitchFamily="34" charset="0"/>
              </a:rPr>
              <a:t>성장할 것으로 예상됨</a:t>
            </a: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인터뷰에 따르면 임가공매출의 </a:t>
            </a:r>
            <a:r>
              <a:rPr lang="en-US" altLang="ko-KR" sz="900" kern="0" dirty="0">
                <a:latin typeface="Arial" panose="020B0604020202020204" pitchFamily="34" charset="0"/>
                <a:cs typeface="Arial" panose="020B0604020202020204" pitchFamily="34" charset="0"/>
              </a:rPr>
              <a:t>ASP</a:t>
            </a:r>
            <a:r>
              <a:rPr lang="ko-KR" altLang="en-US" sz="900" kern="0" dirty="0">
                <a:latin typeface="Arial" panose="020B0604020202020204" pitchFamily="34" charset="0"/>
                <a:cs typeface="Arial" panose="020B0604020202020204" pitchFamily="34" charset="0"/>
              </a:rPr>
              <a:t>는 일반적으로 </a:t>
            </a:r>
            <a:r>
              <a:rPr lang="en-US" altLang="ko-KR" sz="900" kern="0" dirty="0">
                <a:latin typeface="Arial" panose="020B0604020202020204" pitchFamily="34" charset="0"/>
                <a:cs typeface="Arial" panose="020B0604020202020204" pitchFamily="34" charset="0"/>
              </a:rPr>
              <a:t>1,100</a:t>
            </a:r>
            <a:r>
              <a:rPr lang="ko-KR" altLang="en-US" sz="900" kern="0" dirty="0">
                <a:latin typeface="Arial" panose="020B0604020202020204" pitchFamily="34" charset="0"/>
                <a:cs typeface="Arial" panose="020B0604020202020204" pitchFamily="34" charset="0"/>
              </a:rPr>
              <a:t>원</a:t>
            </a:r>
            <a:r>
              <a:rPr lang="en-US" altLang="ko-KR" sz="900" kern="0" dirty="0">
                <a:latin typeface="Arial" panose="020B0604020202020204" pitchFamily="34" charset="0"/>
                <a:cs typeface="Arial" panose="020B0604020202020204" pitchFamily="34" charset="0"/>
              </a:rPr>
              <a:t>/m </a:t>
            </a:r>
            <a:r>
              <a:rPr lang="ko-KR" altLang="en-US" sz="900" kern="0" dirty="0">
                <a:latin typeface="Arial" panose="020B0604020202020204" pitchFamily="34" charset="0"/>
                <a:cs typeface="Arial" panose="020B0604020202020204" pitchFamily="34" charset="0"/>
              </a:rPr>
              <a:t>수준이며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원단을 제외한 원재료비</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보호필름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도료</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처리제</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커버</a:t>
            </a:r>
            <a:r>
              <a:rPr lang="en-US" altLang="ko-KR" sz="900" kern="0" dirty="0">
                <a:latin typeface="Arial" panose="020B0604020202020204" pitchFamily="34" charset="0"/>
                <a:cs typeface="Arial" panose="020B0604020202020204" pitchFamily="34" charset="0"/>
              </a:rPr>
              <a:t>, </a:t>
            </a:r>
            <a:r>
              <a:rPr lang="ko-KR" altLang="en-US" sz="900" kern="0" dirty="0" err="1">
                <a:latin typeface="Arial" panose="020B0604020202020204" pitchFamily="34" charset="0"/>
                <a:cs typeface="Arial" panose="020B0604020202020204" pitchFamily="34" charset="0"/>
              </a:rPr>
              <a:t>프라이머</a:t>
            </a:r>
            <a:r>
              <a:rPr lang="ko-KR" altLang="en-US" sz="900" kern="0" dirty="0">
                <a:latin typeface="Arial" panose="020B0604020202020204" pitchFamily="34" charset="0"/>
                <a:cs typeface="Arial" panose="020B0604020202020204" pitchFamily="34" charset="0"/>
              </a:rPr>
              <a:t> 등</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는 포함된 가격임</a:t>
            </a: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진영</a:t>
            </a:r>
            <a:r>
              <a:rPr lang="en-US" altLang="ko-KR" sz="900" kern="0" dirty="0">
                <a:latin typeface="Arial" panose="020B0604020202020204" pitchFamily="34" charset="0"/>
                <a:cs typeface="Arial" panose="020B0604020202020204" pitchFamily="34" charset="0"/>
              </a:rPr>
              <a:t>LDM</a:t>
            </a:r>
            <a:r>
              <a:rPr lang="ko-KR" altLang="en-US" sz="900" kern="0" dirty="0">
                <a:latin typeface="Arial" panose="020B0604020202020204" pitchFamily="34" charset="0"/>
                <a:cs typeface="Arial" panose="020B0604020202020204" pitchFamily="34" charset="0"/>
              </a:rPr>
              <a:t>향 매출은 </a:t>
            </a:r>
            <a:r>
              <a:rPr lang="en-US" altLang="ko-KR" sz="900" kern="0" dirty="0">
                <a:latin typeface="Arial" panose="020B0604020202020204" pitchFamily="34" charset="0"/>
                <a:cs typeface="Arial" panose="020B0604020202020204" pitchFamily="34" charset="0"/>
              </a:rPr>
              <a:t>‘20</a:t>
            </a:r>
            <a:r>
              <a:rPr lang="ko-KR" altLang="en-US" sz="900" kern="0" dirty="0">
                <a:latin typeface="Arial" panose="020B0604020202020204" pitchFamily="34" charset="0"/>
                <a:cs typeface="Arial" panose="020B0604020202020204" pitchFamily="34" charset="0"/>
              </a:rPr>
              <a:t>년 크게 증가하였으며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이는 기존의 </a:t>
            </a:r>
            <a:r>
              <a:rPr lang="ko-KR" altLang="en-US" sz="900" kern="0" dirty="0" err="1">
                <a:latin typeface="Arial" panose="020B0604020202020204" pitchFamily="34" charset="0"/>
                <a:cs typeface="Arial" panose="020B0604020202020204" pitchFamily="34" charset="0"/>
              </a:rPr>
              <a:t>한샘향</a:t>
            </a:r>
            <a:r>
              <a:rPr lang="ko-KR" altLang="en-US" sz="900" kern="0" dirty="0">
                <a:latin typeface="Arial" panose="020B0604020202020204" pitchFamily="34" charset="0"/>
                <a:cs typeface="Arial" panose="020B0604020202020204" pitchFamily="34" charset="0"/>
              </a:rPr>
              <a:t> 제품매출 중 일부가 진영</a:t>
            </a:r>
            <a:r>
              <a:rPr lang="en-US" altLang="ko-KR" sz="900" kern="0" dirty="0">
                <a:latin typeface="Arial" panose="020B0604020202020204" pitchFamily="34" charset="0"/>
                <a:cs typeface="Arial" panose="020B0604020202020204" pitchFamily="34" charset="0"/>
              </a:rPr>
              <a:t>LDM</a:t>
            </a:r>
            <a:r>
              <a:rPr lang="ko-KR" altLang="en-US" sz="900" kern="0" dirty="0">
                <a:latin typeface="Arial" panose="020B0604020202020204" pitchFamily="34" charset="0"/>
                <a:cs typeface="Arial" panose="020B0604020202020204" pitchFamily="34" charset="0"/>
              </a:rPr>
              <a:t>으로 대체됨에 기인함</a:t>
            </a:r>
            <a:endParaRPr lang="en-US" altLang="ko-KR" sz="900" kern="0" dirty="0">
              <a:latin typeface="Arial" panose="020B0604020202020204" pitchFamily="34" charset="0"/>
              <a:cs typeface="Arial" panose="020B0604020202020204" pitchFamily="34" charset="0"/>
            </a:endParaRPr>
          </a:p>
          <a:p>
            <a:pPr marL="95249" lvl="2" defTabSz="914395" fontAlgn="base">
              <a:spcBef>
                <a:spcPts val="600"/>
              </a:spcBef>
              <a:buClr>
                <a:srgbClr val="00338D"/>
              </a:buClr>
              <a:buSzPct val="100000"/>
              <a:defRPr/>
            </a:pPr>
            <a:endParaRPr lang="en-US" altLang="ko-KR" sz="900" b="1" kern="0" dirty="0">
              <a:latin typeface="Arial" panose="020B0604020202020204" pitchFamily="34" charset="0"/>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Revenue</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Revenue Overview (1/2)</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4" name="순서도: 연결자 23">
            <a:extLst>
              <a:ext uri="{FF2B5EF4-FFF2-40B4-BE49-F238E27FC236}">
                <a16:creationId xmlns:a16="http://schemas.microsoft.com/office/drawing/2014/main" id="{46DD5EC0-6223-44C8-9868-B5BD84995E6D}"/>
              </a:ext>
            </a:extLst>
          </p:cNvPr>
          <p:cNvSpPr/>
          <p:nvPr/>
        </p:nvSpPr>
        <p:spPr bwMode="auto">
          <a:xfrm>
            <a:off x="569934" y="431693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aphicFrame>
        <p:nvGraphicFramePr>
          <p:cNvPr id="2" name="표 1">
            <a:extLst>
              <a:ext uri="{FF2B5EF4-FFF2-40B4-BE49-F238E27FC236}">
                <a16:creationId xmlns:a16="http://schemas.microsoft.com/office/drawing/2014/main" id="{02333C57-373D-4447-AFA0-5A7EEE4BA1A5}"/>
              </a:ext>
            </a:extLst>
          </p:cNvPr>
          <p:cNvGraphicFramePr>
            <a:graphicFrameLocks noGrp="1"/>
          </p:cNvGraphicFramePr>
          <p:nvPr>
            <p:extLst>
              <p:ext uri="{D42A27DB-BD31-4B8C-83A1-F6EECF244321}">
                <p14:modId xmlns:p14="http://schemas.microsoft.com/office/powerpoint/2010/main" val="1319479005"/>
              </p:ext>
            </p:extLst>
          </p:nvPr>
        </p:nvGraphicFramePr>
        <p:xfrm>
          <a:off x="4003199" y="1501200"/>
          <a:ext cx="5111999" cy="1857375"/>
        </p:xfrm>
        <a:graphic>
          <a:graphicData uri="http://schemas.openxmlformats.org/drawingml/2006/table">
            <a:tbl>
              <a:tblPr/>
              <a:tblGrid>
                <a:gridCol w="100890">
                  <a:extLst>
                    <a:ext uri="{9D8B030D-6E8A-4147-A177-3AD203B41FA5}">
                      <a16:colId xmlns:a16="http://schemas.microsoft.com/office/drawing/2014/main" val="2896948209"/>
                    </a:ext>
                  </a:extLst>
                </a:gridCol>
                <a:gridCol w="100890">
                  <a:extLst>
                    <a:ext uri="{9D8B030D-6E8A-4147-A177-3AD203B41FA5}">
                      <a16:colId xmlns:a16="http://schemas.microsoft.com/office/drawing/2014/main" val="1064427717"/>
                    </a:ext>
                  </a:extLst>
                </a:gridCol>
                <a:gridCol w="1324739">
                  <a:extLst>
                    <a:ext uri="{9D8B030D-6E8A-4147-A177-3AD203B41FA5}">
                      <a16:colId xmlns:a16="http://schemas.microsoft.com/office/drawing/2014/main" val="896588689"/>
                    </a:ext>
                  </a:extLst>
                </a:gridCol>
                <a:gridCol w="896370">
                  <a:extLst>
                    <a:ext uri="{9D8B030D-6E8A-4147-A177-3AD203B41FA5}">
                      <a16:colId xmlns:a16="http://schemas.microsoft.com/office/drawing/2014/main" val="1747813875"/>
                    </a:ext>
                  </a:extLst>
                </a:gridCol>
                <a:gridCol w="896370">
                  <a:extLst>
                    <a:ext uri="{9D8B030D-6E8A-4147-A177-3AD203B41FA5}">
                      <a16:colId xmlns:a16="http://schemas.microsoft.com/office/drawing/2014/main" val="1963974681"/>
                    </a:ext>
                  </a:extLst>
                </a:gridCol>
                <a:gridCol w="896370">
                  <a:extLst>
                    <a:ext uri="{9D8B030D-6E8A-4147-A177-3AD203B41FA5}">
                      <a16:colId xmlns:a16="http://schemas.microsoft.com/office/drawing/2014/main" val="1086099821"/>
                    </a:ext>
                  </a:extLst>
                </a:gridCol>
                <a:gridCol w="896370">
                  <a:extLst>
                    <a:ext uri="{9D8B030D-6E8A-4147-A177-3AD203B41FA5}">
                      <a16:colId xmlns:a16="http://schemas.microsoft.com/office/drawing/2014/main" val="2441975522"/>
                    </a:ext>
                  </a:extLst>
                </a:gridCol>
              </a:tblGrid>
              <a:tr h="1524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261740573"/>
                  </a:ext>
                </a:extLst>
              </a:tr>
              <a:tr h="152400">
                <a:tc gridSpan="3">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11487820"/>
                  </a:ext>
                </a:extLst>
              </a:tr>
              <a:tr h="1524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40398501"/>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하우시스</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한국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10,637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10,457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120119951"/>
                  </a:ext>
                </a:extLst>
              </a:tr>
              <a:tr h="17145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도레이첨단소재</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1,282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1,846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82654127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진영</a:t>
                      </a:r>
                      <a:r>
                        <a:rPr lang="en-US" sz="900" b="0" i="0" u="none" strike="noStrike">
                          <a:solidFill>
                            <a:srgbClr val="000000"/>
                          </a:solidFill>
                          <a:effectLst/>
                          <a:latin typeface="Arial" panose="020B0604020202020204" pitchFamily="34" charset="0"/>
                          <a:ea typeface="맑은 고딕" panose="020B0503020000020004" pitchFamily="50" charset="-127"/>
                        </a:rPr>
                        <a:t>LDM</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39478523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5,669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4,546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4,353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536047604"/>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제품매출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3040213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YILDIZ</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7,498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8,095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110920291"/>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LX</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하우시스</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중국</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10,561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84914515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한샘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1,979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1,480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327773743"/>
                  </a:ext>
                </a:extLst>
              </a:tr>
              <a:tr h="16192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899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1,174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994 </a:t>
                      </a:r>
                    </a:p>
                  </a:txBody>
                  <a:tcPr marL="36000" marR="36000" marT="0" marB="0" anchor="ctr">
                    <a:lnL>
                      <a:noFill/>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742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543235144"/>
                  </a:ext>
                </a:extLst>
              </a:tr>
            </a:tbl>
          </a:graphicData>
        </a:graphic>
      </p:graphicFrame>
      <p:sp>
        <p:nvSpPr>
          <p:cNvPr id="22" name="직사각형 21">
            <a:extLst>
              <a:ext uri="{FF2B5EF4-FFF2-40B4-BE49-F238E27FC236}">
                <a16:creationId xmlns:a16="http://schemas.microsoft.com/office/drawing/2014/main" id="{0290EC4A-4426-45FE-8D87-700F47F2F31F}"/>
              </a:ext>
            </a:extLst>
          </p:cNvPr>
          <p:cNvSpPr/>
          <p:nvPr/>
        </p:nvSpPr>
        <p:spPr>
          <a:xfrm>
            <a:off x="4003200" y="1800156"/>
            <a:ext cx="5112000" cy="792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3" name="순서도: 연결자 22">
            <a:extLst>
              <a:ext uri="{FF2B5EF4-FFF2-40B4-BE49-F238E27FC236}">
                <a16:creationId xmlns:a16="http://schemas.microsoft.com/office/drawing/2014/main" id="{0D5D9D40-381F-4D4E-AC75-493FBFE80CD2}"/>
              </a:ext>
            </a:extLst>
          </p:cNvPr>
          <p:cNvSpPr/>
          <p:nvPr/>
        </p:nvSpPr>
        <p:spPr bwMode="auto">
          <a:xfrm>
            <a:off x="3915546" y="170979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aphicFrame>
        <p:nvGraphicFramePr>
          <p:cNvPr id="3" name="표 2">
            <a:extLst>
              <a:ext uri="{FF2B5EF4-FFF2-40B4-BE49-F238E27FC236}">
                <a16:creationId xmlns:a16="http://schemas.microsoft.com/office/drawing/2014/main" id="{80112D3E-AFA8-4087-9DEC-04F77C81C96E}"/>
              </a:ext>
            </a:extLst>
          </p:cNvPr>
          <p:cNvGraphicFramePr>
            <a:graphicFrameLocks noGrp="1"/>
          </p:cNvGraphicFramePr>
          <p:nvPr>
            <p:extLst>
              <p:ext uri="{D42A27DB-BD31-4B8C-83A1-F6EECF244321}">
                <p14:modId xmlns:p14="http://schemas.microsoft.com/office/powerpoint/2010/main" val="2970171782"/>
              </p:ext>
            </p:extLst>
          </p:nvPr>
        </p:nvGraphicFramePr>
        <p:xfrm>
          <a:off x="529899" y="1684394"/>
          <a:ext cx="3224201" cy="1584960"/>
        </p:xfrm>
        <a:graphic>
          <a:graphicData uri="http://schemas.openxmlformats.org/drawingml/2006/table">
            <a:tbl>
              <a:tblPr/>
              <a:tblGrid>
                <a:gridCol w="164201">
                  <a:extLst>
                    <a:ext uri="{9D8B030D-6E8A-4147-A177-3AD203B41FA5}">
                      <a16:colId xmlns:a16="http://schemas.microsoft.com/office/drawing/2014/main" val="4054334651"/>
                    </a:ext>
                  </a:extLst>
                </a:gridCol>
                <a:gridCol w="756000">
                  <a:extLst>
                    <a:ext uri="{9D8B030D-6E8A-4147-A177-3AD203B41FA5}">
                      <a16:colId xmlns:a16="http://schemas.microsoft.com/office/drawing/2014/main" val="2024087212"/>
                    </a:ext>
                  </a:extLst>
                </a:gridCol>
                <a:gridCol w="576000">
                  <a:extLst>
                    <a:ext uri="{9D8B030D-6E8A-4147-A177-3AD203B41FA5}">
                      <a16:colId xmlns:a16="http://schemas.microsoft.com/office/drawing/2014/main" val="2801644360"/>
                    </a:ext>
                  </a:extLst>
                </a:gridCol>
                <a:gridCol w="576000">
                  <a:extLst>
                    <a:ext uri="{9D8B030D-6E8A-4147-A177-3AD203B41FA5}">
                      <a16:colId xmlns:a16="http://schemas.microsoft.com/office/drawing/2014/main" val="3635404859"/>
                    </a:ext>
                  </a:extLst>
                </a:gridCol>
                <a:gridCol w="576000">
                  <a:extLst>
                    <a:ext uri="{9D8B030D-6E8A-4147-A177-3AD203B41FA5}">
                      <a16:colId xmlns:a16="http://schemas.microsoft.com/office/drawing/2014/main" val="3936000476"/>
                    </a:ext>
                  </a:extLst>
                </a:gridCol>
                <a:gridCol w="576000">
                  <a:extLst>
                    <a:ext uri="{9D8B030D-6E8A-4147-A177-3AD203B41FA5}">
                      <a16:colId xmlns:a16="http://schemas.microsoft.com/office/drawing/2014/main" val="2592748145"/>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en-US" sz="800" b="1" i="0" u="none" strike="noStrike" dirty="0">
                          <a:solidFill>
                            <a:srgbClr val="FFFFFF"/>
                          </a:solidFill>
                          <a:effectLst/>
                          <a:latin typeface="Arial" panose="020B0604020202020204" pitchFamily="34" charset="0"/>
                          <a:ea typeface="맑은 고딕" panose="020B0503020000020004" pitchFamily="50" charset="-127"/>
                        </a:rPr>
                        <a:t>km)</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861009742"/>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매출액</a:t>
                      </a: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a:t>
                      </a:r>
                      <a:endParaRPr lang="ko-KR" alt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712053106"/>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89208648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31329993"/>
                  </a:ext>
                </a:extLst>
              </a:tr>
              <a:tr h="0">
                <a:tc gridSpan="2">
                  <a:txBody>
                    <a:bodyPr/>
                    <a:lstStyle/>
                    <a:p>
                      <a:pPr algn="l" fontAlgn="ctr"/>
                      <a:r>
                        <a:rPr lang="en-US" sz="800" b="1" i="1" u="none" strike="noStrike" dirty="0">
                          <a:solidFill>
                            <a:srgbClr val="000000"/>
                          </a:solidFill>
                          <a:effectLst/>
                          <a:latin typeface="맑은 고딕" panose="020B0503020000020004" pitchFamily="50" charset="-127"/>
                          <a:ea typeface="맑은 고딕" panose="020B0503020000020004" pitchFamily="50" charset="-127"/>
                        </a:rPr>
                        <a:t>% of Total</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516587938"/>
                  </a:ext>
                </a:extLst>
              </a:tr>
              <a:tr h="0">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rPr>
                        <a:t>임가공매출</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79.7%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72.9%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57.0%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49.6%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725882234"/>
                  </a:ext>
                </a:extLst>
              </a:tr>
              <a:tr h="0">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제품매출</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20.3%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27.1%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43.0%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50.4%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06924863"/>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매출수량</a:t>
                      </a: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a:t>
                      </a:r>
                      <a:r>
                        <a:rPr lang="en-US" sz="800" b="1" i="0" u="none" strike="noStrike" dirty="0">
                          <a:solidFill>
                            <a:srgbClr val="000000"/>
                          </a:solidFill>
                          <a:effectLst/>
                          <a:latin typeface="맑은 고딕" panose="020B0503020000020004" pitchFamily="50" charset="-127"/>
                          <a:ea typeface="맑은 고딕" panose="020B0503020000020004" pitchFamily="50" charset="-127"/>
                        </a:rPr>
                        <a:t>km)</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16,797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15,768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19,230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23,953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20013894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15,015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14,199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15,818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18,697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13838868"/>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1,569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3,412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5,256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77349234"/>
                  </a:ext>
                </a:extLst>
              </a:tr>
              <a:tr h="0">
                <a:tc gridSpan="2">
                  <a:txBody>
                    <a:bodyPr/>
                    <a:lstStyle/>
                    <a:p>
                      <a:pPr algn="l" fontAlgn="ctr"/>
                      <a:r>
                        <a:rPr lang="en-US" sz="800" b="1" i="1" u="none" strike="noStrike" dirty="0">
                          <a:solidFill>
                            <a:srgbClr val="000000"/>
                          </a:solidFill>
                          <a:effectLst/>
                          <a:latin typeface="맑은 고딕" panose="020B0503020000020004" pitchFamily="50" charset="-127"/>
                          <a:ea typeface="맑은 고딕" panose="020B0503020000020004" pitchFamily="50" charset="-127"/>
                        </a:rPr>
                        <a:t>% of Total</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59967783"/>
                  </a:ext>
                </a:extLst>
              </a:tr>
              <a:tr h="0">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rPr>
                        <a:t>임가공매출</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89.4%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90.0%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82.3%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78.1%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041326484"/>
                  </a:ext>
                </a:extLst>
              </a:tr>
              <a:tr h="0">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rPr>
                        <a:t>제품매출</a:t>
                      </a:r>
                    </a:p>
                  </a:txBody>
                  <a:tcPr marL="36000" marR="36000" marT="0" marB="0" anchor="ctr">
                    <a:lnL w="6350" cap="flat" cmpd="sng" algn="ctr">
                      <a:solidFill>
                        <a:srgbClr val="005EB8"/>
                      </a:solidFill>
                      <a:prstDash val="dot"/>
                      <a:round/>
                      <a:headEnd type="none" w="med" len="med"/>
                      <a:tailEnd type="none" w="med" len="med"/>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10.6%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17.7%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84344818"/>
                  </a:ext>
                </a:extLst>
              </a:tr>
            </a:tbl>
          </a:graphicData>
        </a:graphic>
      </p:graphicFrame>
    </p:spTree>
    <p:extLst>
      <p:ext uri="{BB962C8B-B14F-4D97-AF65-F5344CB8AC3E}">
        <p14:creationId xmlns:p14="http://schemas.microsoft.com/office/powerpoint/2010/main" val="40218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표 10">
            <a:extLst>
              <a:ext uri="{FF2B5EF4-FFF2-40B4-BE49-F238E27FC236}">
                <a16:creationId xmlns:a16="http://schemas.microsoft.com/office/drawing/2014/main" id="{6F1AAB32-E05A-40A9-8DA2-F62443828CA8}"/>
              </a:ext>
            </a:extLst>
          </p:cNvPr>
          <p:cNvGraphicFramePr>
            <a:graphicFrameLocks noGrp="1"/>
          </p:cNvGraphicFramePr>
          <p:nvPr>
            <p:extLst>
              <p:ext uri="{D42A27DB-BD31-4B8C-83A1-F6EECF244321}">
                <p14:modId xmlns:p14="http://schemas.microsoft.com/office/powerpoint/2010/main" val="4169094204"/>
              </p:ext>
            </p:extLst>
          </p:nvPr>
        </p:nvGraphicFramePr>
        <p:xfrm>
          <a:off x="4003199" y="1501200"/>
          <a:ext cx="5111999" cy="1857375"/>
        </p:xfrm>
        <a:graphic>
          <a:graphicData uri="http://schemas.openxmlformats.org/drawingml/2006/table">
            <a:tbl>
              <a:tblPr/>
              <a:tblGrid>
                <a:gridCol w="100890">
                  <a:extLst>
                    <a:ext uri="{9D8B030D-6E8A-4147-A177-3AD203B41FA5}">
                      <a16:colId xmlns:a16="http://schemas.microsoft.com/office/drawing/2014/main" val="2896948209"/>
                    </a:ext>
                  </a:extLst>
                </a:gridCol>
                <a:gridCol w="100890">
                  <a:extLst>
                    <a:ext uri="{9D8B030D-6E8A-4147-A177-3AD203B41FA5}">
                      <a16:colId xmlns:a16="http://schemas.microsoft.com/office/drawing/2014/main" val="1064427717"/>
                    </a:ext>
                  </a:extLst>
                </a:gridCol>
                <a:gridCol w="1324739">
                  <a:extLst>
                    <a:ext uri="{9D8B030D-6E8A-4147-A177-3AD203B41FA5}">
                      <a16:colId xmlns:a16="http://schemas.microsoft.com/office/drawing/2014/main" val="896588689"/>
                    </a:ext>
                  </a:extLst>
                </a:gridCol>
                <a:gridCol w="896370">
                  <a:extLst>
                    <a:ext uri="{9D8B030D-6E8A-4147-A177-3AD203B41FA5}">
                      <a16:colId xmlns:a16="http://schemas.microsoft.com/office/drawing/2014/main" val="1747813875"/>
                    </a:ext>
                  </a:extLst>
                </a:gridCol>
                <a:gridCol w="896370">
                  <a:extLst>
                    <a:ext uri="{9D8B030D-6E8A-4147-A177-3AD203B41FA5}">
                      <a16:colId xmlns:a16="http://schemas.microsoft.com/office/drawing/2014/main" val="1963974681"/>
                    </a:ext>
                  </a:extLst>
                </a:gridCol>
                <a:gridCol w="896370">
                  <a:extLst>
                    <a:ext uri="{9D8B030D-6E8A-4147-A177-3AD203B41FA5}">
                      <a16:colId xmlns:a16="http://schemas.microsoft.com/office/drawing/2014/main" val="1086099821"/>
                    </a:ext>
                  </a:extLst>
                </a:gridCol>
                <a:gridCol w="896370">
                  <a:extLst>
                    <a:ext uri="{9D8B030D-6E8A-4147-A177-3AD203B41FA5}">
                      <a16:colId xmlns:a16="http://schemas.microsoft.com/office/drawing/2014/main" val="2441975522"/>
                    </a:ext>
                  </a:extLst>
                </a:gridCol>
              </a:tblGrid>
              <a:tr h="1524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261740573"/>
                  </a:ext>
                </a:extLst>
              </a:tr>
              <a:tr h="152400">
                <a:tc gridSpan="3">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11487820"/>
                  </a:ext>
                </a:extLst>
              </a:tr>
              <a:tr h="152400">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40398501"/>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하우시스</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한국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10,637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10,457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120119951"/>
                  </a:ext>
                </a:extLst>
              </a:tr>
              <a:tr h="17145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도레이첨단소재</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1,282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1,846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82654127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진영</a:t>
                      </a:r>
                      <a:r>
                        <a:rPr lang="en-US" sz="900" b="0" i="0" u="none" strike="noStrike">
                          <a:solidFill>
                            <a:srgbClr val="000000"/>
                          </a:solidFill>
                          <a:effectLst/>
                          <a:latin typeface="Arial" panose="020B0604020202020204" pitchFamily="34" charset="0"/>
                          <a:ea typeface="맑은 고딕" panose="020B0503020000020004" pitchFamily="50" charset="-127"/>
                        </a:rPr>
                        <a:t>LDM</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39478523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5,669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4,546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4,353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536047604"/>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제품매출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3040213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sz="900" b="0" i="0" u="none" strike="noStrike">
                          <a:solidFill>
                            <a:srgbClr val="000000"/>
                          </a:solidFill>
                          <a:effectLst/>
                          <a:latin typeface="Arial" panose="020B0604020202020204" pitchFamily="34" charset="0"/>
                          <a:ea typeface="맑은 고딕" panose="020B0503020000020004" pitchFamily="50" charset="-127"/>
                        </a:rPr>
                        <a:t>YILDIZ</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7,498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8,095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110920291"/>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LX</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하우시스</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중국</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10,561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84914515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한샘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1,979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1,480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327773743"/>
                  </a:ext>
                </a:extLst>
              </a:tr>
              <a:tr h="16192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899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1,174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994 </a:t>
                      </a:r>
                    </a:p>
                  </a:txBody>
                  <a:tcPr marL="36000" marR="36000" marT="0" marB="0" anchor="ctr">
                    <a:lnL>
                      <a:noFill/>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742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543235144"/>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cs typeface="Arial" panose="020B0604020202020204" pitchFamily="34" charset="0"/>
              </a:rPr>
              <a:t>Revenue Overview</a:t>
            </a: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cs typeface="Arial" panose="020B0604020202020204" pitchFamily="34" charset="0"/>
              </a:rPr>
              <a:t>제품매출</a:t>
            </a:r>
            <a:endParaRPr lang="en-US" altLang="ko-KR" sz="900" b="1"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제품매출은 </a:t>
            </a:r>
            <a:r>
              <a:rPr lang="en-US" altLang="ko-KR" sz="900" kern="0" dirty="0">
                <a:latin typeface="Arial" panose="020B0604020202020204" pitchFamily="34" charset="0"/>
                <a:cs typeface="Arial" panose="020B0604020202020204" pitchFamily="34" charset="0"/>
              </a:rPr>
              <a:t>’20</a:t>
            </a:r>
            <a:r>
              <a:rPr lang="ko-KR" altLang="en-US" sz="900" kern="0" dirty="0">
                <a:latin typeface="Arial" panose="020B0604020202020204" pitchFamily="34" charset="0"/>
                <a:cs typeface="Arial" panose="020B0604020202020204" pitchFamily="34" charset="0"/>
              </a:rPr>
              <a:t>년 전년대비 </a:t>
            </a:r>
            <a:r>
              <a:rPr lang="en-US" altLang="ko-KR" sz="900" kern="0" dirty="0">
                <a:latin typeface="Arial" panose="020B0604020202020204" pitchFamily="34" charset="0"/>
                <a:cs typeface="Arial" panose="020B0604020202020204" pitchFamily="34" charset="0"/>
              </a:rPr>
              <a:t>80</a:t>
            </a:r>
            <a:r>
              <a:rPr lang="ko-KR" altLang="en-US" sz="900" kern="0" dirty="0">
                <a:latin typeface="Arial" panose="020B0604020202020204" pitchFamily="34" charset="0"/>
                <a:cs typeface="Arial" panose="020B0604020202020204" pitchFamily="34" charset="0"/>
              </a:rPr>
              <a:t>억원 증가한 </a:t>
            </a:r>
            <a:r>
              <a:rPr lang="en-US" altLang="ko-KR" sz="900" kern="0" dirty="0">
                <a:latin typeface="Arial" panose="020B0604020202020204" pitchFamily="34" charset="0"/>
                <a:cs typeface="Arial" panose="020B0604020202020204" pitchFamily="34" charset="0"/>
              </a:rPr>
              <a:t>141</a:t>
            </a:r>
            <a:r>
              <a:rPr lang="ko-KR" altLang="en-US" sz="900" kern="0" dirty="0">
                <a:latin typeface="Arial" panose="020B0604020202020204" pitchFamily="34" charset="0"/>
                <a:cs typeface="Arial" panose="020B0604020202020204" pitchFamily="34" charset="0"/>
              </a:rPr>
              <a:t>억원 수준이며</a:t>
            </a:r>
            <a:r>
              <a:rPr lang="en-US" altLang="ko-KR" sz="900" kern="0" dirty="0">
                <a:latin typeface="Arial" panose="020B0604020202020204" pitchFamily="34" charset="0"/>
                <a:cs typeface="Arial" panose="020B0604020202020204" pitchFamily="34" charset="0"/>
              </a:rPr>
              <a:t>, ’21</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3</a:t>
            </a:r>
            <a:r>
              <a:rPr lang="ko-KR" altLang="en-US" sz="900" kern="0" dirty="0">
                <a:latin typeface="Arial" panose="020B0604020202020204" pitchFamily="34" charset="0"/>
                <a:cs typeface="Arial" panose="020B0604020202020204" pitchFamily="34" charset="0"/>
              </a:rPr>
              <a:t>분기까지 </a:t>
            </a:r>
            <a:r>
              <a:rPr lang="en-US" altLang="ko-KR" sz="900" kern="0" dirty="0">
                <a:latin typeface="Arial" panose="020B0604020202020204" pitchFamily="34" charset="0"/>
                <a:cs typeface="Arial" panose="020B0604020202020204" pitchFamily="34" charset="0"/>
              </a:rPr>
              <a:t>202</a:t>
            </a:r>
            <a:r>
              <a:rPr lang="ko-KR" altLang="en-US" sz="900" kern="0" dirty="0">
                <a:latin typeface="Arial" panose="020B0604020202020204" pitchFamily="34" charset="0"/>
                <a:cs typeface="Arial" panose="020B0604020202020204" pitchFamily="34" charset="0"/>
              </a:rPr>
              <a:t>억원을 달성하여 </a:t>
            </a:r>
            <a:r>
              <a:rPr lang="en-US" altLang="ko-KR" sz="900" kern="0" dirty="0">
                <a:latin typeface="Arial" panose="020B0604020202020204" pitchFamily="34" charset="0"/>
                <a:cs typeface="Arial" panose="020B0604020202020204" pitchFamily="34" charset="0"/>
              </a:rPr>
              <a:t>’18</a:t>
            </a:r>
            <a:r>
              <a:rPr lang="ko-KR" altLang="en-US" sz="900" kern="0" dirty="0">
                <a:latin typeface="Arial" panose="020B0604020202020204" pitchFamily="34" charset="0"/>
                <a:cs typeface="Arial" panose="020B0604020202020204" pitchFamily="34" charset="0"/>
              </a:rPr>
              <a:t>년 이후 </a:t>
            </a:r>
            <a:r>
              <a:rPr lang="en-US" altLang="ko-KR" sz="900" kern="0" dirty="0">
                <a:latin typeface="Arial" panose="020B0604020202020204" pitchFamily="34" charset="0"/>
                <a:cs typeface="Arial" panose="020B0604020202020204" pitchFamily="34" charset="0"/>
              </a:rPr>
              <a:t>CAGR</a:t>
            </a:r>
            <a:r>
              <a:rPr lang="ko-KR" altLang="en-US" sz="900" kern="0" dirty="0">
                <a:latin typeface="Arial" panose="020B0604020202020204" pitchFamily="34" charset="0"/>
                <a:cs typeface="Arial" panose="020B0604020202020204" pitchFamily="34" charset="0"/>
              </a:rPr>
              <a:t>은 </a:t>
            </a:r>
            <a:r>
              <a:rPr lang="en-US" altLang="ko-KR" sz="900" kern="0" dirty="0">
                <a:latin typeface="Arial" panose="020B0604020202020204" pitchFamily="34" charset="0"/>
                <a:cs typeface="Arial" panose="020B0604020202020204" pitchFamily="34" charset="0"/>
              </a:rPr>
              <a:t>82.4% </a:t>
            </a:r>
            <a:r>
              <a:rPr lang="ko-KR" altLang="en-US" sz="900" kern="0" dirty="0">
                <a:latin typeface="Arial" panose="020B0604020202020204" pitchFamily="34" charset="0"/>
                <a:cs typeface="Arial" panose="020B0604020202020204" pitchFamily="34" charset="0"/>
              </a:rPr>
              <a:t>수준임</a:t>
            </a: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인터뷰에 따르면 일반적인 제품매출 거래처별 </a:t>
            </a:r>
            <a:r>
              <a:rPr lang="en-US" altLang="ko-KR" sz="900" kern="0" dirty="0">
                <a:latin typeface="Arial" panose="020B0604020202020204" pitchFamily="34" charset="0"/>
                <a:cs typeface="Arial" panose="020B0604020202020204" pitchFamily="34" charset="0"/>
              </a:rPr>
              <a:t>ASP</a:t>
            </a:r>
            <a:r>
              <a:rPr lang="ko-KR" altLang="en-US" sz="900" kern="0" dirty="0">
                <a:latin typeface="Arial" panose="020B0604020202020204" pitchFamily="34" charset="0"/>
                <a:cs typeface="Arial" panose="020B0604020202020204" pitchFamily="34" charset="0"/>
              </a:rPr>
              <a:t>는 </a:t>
            </a:r>
            <a:r>
              <a:rPr lang="en-US" altLang="ko-KR" sz="900" kern="0" dirty="0">
                <a:latin typeface="Arial" panose="020B0604020202020204" pitchFamily="34" charset="0"/>
                <a:cs typeface="Arial" panose="020B0604020202020204" pitchFamily="34" charset="0"/>
              </a:rPr>
              <a:t>3,000</a:t>
            </a:r>
            <a:r>
              <a:rPr lang="ko-KR" altLang="en-US" sz="900" kern="0" dirty="0">
                <a:latin typeface="Arial" panose="020B0604020202020204" pitchFamily="34" charset="0"/>
                <a:cs typeface="Arial" panose="020B0604020202020204" pitchFamily="34" charset="0"/>
              </a:rPr>
              <a:t>원</a:t>
            </a:r>
            <a:r>
              <a:rPr lang="en-US" altLang="ko-KR" sz="900" kern="0" dirty="0">
                <a:latin typeface="Arial" panose="020B0604020202020204" pitchFamily="34" charset="0"/>
                <a:cs typeface="Arial" panose="020B0604020202020204" pitchFamily="34" charset="0"/>
              </a:rPr>
              <a:t>/m </a:t>
            </a:r>
            <a:r>
              <a:rPr lang="ko-KR" altLang="en-US" sz="900" kern="0" dirty="0">
                <a:latin typeface="Arial" panose="020B0604020202020204" pitchFamily="34" charset="0"/>
                <a:cs typeface="Arial" panose="020B0604020202020204" pitchFamily="34" charset="0"/>
              </a:rPr>
              <a:t>수준이며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고급 원단을 사용할수록 원단가격이 포함되는 </a:t>
            </a:r>
            <a:r>
              <a:rPr lang="en-US" altLang="ko-KR" sz="900" kern="0" dirty="0">
                <a:latin typeface="Arial" panose="020B0604020202020204" pitchFamily="34" charset="0"/>
                <a:cs typeface="Arial" panose="020B0604020202020204" pitchFamily="34" charset="0"/>
              </a:rPr>
              <a:t>ASP</a:t>
            </a:r>
            <a:r>
              <a:rPr lang="ko-KR" altLang="en-US" sz="900" kern="0" dirty="0">
                <a:latin typeface="Arial" panose="020B0604020202020204" pitchFamily="34" charset="0"/>
                <a:cs typeface="Arial" panose="020B0604020202020204" pitchFamily="34" charset="0"/>
              </a:rPr>
              <a:t>는 높아지게 됨</a:t>
            </a: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r>
              <a:rPr lang="en-US" altLang="ko-KR" sz="900" kern="0" dirty="0">
                <a:latin typeface="Arial" panose="020B0604020202020204" pitchFamily="34" charset="0"/>
                <a:cs typeface="Arial" panose="020B0604020202020204" pitchFamily="34" charset="0"/>
              </a:rPr>
              <a:t>YILDIZ</a:t>
            </a:r>
            <a:r>
              <a:rPr lang="ko-KR" altLang="en-US" sz="900" kern="0" dirty="0">
                <a:latin typeface="Arial" panose="020B0604020202020204" pitchFamily="34" charset="0"/>
                <a:cs typeface="Arial" panose="020B0604020202020204" pitchFamily="34" charset="0"/>
              </a:rPr>
              <a:t>와 </a:t>
            </a:r>
            <a:r>
              <a:rPr lang="en-US" altLang="ko-KR" sz="900" kern="0" dirty="0">
                <a:latin typeface="Arial" panose="020B0604020202020204" pitchFamily="34" charset="0"/>
                <a:cs typeface="Arial" panose="020B0604020202020204" pitchFamily="34" charset="0"/>
              </a:rPr>
              <a:t>LX</a:t>
            </a:r>
            <a:r>
              <a:rPr lang="ko-KR" altLang="en-US" sz="900" kern="0" dirty="0" err="1">
                <a:latin typeface="Arial" panose="020B0604020202020204" pitchFamily="34" charset="0"/>
                <a:cs typeface="Arial" panose="020B0604020202020204" pitchFamily="34" charset="0"/>
              </a:rPr>
              <a:t>하우시스</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중국</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는 국외 수출처인 관계로 관련 수출비용이 일부 존재할 뿐만 아니라</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제품 핸들링 차지 등의 명목으로 마진을 반영하므로 </a:t>
            </a:r>
            <a:r>
              <a:rPr lang="en-US" altLang="ko-KR" sz="900" kern="0" dirty="0">
                <a:latin typeface="Arial" panose="020B0604020202020204" pitchFamily="34" charset="0"/>
                <a:cs typeface="Arial" panose="020B0604020202020204" pitchFamily="34" charset="0"/>
              </a:rPr>
              <a:t>ASP</a:t>
            </a:r>
            <a:r>
              <a:rPr lang="ko-KR" altLang="en-US" sz="900" kern="0" dirty="0">
                <a:latin typeface="Arial" panose="020B0604020202020204" pitchFamily="34" charset="0"/>
                <a:cs typeface="Arial" panose="020B0604020202020204" pitchFamily="34" charset="0"/>
              </a:rPr>
              <a:t>가 기타 거래처 대비 높게 형성되어 있음</a:t>
            </a: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r>
              <a:rPr lang="en-US" altLang="ko-KR" sz="900" kern="0" dirty="0">
                <a:latin typeface="Arial" panose="020B0604020202020204" pitchFamily="34" charset="0"/>
                <a:cs typeface="Arial" panose="020B0604020202020204" pitchFamily="34" charset="0"/>
              </a:rPr>
              <a:t>YILDIZ</a:t>
            </a:r>
            <a:r>
              <a:rPr lang="ko-KR" altLang="en-US" sz="900" kern="0" dirty="0">
                <a:latin typeface="Arial" panose="020B0604020202020204" pitchFamily="34" charset="0"/>
                <a:cs typeface="Arial" panose="020B0604020202020204" pitchFamily="34" charset="0"/>
              </a:rPr>
              <a:t>향 매출은 </a:t>
            </a:r>
            <a:r>
              <a:rPr lang="en-US" altLang="ko-KR" sz="900" kern="0" dirty="0">
                <a:latin typeface="Arial" panose="020B0604020202020204" pitchFamily="34" charset="0"/>
                <a:cs typeface="Arial" panose="020B0604020202020204" pitchFamily="34" charset="0"/>
              </a:rPr>
              <a:t>’19</a:t>
            </a:r>
            <a:r>
              <a:rPr lang="ko-KR" altLang="en-US" sz="900" kern="0" dirty="0">
                <a:latin typeface="Arial" panose="020B0604020202020204" pitchFamily="34" charset="0"/>
                <a:cs typeface="Arial" panose="020B0604020202020204" pitchFamily="34" charset="0"/>
              </a:rPr>
              <a:t>년부터 본격적으로 발생하기 시작하였으며</a:t>
            </a:r>
            <a:r>
              <a:rPr lang="en-US" altLang="ko-KR" sz="900" kern="0" dirty="0">
                <a:latin typeface="Arial" panose="020B0604020202020204" pitchFamily="34" charset="0"/>
                <a:cs typeface="Arial" panose="020B0604020202020204" pitchFamily="34" charset="0"/>
              </a:rPr>
              <a:t>, ’18</a:t>
            </a:r>
            <a:r>
              <a:rPr lang="ko-KR" altLang="en-US" sz="900" kern="0" dirty="0">
                <a:latin typeface="Arial" panose="020B0604020202020204" pitchFamily="34" charset="0"/>
                <a:cs typeface="Arial" panose="020B0604020202020204" pitchFamily="34" charset="0"/>
              </a:rPr>
              <a:t>년 최초 매출발생 이후 품질 및 가격경쟁력에서 인정받아 꾸준히 매출물량이 증가하였음</a:t>
            </a: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r>
              <a:rPr lang="en-US" altLang="ko-KR" sz="900" kern="0" dirty="0">
                <a:latin typeface="Arial" panose="020B0604020202020204" pitchFamily="34" charset="0"/>
                <a:cs typeface="Arial" panose="020B0604020202020204" pitchFamily="34" charset="0"/>
              </a:rPr>
              <a:t>LX</a:t>
            </a:r>
            <a:r>
              <a:rPr lang="ko-KR" altLang="en-US" sz="900" kern="0" dirty="0" err="1">
                <a:latin typeface="Arial" panose="020B0604020202020204" pitchFamily="34" charset="0"/>
                <a:cs typeface="Arial" panose="020B0604020202020204" pitchFamily="34" charset="0"/>
              </a:rPr>
              <a:t>하우시스</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중국</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향 매출은 </a:t>
            </a:r>
            <a:r>
              <a:rPr lang="en-US" altLang="ko-KR" sz="900" kern="0" dirty="0">
                <a:latin typeface="Arial" panose="020B0604020202020204" pitchFamily="34" charset="0"/>
                <a:cs typeface="Arial" panose="020B0604020202020204" pitchFamily="34" charset="0"/>
              </a:rPr>
              <a:t>’20</a:t>
            </a:r>
            <a:r>
              <a:rPr lang="ko-KR" altLang="en-US" sz="900" kern="0" dirty="0">
                <a:latin typeface="Arial" panose="020B0604020202020204" pitchFamily="34" charset="0"/>
                <a:cs typeface="Arial" panose="020B0604020202020204" pitchFamily="34" charset="0"/>
              </a:rPr>
              <a:t>년부터 발생하였으며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기존에 </a:t>
            </a:r>
            <a:r>
              <a:rPr lang="en-US" altLang="ko-KR" sz="900" kern="0" dirty="0">
                <a:latin typeface="Arial" panose="020B0604020202020204" pitchFamily="34" charset="0"/>
                <a:cs typeface="Arial" panose="020B0604020202020204" pitchFamily="34" charset="0"/>
              </a:rPr>
              <a:t>LX</a:t>
            </a:r>
            <a:r>
              <a:rPr lang="ko-KR" altLang="en-US" sz="900" kern="0" dirty="0" err="1">
                <a:latin typeface="Arial" panose="020B0604020202020204" pitchFamily="34" charset="0"/>
                <a:cs typeface="Arial" panose="020B0604020202020204" pitchFamily="34" charset="0"/>
              </a:rPr>
              <a:t>하우시스</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한국</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을 통해서 발생하던 매출이 </a:t>
            </a:r>
            <a:r>
              <a:rPr lang="en-US" altLang="ko-KR" sz="900" kern="0" dirty="0">
                <a:latin typeface="Arial" panose="020B0604020202020204" pitchFamily="34" charset="0"/>
                <a:cs typeface="Arial" panose="020B0604020202020204" pitchFamily="34" charset="0"/>
              </a:rPr>
              <a:t>LX</a:t>
            </a:r>
            <a:r>
              <a:rPr lang="ko-KR" altLang="en-US" sz="900" kern="0" dirty="0" err="1">
                <a:latin typeface="Arial" panose="020B0604020202020204" pitchFamily="34" charset="0"/>
                <a:cs typeface="Arial" panose="020B0604020202020204" pitchFamily="34" charset="0"/>
              </a:rPr>
              <a:t>하우시스</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중국</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으로 직접 수출하게 됨에 따라 분리되었음</a:t>
            </a: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Revenue</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Revenue Overview (2/2)</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4" name="순서도: 연결자 23">
            <a:extLst>
              <a:ext uri="{FF2B5EF4-FFF2-40B4-BE49-F238E27FC236}">
                <a16:creationId xmlns:a16="http://schemas.microsoft.com/office/drawing/2014/main" id="{46DD5EC0-6223-44C8-9868-B5BD84995E6D}"/>
              </a:ext>
            </a:extLst>
          </p:cNvPr>
          <p:cNvSpPr/>
          <p:nvPr/>
        </p:nvSpPr>
        <p:spPr bwMode="auto">
          <a:xfrm>
            <a:off x="569934" y="149753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4" name="직사각형 33">
            <a:extLst>
              <a:ext uri="{FF2B5EF4-FFF2-40B4-BE49-F238E27FC236}">
                <a16:creationId xmlns:a16="http://schemas.microsoft.com/office/drawing/2014/main" id="{DDADB3CD-18D5-4CB5-8C49-67D9FA59841E}"/>
              </a:ext>
            </a:extLst>
          </p:cNvPr>
          <p:cNvSpPr/>
          <p:nvPr/>
        </p:nvSpPr>
        <p:spPr>
          <a:xfrm>
            <a:off x="4003200" y="2583148"/>
            <a:ext cx="5112000" cy="76634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35" name="순서도: 연결자 34">
            <a:extLst>
              <a:ext uri="{FF2B5EF4-FFF2-40B4-BE49-F238E27FC236}">
                <a16:creationId xmlns:a16="http://schemas.microsoft.com/office/drawing/2014/main" id="{8FEB5E0A-8569-4F6D-9399-EFD4C37E2000}"/>
              </a:ext>
            </a:extLst>
          </p:cNvPr>
          <p:cNvSpPr/>
          <p:nvPr/>
        </p:nvSpPr>
        <p:spPr bwMode="auto">
          <a:xfrm>
            <a:off x="3915546" y="249278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7" name="Line 13">
            <a:extLst>
              <a:ext uri="{FF2B5EF4-FFF2-40B4-BE49-F238E27FC236}">
                <a16:creationId xmlns:a16="http://schemas.microsoft.com/office/drawing/2014/main" id="{D219D81E-7BC3-407A-AA34-4EB9A577EE53}"/>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896318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501395"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518067"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cs typeface="Arial" panose="020B0604020202020204" pitchFamily="34" charset="0"/>
              </a:rPr>
              <a:t> Revenue Movement</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Revenue Movement (1/2)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8" name="TextBox 27">
            <a:extLst>
              <a:ext uri="{FF2B5EF4-FFF2-40B4-BE49-F238E27FC236}">
                <a16:creationId xmlns:a16="http://schemas.microsoft.com/office/drawing/2014/main" id="{236A4B11-2033-4BCA-A8E9-F5838CFD5965}"/>
              </a:ext>
            </a:extLst>
          </p:cNvPr>
          <p:cNvSpPr txBox="1">
            <a:spLocks/>
          </p:cNvSpPr>
          <p:nvPr/>
        </p:nvSpPr>
        <p:spPr>
          <a:xfrm rot="10800000" flipV="1">
            <a:off x="518066" y="4903308"/>
            <a:ext cx="8904958" cy="1294292"/>
          </a:xfrm>
          <a:prstGeom prst="rect">
            <a:avLst/>
          </a:prstGeom>
          <a:noFill/>
          <a:ln w="6350">
            <a:solidFill>
              <a:srgbClr val="00338D"/>
            </a:solidFill>
          </a:ln>
        </p:spPr>
        <p:txBody>
          <a:bodyPr wrap="square" lIns="54610" tIns="54610" rIns="54000" bIns="54610" rtlCol="0" anchor="t" anchorCtr="0">
            <a:noAutofit/>
          </a:bodyPr>
          <a:lstStyle/>
          <a:p>
            <a:pPr marL="95249" lvl="2" defTabSz="914395" fontAlgn="base">
              <a:spcBef>
                <a:spcPts val="600"/>
              </a:spcBef>
              <a:buClr>
                <a:srgbClr val="00338D"/>
              </a:buClr>
              <a:buSzPct val="100000"/>
              <a:defRPr/>
            </a:pPr>
            <a:r>
              <a:rPr lang="ko-KR" altLang="en-US" sz="900" b="1" dirty="0">
                <a:latin typeface="Arial" panose="020B0604020202020204" pitchFamily="34" charset="0"/>
                <a:ea typeface="+mj-ea"/>
                <a:cs typeface="Arial" panose="020B0604020202020204" pitchFamily="34" charset="0"/>
              </a:rPr>
              <a:t>임가공매출 </a:t>
            </a:r>
            <a:r>
              <a:rPr lang="en-US" altLang="ko-KR" sz="900" b="1" dirty="0">
                <a:latin typeface="Arial" panose="020B0604020202020204" pitchFamily="34" charset="0"/>
                <a:ea typeface="+mj-ea"/>
                <a:cs typeface="Arial" panose="020B0604020202020204" pitchFamily="34" charset="0"/>
              </a:rPr>
              <a:t>Movement</a:t>
            </a:r>
            <a:endParaRPr lang="en-US" altLang="ko-KR" sz="900" kern="0" dirty="0">
              <a:latin typeface="Arial" panose="020B0604020202020204" pitchFamily="34" charset="0"/>
              <a:ea typeface="+mj-ea"/>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u="sng" dirty="0">
                <a:latin typeface="Arial" panose="020B0604020202020204" pitchFamily="34" charset="0"/>
                <a:ea typeface="+mj-ea"/>
                <a:cs typeface="Arial" panose="020B0604020202020204" pitchFamily="34" charset="0"/>
              </a:rPr>
              <a:t>‘</a:t>
            </a:r>
            <a:r>
              <a:rPr lang="en-US" altLang="ko-KR" sz="900" b="1" u="sng" dirty="0">
                <a:latin typeface="Arial" panose="020B0604020202020204" pitchFamily="34" charset="0"/>
                <a:ea typeface="+mj-ea"/>
                <a:cs typeface="Arial" panose="020B0604020202020204" pitchFamily="34" charset="0"/>
              </a:rPr>
              <a:t>19</a:t>
            </a:r>
            <a:r>
              <a:rPr lang="ko-KR" altLang="en-US" sz="900" b="1" u="sng" dirty="0">
                <a:latin typeface="Arial" panose="020B0604020202020204" pitchFamily="34" charset="0"/>
                <a:ea typeface="+mj-ea"/>
                <a:cs typeface="Arial" panose="020B0604020202020204" pitchFamily="34" charset="0"/>
              </a:rPr>
              <a:t>년 기타매출 하락에 따른 임가공 매출액의 감소</a:t>
            </a:r>
            <a:r>
              <a:rPr lang="en-US" altLang="ko-KR" sz="900" b="1" u="sng" dirty="0">
                <a:latin typeface="Arial" panose="020B0604020202020204" pitchFamily="34" charset="0"/>
                <a:ea typeface="+mj-ea"/>
                <a:cs typeface="Arial" panose="020B0604020202020204" pitchFamily="34" charset="0"/>
              </a:rPr>
              <a:t>:</a:t>
            </a:r>
            <a:r>
              <a:rPr lang="en-US" altLang="ko-KR" sz="900" dirty="0">
                <a:latin typeface="Arial" panose="020B0604020202020204" pitchFamily="34" charset="0"/>
                <a:ea typeface="+mj-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임가공 매출액의 감소는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두하</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억원 감소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등 기타 매출처로 분류된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거래처들과의</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거래 감소에 기인하며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두하향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매출은 비정기적으로 발생하는 매출이므로 연도별로 변동이 존재함</a:t>
            </a: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u="sng" kern="0" dirty="0">
                <a:latin typeface="Arial" panose="020B0604020202020204" pitchFamily="34" charset="0"/>
                <a:ea typeface="+mj-ea"/>
                <a:cs typeface="Arial" panose="020B0604020202020204" pitchFamily="34" charset="0"/>
              </a:rPr>
              <a:t>’</a:t>
            </a:r>
            <a:r>
              <a:rPr lang="en-US" altLang="ko-KR" sz="900" b="1" u="sng" kern="0" dirty="0">
                <a:latin typeface="Arial" panose="020B0604020202020204" pitchFamily="34" charset="0"/>
                <a:ea typeface="+mj-ea"/>
                <a:cs typeface="Arial" panose="020B0604020202020204" pitchFamily="34" charset="0"/>
              </a:rPr>
              <a:t>20</a:t>
            </a:r>
            <a:r>
              <a:rPr lang="ko-KR" altLang="en-US" sz="900" b="1" u="sng" kern="0" dirty="0">
                <a:latin typeface="Arial" panose="020B0604020202020204" pitchFamily="34" charset="0"/>
                <a:ea typeface="+mj-ea"/>
                <a:cs typeface="Arial" panose="020B0604020202020204" pitchFamily="34" charset="0"/>
              </a:rPr>
              <a:t>년</a:t>
            </a:r>
            <a:r>
              <a:rPr lang="en-US" altLang="ko-KR" sz="900" b="1" u="sng" kern="0" dirty="0">
                <a:latin typeface="Arial" panose="020B0604020202020204" pitchFamily="34" charset="0"/>
                <a:ea typeface="+mj-ea"/>
                <a:cs typeface="Arial" panose="020B0604020202020204" pitchFamily="34" charset="0"/>
              </a:rPr>
              <a:t>, ’21</a:t>
            </a:r>
            <a:r>
              <a:rPr lang="ko-KR" altLang="en-US" sz="900" b="1" u="sng" kern="0" dirty="0">
                <a:latin typeface="Arial" panose="020B0604020202020204" pitchFamily="34" charset="0"/>
                <a:ea typeface="+mj-ea"/>
                <a:cs typeface="Arial" panose="020B0604020202020204" pitchFamily="34" charset="0"/>
              </a:rPr>
              <a:t>년 진영 </a:t>
            </a:r>
            <a:r>
              <a:rPr lang="en-US" altLang="ko-KR" sz="900" b="1" u="sng" kern="0" dirty="0">
                <a:latin typeface="Arial" panose="020B0604020202020204" pitchFamily="34" charset="0"/>
                <a:ea typeface="+mj-ea"/>
                <a:cs typeface="Arial" panose="020B0604020202020204" pitchFamily="34" charset="0"/>
              </a:rPr>
              <a:t>LDM </a:t>
            </a:r>
            <a:r>
              <a:rPr lang="ko-KR" altLang="en-US" sz="900" b="1" u="sng" kern="0" dirty="0">
                <a:latin typeface="Arial" panose="020B0604020202020204" pitchFamily="34" charset="0"/>
                <a:ea typeface="+mj-ea"/>
                <a:cs typeface="Arial" panose="020B0604020202020204" pitchFamily="34" charset="0"/>
              </a:rPr>
              <a:t>매출 수량 증가에 따른 임가공 매출액의 증가</a:t>
            </a:r>
            <a:r>
              <a:rPr lang="en-US" altLang="ko-KR" sz="900" b="1" u="sng" kern="0" dirty="0">
                <a:latin typeface="Arial" panose="020B0604020202020204" pitchFamily="34" charset="0"/>
                <a:ea typeface="+mj-ea"/>
                <a:cs typeface="Arial" panose="020B0604020202020204" pitchFamily="34" charset="0"/>
              </a:rPr>
              <a:t>:</a:t>
            </a:r>
            <a:r>
              <a:rPr lang="en-US" altLang="ko-KR" sz="900" kern="0" dirty="0">
                <a:latin typeface="Arial" panose="020B0604020202020204" pitchFamily="34" charset="0"/>
                <a:ea typeface="+mj-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한샘의 신제품 개발에 따라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기존에 한샘에 직접 공급하던 구조에서 진영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LDM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통해 임가공용역을 공급하는 구조로 변경되었음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이에 따라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한샘향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제품매출은 감소하였으나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진영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LDM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임가공 매출은 상승하였음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lang="en-US" altLang="ko-KR" sz="900" kern="0" dirty="0">
              <a:latin typeface="Arial" panose="020B0604020202020204" pitchFamily="34" charset="0"/>
              <a:ea typeface="+mj-ea"/>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u="sng" kern="0" dirty="0">
                <a:latin typeface="Arial" panose="020B0604020202020204" pitchFamily="34" charset="0"/>
                <a:ea typeface="+mj-ea"/>
                <a:cs typeface="Arial" panose="020B0604020202020204" pitchFamily="34" charset="0"/>
              </a:rPr>
              <a:t>’</a:t>
            </a:r>
            <a:r>
              <a:rPr lang="en-US" altLang="ko-KR" sz="900" b="1" u="sng" kern="0" dirty="0">
                <a:latin typeface="Arial" panose="020B0604020202020204" pitchFamily="34" charset="0"/>
                <a:ea typeface="+mj-ea"/>
                <a:cs typeface="Arial" panose="020B0604020202020204" pitchFamily="34" charset="0"/>
              </a:rPr>
              <a:t>21</a:t>
            </a:r>
            <a:r>
              <a:rPr lang="ko-KR" altLang="en-US" sz="900" b="1" u="sng" kern="0" dirty="0">
                <a:latin typeface="Arial" panose="020B0604020202020204" pitchFamily="34" charset="0"/>
                <a:ea typeface="+mj-ea"/>
                <a:cs typeface="Arial" panose="020B0604020202020204" pitchFamily="34" charset="0"/>
              </a:rPr>
              <a:t>년 </a:t>
            </a:r>
            <a:r>
              <a:rPr lang="en-US" altLang="ko-KR" sz="900" b="1" u="sng" kern="0" dirty="0">
                <a:latin typeface="Arial" panose="020B0604020202020204" pitchFamily="34" charset="0"/>
                <a:ea typeface="+mj-ea"/>
                <a:cs typeface="Arial" panose="020B0604020202020204" pitchFamily="34" charset="0"/>
              </a:rPr>
              <a:t>LX</a:t>
            </a:r>
            <a:r>
              <a:rPr lang="ko-KR" altLang="en-US" sz="900" b="1" u="sng" kern="0" dirty="0" err="1">
                <a:latin typeface="Arial" panose="020B0604020202020204" pitchFamily="34" charset="0"/>
                <a:ea typeface="+mj-ea"/>
                <a:cs typeface="Arial" panose="020B0604020202020204" pitchFamily="34" charset="0"/>
              </a:rPr>
              <a:t>하우시스</a:t>
            </a:r>
            <a:r>
              <a:rPr lang="en-US" altLang="ko-KR" sz="900" b="1" u="sng" kern="0" dirty="0">
                <a:latin typeface="Arial" panose="020B0604020202020204" pitchFamily="34" charset="0"/>
                <a:ea typeface="+mj-ea"/>
                <a:cs typeface="Arial" panose="020B0604020202020204" pitchFamily="34" charset="0"/>
              </a:rPr>
              <a:t>(</a:t>
            </a:r>
            <a:r>
              <a:rPr lang="ko-KR" altLang="en-US" sz="900" b="1" u="sng" kern="0" dirty="0">
                <a:latin typeface="Arial" panose="020B0604020202020204" pitchFamily="34" charset="0"/>
                <a:ea typeface="+mj-ea"/>
                <a:cs typeface="Arial" panose="020B0604020202020204" pitchFamily="34" charset="0"/>
              </a:rPr>
              <a:t>한국</a:t>
            </a:r>
            <a:r>
              <a:rPr lang="en-US" altLang="ko-KR" sz="900" b="1" u="sng" kern="0" dirty="0">
                <a:latin typeface="Arial" panose="020B0604020202020204" pitchFamily="34" charset="0"/>
                <a:ea typeface="+mj-ea"/>
                <a:cs typeface="Arial" panose="020B0604020202020204" pitchFamily="34" charset="0"/>
              </a:rPr>
              <a:t>)</a:t>
            </a:r>
            <a:r>
              <a:rPr lang="ko-KR" altLang="en-US" sz="900" b="1" u="sng" kern="0" dirty="0">
                <a:latin typeface="Arial" panose="020B0604020202020204" pitchFamily="34" charset="0"/>
                <a:ea typeface="+mj-ea"/>
                <a:cs typeface="Arial" panose="020B0604020202020204" pitchFamily="34" charset="0"/>
              </a:rPr>
              <a:t>의 매출 수량 증가에 따른 임가공 매출액의 증가</a:t>
            </a:r>
            <a:r>
              <a:rPr lang="en-US" altLang="ko-KR" sz="900" b="1" u="sng" kern="0" dirty="0">
                <a:latin typeface="Arial" panose="020B0604020202020204" pitchFamily="34" charset="0"/>
                <a:ea typeface="+mj-ea"/>
                <a:cs typeface="Arial" panose="020B0604020202020204" pitchFamily="34" charset="0"/>
              </a:rPr>
              <a:t>:</a:t>
            </a:r>
            <a:r>
              <a:rPr lang="en-US" altLang="ko-KR" sz="900" kern="0" dirty="0">
                <a:latin typeface="Arial" panose="020B0604020202020204" pitchFamily="34" charset="0"/>
                <a:ea typeface="+mj-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가구</a:t>
            </a:r>
            <a:r>
              <a:rPr lang="ko-KR" altLang="en-US" sz="900" kern="0" dirty="0">
                <a:solidFill>
                  <a:schemeClr val="tx1"/>
                </a:solidFill>
                <a:latin typeface="Arial" panose="020B0604020202020204" pitchFamily="34" charset="0"/>
                <a:ea typeface="+mn-ea"/>
                <a:cs typeface="Arial" panose="020B0604020202020204" pitchFamily="34" charset="0"/>
              </a:rPr>
              <a:t>산업의 호황에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한국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매출 수량이 지속적으로 증가하여 매출액은 상승함</a:t>
            </a:r>
            <a:endParaRPr lang="ko-KR" altLang="en-US" sz="900" kern="0" dirty="0">
              <a:latin typeface="Arial" panose="020B0604020202020204" pitchFamily="34" charset="0"/>
              <a:ea typeface="+mj-ea"/>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endParaRPr lang="en-US" altLang="ko-KR" sz="900" kern="0" dirty="0">
              <a:latin typeface="Arial" panose="020B0604020202020204" pitchFamily="34" charset="0"/>
              <a:ea typeface="+mj-ea"/>
              <a:cs typeface="Arial" panose="020B0604020202020204" pitchFamily="34" charset="0"/>
            </a:endParaRPr>
          </a:p>
          <a:p>
            <a:pPr marL="95249" lvl="2" defTabSz="914395" fontAlgn="base">
              <a:spcBef>
                <a:spcPts val="600"/>
              </a:spcBef>
              <a:buClr>
                <a:srgbClr val="00338D"/>
              </a:buClr>
              <a:buSzPct val="100000"/>
              <a:defRPr/>
            </a:pPr>
            <a:endParaRPr lang="en-US" altLang="ko-KR" sz="900" kern="0" dirty="0">
              <a:latin typeface="Arial" panose="020B0604020202020204" pitchFamily="34" charset="0"/>
              <a:ea typeface="+mj-ea"/>
              <a:cs typeface="Arial" panose="020B0604020202020204" pitchFamily="34" charset="0"/>
            </a:endParaRPr>
          </a:p>
        </p:txBody>
      </p:sp>
      <p:sp>
        <p:nvSpPr>
          <p:cNvPr id="24" name="TextBox 23">
            <a:extLst>
              <a:ext uri="{FF2B5EF4-FFF2-40B4-BE49-F238E27FC236}">
                <a16:creationId xmlns:a16="http://schemas.microsoft.com/office/drawing/2014/main" id="{961D31EC-6A69-4C75-9E1A-D54B0D1FA53A}"/>
              </a:ext>
            </a:extLst>
          </p:cNvPr>
          <p:cNvSpPr txBox="1"/>
          <p:nvPr/>
        </p:nvSpPr>
        <p:spPr>
          <a:xfrm>
            <a:off x="4310743" y="1289957"/>
            <a:ext cx="1288323" cy="107722"/>
          </a:xfrm>
          <a:prstGeom prst="rect">
            <a:avLst/>
          </a:prstGeom>
          <a:noFill/>
        </p:spPr>
        <p:txBody>
          <a:bodyPr wrap="square" lIns="0" tIns="0" rIns="0" bIns="0" rtlCol="0">
            <a:spAutoFit/>
          </a:bodyPr>
          <a:lstStyle/>
          <a:p>
            <a:pPr algn="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단위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백만원</a:t>
            </a:r>
            <a:r>
              <a:rPr lang="en-US" altLang="ko-KR" sz="700" dirty="0">
                <a:latin typeface="Arial" panose="020B0604020202020204" pitchFamily="34" charset="0"/>
                <a:cs typeface="Arial" panose="020B0604020202020204" pitchFamily="34" charset="0"/>
              </a:rPr>
              <a:t>)</a:t>
            </a:r>
          </a:p>
        </p:txBody>
      </p:sp>
      <p:sp>
        <p:nvSpPr>
          <p:cNvPr id="74" name="순서도: 연결자 73">
            <a:extLst>
              <a:ext uri="{FF2B5EF4-FFF2-40B4-BE49-F238E27FC236}">
                <a16:creationId xmlns:a16="http://schemas.microsoft.com/office/drawing/2014/main" id="{C07F26E5-8E7B-40F3-81A4-6ED4B42663A4}"/>
              </a:ext>
            </a:extLst>
          </p:cNvPr>
          <p:cNvSpPr/>
          <p:nvPr/>
        </p:nvSpPr>
        <p:spPr bwMode="auto">
          <a:xfrm>
            <a:off x="630867" y="515875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75" name="순서도: 연결자 74">
            <a:extLst>
              <a:ext uri="{FF2B5EF4-FFF2-40B4-BE49-F238E27FC236}">
                <a16:creationId xmlns:a16="http://schemas.microsoft.com/office/drawing/2014/main" id="{9F8A5EC1-3013-4388-A95F-FDA4C120BB68}"/>
              </a:ext>
            </a:extLst>
          </p:cNvPr>
          <p:cNvSpPr/>
          <p:nvPr/>
        </p:nvSpPr>
        <p:spPr bwMode="auto">
          <a:xfrm>
            <a:off x="630867" y="55136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4="http://schemas.microsoft.com/office/drawing/2016/5/10/chartex">
        <mc:Choice Requires="cx4">
          <p:graphicFrame>
            <p:nvGraphicFramePr>
              <p:cNvPr id="44" name="차트 43">
                <a:extLst>
                  <a:ext uri="{FF2B5EF4-FFF2-40B4-BE49-F238E27FC236}">
                    <a16:creationId xmlns:a16="http://schemas.microsoft.com/office/drawing/2014/main" id="{D21A07A9-0F3B-4FC6-8AAC-415971E1AA41}"/>
                  </a:ext>
                </a:extLst>
              </p:cNvPr>
              <p:cNvGraphicFramePr/>
              <p:nvPr>
                <p:extLst>
                  <p:ext uri="{D42A27DB-BD31-4B8C-83A1-F6EECF244321}">
                    <p14:modId xmlns:p14="http://schemas.microsoft.com/office/powerpoint/2010/main" val="1812179469"/>
                  </p:ext>
                </p:extLst>
              </p:nvPr>
            </p:nvGraphicFramePr>
            <p:xfrm>
              <a:off x="1386639" y="4026720"/>
              <a:ext cx="1008000" cy="720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4" name="차트 43">
                <a:extLst>
                  <a:ext uri="{FF2B5EF4-FFF2-40B4-BE49-F238E27FC236}">
                    <a16:creationId xmlns:a16="http://schemas.microsoft.com/office/drawing/2014/main" id="{D21A07A9-0F3B-4FC6-8AAC-415971E1AA41}"/>
                  </a:ext>
                </a:extLst>
              </p:cNvPr>
              <p:cNvPicPr>
                <a:picLocks noGrp="1" noRot="1" noChangeAspect="1" noMove="1" noResize="1" noEditPoints="1" noAdjustHandles="1" noChangeArrowheads="1" noChangeShapeType="1"/>
              </p:cNvPicPr>
              <p:nvPr/>
            </p:nvPicPr>
            <p:blipFill>
              <a:blip r:embed="rId4"/>
              <a:stretch>
                <a:fillRect/>
              </a:stretch>
            </p:blipFill>
            <p:spPr>
              <a:xfrm>
                <a:off x="1386639" y="402672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46" name="차트 45">
                <a:extLst>
                  <a:ext uri="{FF2B5EF4-FFF2-40B4-BE49-F238E27FC236}">
                    <a16:creationId xmlns:a16="http://schemas.microsoft.com/office/drawing/2014/main" id="{99CC6130-3D38-4E10-B077-5DD528968594}"/>
                  </a:ext>
                </a:extLst>
              </p:cNvPr>
              <p:cNvGraphicFramePr/>
              <p:nvPr>
                <p:extLst>
                  <p:ext uri="{D42A27DB-BD31-4B8C-83A1-F6EECF244321}">
                    <p14:modId xmlns:p14="http://schemas.microsoft.com/office/powerpoint/2010/main" val="2775626455"/>
                  </p:ext>
                </p:extLst>
              </p:nvPr>
            </p:nvGraphicFramePr>
            <p:xfrm>
              <a:off x="4044103" y="4026720"/>
              <a:ext cx="1008000" cy="720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6" name="차트 45">
                <a:extLst>
                  <a:ext uri="{FF2B5EF4-FFF2-40B4-BE49-F238E27FC236}">
                    <a16:creationId xmlns:a16="http://schemas.microsoft.com/office/drawing/2014/main" id="{99CC6130-3D38-4E10-B077-5DD528968594}"/>
                  </a:ext>
                </a:extLst>
              </p:cNvPr>
              <p:cNvPicPr>
                <a:picLocks noGrp="1" noRot="1" noChangeAspect="1" noMove="1" noResize="1" noEditPoints="1" noAdjustHandles="1" noChangeArrowheads="1" noChangeShapeType="1"/>
              </p:cNvPicPr>
              <p:nvPr/>
            </p:nvPicPr>
            <p:blipFill>
              <a:blip r:embed="rId6"/>
              <a:stretch>
                <a:fillRect/>
              </a:stretch>
            </p:blipFill>
            <p:spPr>
              <a:xfrm>
                <a:off x="4044103" y="402672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2" name="차트 51">
                <a:extLst>
                  <a:ext uri="{FF2B5EF4-FFF2-40B4-BE49-F238E27FC236}">
                    <a16:creationId xmlns:a16="http://schemas.microsoft.com/office/drawing/2014/main" id="{D53E88E9-8345-4DAF-A4FE-73AD0729D0C9}"/>
                  </a:ext>
                </a:extLst>
              </p:cNvPr>
              <p:cNvGraphicFramePr/>
              <p:nvPr>
                <p:extLst>
                  <p:ext uri="{D42A27DB-BD31-4B8C-83A1-F6EECF244321}">
                    <p14:modId xmlns:p14="http://schemas.microsoft.com/office/powerpoint/2010/main" val="1402541284"/>
                  </p:ext>
                </p:extLst>
              </p:nvPr>
            </p:nvGraphicFramePr>
            <p:xfrm>
              <a:off x="5187766" y="4026720"/>
              <a:ext cx="1008000" cy="720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52" name="차트 51">
                <a:extLst>
                  <a:ext uri="{FF2B5EF4-FFF2-40B4-BE49-F238E27FC236}">
                    <a16:creationId xmlns:a16="http://schemas.microsoft.com/office/drawing/2014/main" id="{D53E88E9-8345-4DAF-A4FE-73AD0729D0C9}"/>
                  </a:ext>
                </a:extLst>
              </p:cNvPr>
              <p:cNvPicPr>
                <a:picLocks noGrp="1" noRot="1" noChangeAspect="1" noMove="1" noResize="1" noEditPoints="1" noAdjustHandles="1" noChangeArrowheads="1" noChangeShapeType="1"/>
              </p:cNvPicPr>
              <p:nvPr/>
            </p:nvPicPr>
            <p:blipFill>
              <a:blip r:embed="rId8"/>
              <a:stretch>
                <a:fillRect/>
              </a:stretch>
            </p:blipFill>
            <p:spPr>
              <a:xfrm>
                <a:off x="5187766" y="402672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3" name="차트 52">
                <a:extLst>
                  <a:ext uri="{FF2B5EF4-FFF2-40B4-BE49-F238E27FC236}">
                    <a16:creationId xmlns:a16="http://schemas.microsoft.com/office/drawing/2014/main" id="{A829F70F-C523-440F-891D-9076767B41FD}"/>
                  </a:ext>
                </a:extLst>
              </p:cNvPr>
              <p:cNvGraphicFramePr/>
              <p:nvPr>
                <p:extLst>
                  <p:ext uri="{D42A27DB-BD31-4B8C-83A1-F6EECF244321}">
                    <p14:modId xmlns:p14="http://schemas.microsoft.com/office/powerpoint/2010/main" val="3482453110"/>
                  </p:ext>
                </p:extLst>
              </p:nvPr>
            </p:nvGraphicFramePr>
            <p:xfrm>
              <a:off x="6628357" y="4026720"/>
              <a:ext cx="1008000" cy="720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53" name="차트 52">
                <a:extLst>
                  <a:ext uri="{FF2B5EF4-FFF2-40B4-BE49-F238E27FC236}">
                    <a16:creationId xmlns:a16="http://schemas.microsoft.com/office/drawing/2014/main" id="{A829F70F-C523-440F-891D-9076767B41FD}"/>
                  </a:ext>
                </a:extLst>
              </p:cNvPr>
              <p:cNvPicPr>
                <a:picLocks noGrp="1" noRot="1" noChangeAspect="1" noMove="1" noResize="1" noEditPoints="1" noAdjustHandles="1" noChangeArrowheads="1" noChangeShapeType="1"/>
              </p:cNvPicPr>
              <p:nvPr/>
            </p:nvPicPr>
            <p:blipFill>
              <a:blip r:embed="rId10"/>
              <a:stretch>
                <a:fillRect/>
              </a:stretch>
            </p:blipFill>
            <p:spPr>
              <a:xfrm>
                <a:off x="6628357" y="402672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4" name="차트 53">
                <a:extLst>
                  <a:ext uri="{FF2B5EF4-FFF2-40B4-BE49-F238E27FC236}">
                    <a16:creationId xmlns:a16="http://schemas.microsoft.com/office/drawing/2014/main" id="{8D9C4DB0-AEBB-4410-A5E0-4240BA0AB055}"/>
                  </a:ext>
                </a:extLst>
              </p:cNvPr>
              <p:cNvGraphicFramePr/>
              <p:nvPr>
                <p:extLst>
                  <p:ext uri="{D42A27DB-BD31-4B8C-83A1-F6EECF244321}">
                    <p14:modId xmlns:p14="http://schemas.microsoft.com/office/powerpoint/2010/main" val="4246012313"/>
                  </p:ext>
                </p:extLst>
              </p:nvPr>
            </p:nvGraphicFramePr>
            <p:xfrm>
              <a:off x="7780357" y="4026720"/>
              <a:ext cx="1008000" cy="720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54" name="차트 53">
                <a:extLst>
                  <a:ext uri="{FF2B5EF4-FFF2-40B4-BE49-F238E27FC236}">
                    <a16:creationId xmlns:a16="http://schemas.microsoft.com/office/drawing/2014/main" id="{8D9C4DB0-AEBB-4410-A5E0-4240BA0AB055}"/>
                  </a:ext>
                </a:extLst>
              </p:cNvPr>
              <p:cNvPicPr>
                <a:picLocks noGrp="1" noRot="1" noChangeAspect="1" noMove="1" noResize="1" noEditPoints="1" noAdjustHandles="1" noChangeArrowheads="1" noChangeShapeType="1"/>
              </p:cNvPicPr>
              <p:nvPr/>
            </p:nvPicPr>
            <p:blipFill>
              <a:blip r:embed="rId12"/>
              <a:stretch>
                <a:fillRect/>
              </a:stretch>
            </p:blipFill>
            <p:spPr>
              <a:xfrm>
                <a:off x="7780357" y="402672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7" name="차트 56">
                <a:extLst>
                  <a:ext uri="{FF2B5EF4-FFF2-40B4-BE49-F238E27FC236}">
                    <a16:creationId xmlns:a16="http://schemas.microsoft.com/office/drawing/2014/main" id="{ADEF23E5-1246-44C5-8E11-8858F9B5D73E}"/>
                  </a:ext>
                </a:extLst>
              </p:cNvPr>
              <p:cNvGraphicFramePr/>
              <p:nvPr>
                <p:extLst>
                  <p:ext uri="{D42A27DB-BD31-4B8C-83A1-F6EECF244321}">
                    <p14:modId xmlns:p14="http://schemas.microsoft.com/office/powerpoint/2010/main" val="1646412722"/>
                  </p:ext>
                </p:extLst>
              </p:nvPr>
            </p:nvGraphicFramePr>
            <p:xfrm>
              <a:off x="1377957" y="2934000"/>
              <a:ext cx="2160000" cy="89640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57" name="차트 56">
                <a:extLst>
                  <a:ext uri="{FF2B5EF4-FFF2-40B4-BE49-F238E27FC236}">
                    <a16:creationId xmlns:a16="http://schemas.microsoft.com/office/drawing/2014/main" id="{ADEF23E5-1246-44C5-8E11-8858F9B5D73E}"/>
                  </a:ext>
                </a:extLst>
              </p:cNvPr>
              <p:cNvPicPr>
                <a:picLocks noGrp="1" noRot="1" noChangeAspect="1" noMove="1" noResize="1" noEditPoints="1" noAdjustHandles="1" noChangeArrowheads="1" noChangeShapeType="1"/>
              </p:cNvPicPr>
              <p:nvPr/>
            </p:nvPicPr>
            <p:blipFill>
              <a:blip r:embed="rId14"/>
              <a:stretch>
                <a:fillRect/>
              </a:stretch>
            </p:blipFill>
            <p:spPr>
              <a:xfrm>
                <a:off x="1377957" y="2934000"/>
                <a:ext cx="2160000" cy="8964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9" name="차트 58">
                <a:extLst>
                  <a:ext uri="{FF2B5EF4-FFF2-40B4-BE49-F238E27FC236}">
                    <a16:creationId xmlns:a16="http://schemas.microsoft.com/office/drawing/2014/main" id="{31EFA797-D8DB-40F2-80A9-6F8F3D415FE7}"/>
                  </a:ext>
                </a:extLst>
              </p:cNvPr>
              <p:cNvGraphicFramePr/>
              <p:nvPr>
                <p:extLst>
                  <p:ext uri="{D42A27DB-BD31-4B8C-83A1-F6EECF244321}">
                    <p14:modId xmlns:p14="http://schemas.microsoft.com/office/powerpoint/2010/main" val="2166022838"/>
                  </p:ext>
                </p:extLst>
              </p:nvPr>
            </p:nvGraphicFramePr>
            <p:xfrm>
              <a:off x="4032250" y="2934000"/>
              <a:ext cx="2160000" cy="900000"/>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59" name="차트 58">
                <a:extLst>
                  <a:ext uri="{FF2B5EF4-FFF2-40B4-BE49-F238E27FC236}">
                    <a16:creationId xmlns:a16="http://schemas.microsoft.com/office/drawing/2014/main" id="{31EFA797-D8DB-40F2-80A9-6F8F3D415FE7}"/>
                  </a:ext>
                </a:extLst>
              </p:cNvPr>
              <p:cNvPicPr>
                <a:picLocks noGrp="1" noRot="1" noChangeAspect="1" noMove="1" noResize="1" noEditPoints="1" noAdjustHandles="1" noChangeArrowheads="1" noChangeShapeType="1"/>
              </p:cNvPicPr>
              <p:nvPr/>
            </p:nvPicPr>
            <p:blipFill>
              <a:blip r:embed="rId16"/>
              <a:stretch>
                <a:fillRect/>
              </a:stretch>
            </p:blipFill>
            <p:spPr>
              <a:xfrm>
                <a:off x="4032250" y="2934000"/>
                <a:ext cx="2160000" cy="90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0" name="차트 59">
                <a:extLst>
                  <a:ext uri="{FF2B5EF4-FFF2-40B4-BE49-F238E27FC236}">
                    <a16:creationId xmlns:a16="http://schemas.microsoft.com/office/drawing/2014/main" id="{E4EF7D35-F56B-4E23-A765-8610CC2D304C}"/>
                  </a:ext>
                </a:extLst>
              </p:cNvPr>
              <p:cNvGraphicFramePr/>
              <p:nvPr>
                <p:extLst>
                  <p:ext uri="{D42A27DB-BD31-4B8C-83A1-F6EECF244321}">
                    <p14:modId xmlns:p14="http://schemas.microsoft.com/office/powerpoint/2010/main" val="1911945666"/>
                  </p:ext>
                </p:extLst>
              </p:nvPr>
            </p:nvGraphicFramePr>
            <p:xfrm>
              <a:off x="6624040" y="2934000"/>
              <a:ext cx="2160000" cy="900000"/>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60" name="차트 59">
                <a:extLst>
                  <a:ext uri="{FF2B5EF4-FFF2-40B4-BE49-F238E27FC236}">
                    <a16:creationId xmlns:a16="http://schemas.microsoft.com/office/drawing/2014/main" id="{E4EF7D35-F56B-4E23-A765-8610CC2D304C}"/>
                  </a:ext>
                </a:extLst>
              </p:cNvPr>
              <p:cNvPicPr>
                <a:picLocks noGrp="1" noRot="1" noChangeAspect="1" noMove="1" noResize="1" noEditPoints="1" noAdjustHandles="1" noChangeArrowheads="1" noChangeShapeType="1"/>
              </p:cNvPicPr>
              <p:nvPr/>
            </p:nvPicPr>
            <p:blipFill>
              <a:blip r:embed="rId18"/>
              <a:stretch>
                <a:fillRect/>
              </a:stretch>
            </p:blipFill>
            <p:spPr>
              <a:xfrm>
                <a:off x="6624040" y="2934000"/>
                <a:ext cx="2160000" cy="90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71" name="차트 70">
                <a:extLst>
                  <a:ext uri="{FF2B5EF4-FFF2-40B4-BE49-F238E27FC236}">
                    <a16:creationId xmlns:a16="http://schemas.microsoft.com/office/drawing/2014/main" id="{F732C9BD-EB6C-4680-8449-6D780038D87D}"/>
                  </a:ext>
                </a:extLst>
              </p:cNvPr>
              <p:cNvGraphicFramePr/>
              <p:nvPr>
                <p:extLst>
                  <p:ext uri="{D42A27DB-BD31-4B8C-83A1-F6EECF244321}">
                    <p14:modId xmlns:p14="http://schemas.microsoft.com/office/powerpoint/2010/main" val="532250808"/>
                  </p:ext>
                </p:extLst>
              </p:nvPr>
            </p:nvGraphicFramePr>
            <p:xfrm>
              <a:off x="518066" y="1548000"/>
              <a:ext cx="8904958" cy="1378800"/>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71" name="차트 70">
                <a:extLst>
                  <a:ext uri="{FF2B5EF4-FFF2-40B4-BE49-F238E27FC236}">
                    <a16:creationId xmlns:a16="http://schemas.microsoft.com/office/drawing/2014/main" id="{F732C9BD-EB6C-4680-8449-6D780038D87D}"/>
                  </a:ext>
                </a:extLst>
              </p:cNvPr>
              <p:cNvPicPr>
                <a:picLocks noGrp="1" noRot="1" noChangeAspect="1" noMove="1" noResize="1" noEditPoints="1" noAdjustHandles="1" noChangeArrowheads="1" noChangeShapeType="1"/>
              </p:cNvPicPr>
              <p:nvPr/>
            </p:nvPicPr>
            <p:blipFill>
              <a:blip r:embed="rId20"/>
              <a:stretch>
                <a:fillRect/>
              </a:stretch>
            </p:blipFill>
            <p:spPr>
              <a:xfrm>
                <a:off x="518066" y="1548000"/>
                <a:ext cx="8904958" cy="1378800"/>
              </a:xfrm>
              <a:prstGeom prst="rect">
                <a:avLst/>
              </a:prstGeom>
            </p:spPr>
          </p:pic>
        </mc:Fallback>
      </mc:AlternateContent>
      <p:sp>
        <p:nvSpPr>
          <p:cNvPr id="76" name="직사각형 75">
            <a:extLst>
              <a:ext uri="{FF2B5EF4-FFF2-40B4-BE49-F238E27FC236}">
                <a16:creationId xmlns:a16="http://schemas.microsoft.com/office/drawing/2014/main" id="{77C304D7-B3A1-4684-9E19-9C7D628AA6F2}"/>
              </a:ext>
            </a:extLst>
          </p:cNvPr>
          <p:cNvSpPr/>
          <p:nvPr/>
        </p:nvSpPr>
        <p:spPr>
          <a:xfrm>
            <a:off x="1488455" y="2180168"/>
            <a:ext cx="863093" cy="261987"/>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a:extLst>
              <a:ext uri="{FF2B5EF4-FFF2-40B4-BE49-F238E27FC236}">
                <a16:creationId xmlns:a16="http://schemas.microsoft.com/office/drawing/2014/main" id="{F85041A5-70D9-4CC9-AE4E-6C2FD2C18F7B}"/>
              </a:ext>
            </a:extLst>
          </p:cNvPr>
          <p:cNvSpPr/>
          <p:nvPr/>
        </p:nvSpPr>
        <p:spPr>
          <a:xfrm>
            <a:off x="4115227" y="2007992"/>
            <a:ext cx="863093" cy="288000"/>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순서도: 연결자 77">
            <a:extLst>
              <a:ext uri="{FF2B5EF4-FFF2-40B4-BE49-F238E27FC236}">
                <a16:creationId xmlns:a16="http://schemas.microsoft.com/office/drawing/2014/main" id="{FDF85B3A-E1AA-428B-8839-518FCC490CD6}"/>
              </a:ext>
            </a:extLst>
          </p:cNvPr>
          <p:cNvSpPr/>
          <p:nvPr/>
        </p:nvSpPr>
        <p:spPr bwMode="auto">
          <a:xfrm>
            <a:off x="1416456" y="2096480"/>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79" name="순서도: 연결자 78">
            <a:extLst>
              <a:ext uri="{FF2B5EF4-FFF2-40B4-BE49-F238E27FC236}">
                <a16:creationId xmlns:a16="http://schemas.microsoft.com/office/drawing/2014/main" id="{701FAF75-2D07-4C4C-B76D-CE27E517D6FD}"/>
              </a:ext>
            </a:extLst>
          </p:cNvPr>
          <p:cNvSpPr/>
          <p:nvPr/>
        </p:nvSpPr>
        <p:spPr bwMode="auto">
          <a:xfrm>
            <a:off x="4054690" y="1932384"/>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0" name="직사각형 79">
            <a:extLst>
              <a:ext uri="{FF2B5EF4-FFF2-40B4-BE49-F238E27FC236}">
                <a16:creationId xmlns:a16="http://schemas.microsoft.com/office/drawing/2014/main" id="{B151C6F6-FBD6-4CB1-BDF1-E5987DB8EA1C}"/>
              </a:ext>
            </a:extLst>
          </p:cNvPr>
          <p:cNvSpPr/>
          <p:nvPr/>
        </p:nvSpPr>
        <p:spPr>
          <a:xfrm flipV="1">
            <a:off x="5133805" y="3003646"/>
            <a:ext cx="463445" cy="49308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81" name="순서도: 연결자 80">
            <a:extLst>
              <a:ext uri="{FF2B5EF4-FFF2-40B4-BE49-F238E27FC236}">
                <a16:creationId xmlns:a16="http://schemas.microsoft.com/office/drawing/2014/main" id="{EBC8712D-C6A6-4D18-B3B2-3BB5E9DC28CC}"/>
              </a:ext>
            </a:extLst>
          </p:cNvPr>
          <p:cNvSpPr/>
          <p:nvPr/>
        </p:nvSpPr>
        <p:spPr bwMode="auto">
          <a:xfrm>
            <a:off x="5059393" y="2963912"/>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d</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2" name="TextBox 81">
            <a:extLst>
              <a:ext uri="{FF2B5EF4-FFF2-40B4-BE49-F238E27FC236}">
                <a16:creationId xmlns:a16="http://schemas.microsoft.com/office/drawing/2014/main" id="{83100765-C626-4E5D-8541-973B894C8695}"/>
              </a:ext>
            </a:extLst>
          </p:cNvPr>
          <p:cNvSpPr txBox="1"/>
          <p:nvPr/>
        </p:nvSpPr>
        <p:spPr>
          <a:xfrm>
            <a:off x="1377087" y="3863288"/>
            <a:ext cx="5179861"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a: LX</a:t>
            </a:r>
            <a:r>
              <a:rPr lang="ko-KR" altLang="en-US" sz="700" dirty="0" err="1">
                <a:latin typeface="Arial" panose="020B0604020202020204" pitchFamily="34" charset="0"/>
                <a:cs typeface="Arial" panose="020B0604020202020204" pitchFamily="34" charset="0"/>
              </a:rPr>
              <a:t>하우시스</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한국</a:t>
            </a:r>
            <a:r>
              <a:rPr lang="en-US" altLang="ko-KR" sz="700" dirty="0">
                <a:latin typeface="Arial" panose="020B0604020202020204" pitchFamily="34" charset="0"/>
                <a:cs typeface="Arial" panose="020B0604020202020204" pitchFamily="34" charset="0"/>
              </a:rPr>
              <a:t>) / b: </a:t>
            </a:r>
            <a:r>
              <a:rPr lang="ko-KR" altLang="en-US" sz="700" dirty="0" err="1">
                <a:latin typeface="Arial" panose="020B0604020202020204" pitchFamily="34" charset="0"/>
                <a:cs typeface="Arial" panose="020B0604020202020204" pitchFamily="34" charset="0"/>
              </a:rPr>
              <a:t>도레이첨단소재</a:t>
            </a:r>
            <a:r>
              <a:rPr lang="en-US" altLang="ko-KR" sz="700" dirty="0">
                <a:latin typeface="Arial" panose="020B0604020202020204" pitchFamily="34" charset="0"/>
                <a:cs typeface="Arial" panose="020B0604020202020204" pitchFamily="34" charset="0"/>
              </a:rPr>
              <a:t> / c: </a:t>
            </a:r>
            <a:r>
              <a:rPr lang="ko-KR" altLang="en-US" sz="700" dirty="0">
                <a:latin typeface="Arial" panose="020B0604020202020204" pitchFamily="34" charset="0"/>
                <a:cs typeface="Arial" panose="020B0604020202020204" pitchFamily="34" charset="0"/>
              </a:rPr>
              <a:t>진영</a:t>
            </a:r>
            <a:r>
              <a:rPr lang="en-US" altLang="ko-KR" sz="700" dirty="0">
                <a:latin typeface="Arial" panose="020B0604020202020204" pitchFamily="34" charset="0"/>
                <a:cs typeface="Arial" panose="020B0604020202020204" pitchFamily="34" charset="0"/>
              </a:rPr>
              <a:t>LDM / d: </a:t>
            </a:r>
            <a:r>
              <a:rPr lang="ko-KR" altLang="en-US" sz="700" dirty="0">
                <a:latin typeface="Arial" panose="020B0604020202020204" pitchFamily="34" charset="0"/>
                <a:cs typeface="Arial" panose="020B0604020202020204" pitchFamily="34" charset="0"/>
              </a:rPr>
              <a:t>기타</a:t>
            </a:r>
            <a:endParaRPr lang="en-US" altLang="ko-KR" sz="700" dirty="0">
              <a:latin typeface="Arial" panose="020B0604020202020204" pitchFamily="34" charset="0"/>
              <a:cs typeface="Arial" panose="020B0604020202020204" pitchFamily="34" charset="0"/>
            </a:endParaRPr>
          </a:p>
        </p:txBody>
      </p:sp>
      <p:sp>
        <p:nvSpPr>
          <p:cNvPr id="83" name="직사각형 82">
            <a:extLst>
              <a:ext uri="{FF2B5EF4-FFF2-40B4-BE49-F238E27FC236}">
                <a16:creationId xmlns:a16="http://schemas.microsoft.com/office/drawing/2014/main" id="{EF215DBF-8B7B-491D-B70D-AC4FB53AE3A9}"/>
              </a:ext>
            </a:extLst>
          </p:cNvPr>
          <p:cNvSpPr/>
          <p:nvPr/>
        </p:nvSpPr>
        <p:spPr>
          <a:xfrm>
            <a:off x="6741999" y="1753990"/>
            <a:ext cx="846807" cy="374781"/>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순서도: 연결자 83">
            <a:extLst>
              <a:ext uri="{FF2B5EF4-FFF2-40B4-BE49-F238E27FC236}">
                <a16:creationId xmlns:a16="http://schemas.microsoft.com/office/drawing/2014/main" id="{D30E72DF-238F-4BF7-AF76-6E7C1F221DAA}"/>
              </a:ext>
            </a:extLst>
          </p:cNvPr>
          <p:cNvSpPr/>
          <p:nvPr/>
        </p:nvSpPr>
        <p:spPr bwMode="auto">
          <a:xfrm>
            <a:off x="6681462" y="1678383"/>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5" name="순서도: 연결자 84">
            <a:extLst>
              <a:ext uri="{FF2B5EF4-FFF2-40B4-BE49-F238E27FC236}">
                <a16:creationId xmlns:a16="http://schemas.microsoft.com/office/drawing/2014/main" id="{F017CB87-A6F0-450F-AACE-2C1071A020E7}"/>
              </a:ext>
            </a:extLst>
          </p:cNvPr>
          <p:cNvSpPr/>
          <p:nvPr/>
        </p:nvSpPr>
        <p:spPr bwMode="auto">
          <a:xfrm>
            <a:off x="1318641" y="287692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6" name="순서도: 연결자 85">
            <a:extLst>
              <a:ext uri="{FF2B5EF4-FFF2-40B4-BE49-F238E27FC236}">
                <a16:creationId xmlns:a16="http://schemas.microsoft.com/office/drawing/2014/main" id="{C640FEE8-9E9A-4176-B6F6-29B3CFF7C046}"/>
              </a:ext>
            </a:extLst>
          </p:cNvPr>
          <p:cNvSpPr/>
          <p:nvPr/>
        </p:nvSpPr>
        <p:spPr bwMode="auto">
          <a:xfrm>
            <a:off x="3971227" y="287692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7" name="순서도: 연결자 86">
            <a:extLst>
              <a:ext uri="{FF2B5EF4-FFF2-40B4-BE49-F238E27FC236}">
                <a16:creationId xmlns:a16="http://schemas.microsoft.com/office/drawing/2014/main" id="{C441ED8E-D956-4E1D-8E0E-2747397DB3B4}"/>
              </a:ext>
            </a:extLst>
          </p:cNvPr>
          <p:cNvSpPr/>
          <p:nvPr/>
        </p:nvSpPr>
        <p:spPr bwMode="auto">
          <a:xfrm>
            <a:off x="6544533" y="2872238"/>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88" name="직사각형 87">
            <a:extLst>
              <a:ext uri="{FF2B5EF4-FFF2-40B4-BE49-F238E27FC236}">
                <a16:creationId xmlns:a16="http://schemas.microsoft.com/office/drawing/2014/main" id="{549ED10E-C175-4165-B6C0-9793D104735B}"/>
              </a:ext>
            </a:extLst>
          </p:cNvPr>
          <p:cNvSpPr/>
          <p:nvPr/>
        </p:nvSpPr>
        <p:spPr>
          <a:xfrm flipV="1">
            <a:off x="6711911" y="3147580"/>
            <a:ext cx="463445" cy="49308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89" name="순서도: 연결자 88">
            <a:extLst>
              <a:ext uri="{FF2B5EF4-FFF2-40B4-BE49-F238E27FC236}">
                <a16:creationId xmlns:a16="http://schemas.microsoft.com/office/drawing/2014/main" id="{5AAABB5B-9FE5-480A-811E-08567D61D9F4}"/>
              </a:ext>
            </a:extLst>
          </p:cNvPr>
          <p:cNvSpPr/>
          <p:nvPr/>
        </p:nvSpPr>
        <p:spPr bwMode="auto">
          <a:xfrm>
            <a:off x="6637499" y="3107846"/>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e</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0" name="직사각형 89">
            <a:extLst>
              <a:ext uri="{FF2B5EF4-FFF2-40B4-BE49-F238E27FC236}">
                <a16:creationId xmlns:a16="http://schemas.microsoft.com/office/drawing/2014/main" id="{7451EF7F-160C-4287-9DBD-0DFA96D3B699}"/>
              </a:ext>
            </a:extLst>
          </p:cNvPr>
          <p:cNvSpPr/>
          <p:nvPr/>
        </p:nvSpPr>
        <p:spPr>
          <a:xfrm flipV="1">
            <a:off x="1483018" y="3075584"/>
            <a:ext cx="463445" cy="405260"/>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91" name="순서도: 연결자 90">
            <a:extLst>
              <a:ext uri="{FF2B5EF4-FFF2-40B4-BE49-F238E27FC236}">
                <a16:creationId xmlns:a16="http://schemas.microsoft.com/office/drawing/2014/main" id="{ED50994A-F52C-4522-AEFF-4C408658DF05}"/>
              </a:ext>
            </a:extLst>
          </p:cNvPr>
          <p:cNvSpPr/>
          <p:nvPr/>
        </p:nvSpPr>
        <p:spPr bwMode="auto">
          <a:xfrm>
            <a:off x="1408606" y="303585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2" name="순서도: 연결자 91">
            <a:extLst>
              <a:ext uri="{FF2B5EF4-FFF2-40B4-BE49-F238E27FC236}">
                <a16:creationId xmlns:a16="http://schemas.microsoft.com/office/drawing/2014/main" id="{13E0E5A8-C8DE-4660-A9D1-7615A69B2A78}"/>
              </a:ext>
            </a:extLst>
          </p:cNvPr>
          <p:cNvSpPr/>
          <p:nvPr/>
        </p:nvSpPr>
        <p:spPr bwMode="auto">
          <a:xfrm>
            <a:off x="1314639"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3" name="직사각형 92">
            <a:extLst>
              <a:ext uri="{FF2B5EF4-FFF2-40B4-BE49-F238E27FC236}">
                <a16:creationId xmlns:a16="http://schemas.microsoft.com/office/drawing/2014/main" id="{E9960FDF-955E-4C29-94C7-F7BBB584AA7E}"/>
              </a:ext>
            </a:extLst>
          </p:cNvPr>
          <p:cNvSpPr/>
          <p:nvPr/>
        </p:nvSpPr>
        <p:spPr>
          <a:xfrm>
            <a:off x="5667829" y="4097224"/>
            <a:ext cx="462349" cy="58862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94" name="순서도: 연결자 93">
            <a:extLst>
              <a:ext uri="{FF2B5EF4-FFF2-40B4-BE49-F238E27FC236}">
                <a16:creationId xmlns:a16="http://schemas.microsoft.com/office/drawing/2014/main" id="{D4143C53-5D59-4F0D-856C-7F50138AED36}"/>
              </a:ext>
            </a:extLst>
          </p:cNvPr>
          <p:cNvSpPr/>
          <p:nvPr/>
        </p:nvSpPr>
        <p:spPr bwMode="auto">
          <a:xfrm>
            <a:off x="5586972" y="401225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5" name="직사각형 94">
            <a:extLst>
              <a:ext uri="{FF2B5EF4-FFF2-40B4-BE49-F238E27FC236}">
                <a16:creationId xmlns:a16="http://schemas.microsoft.com/office/drawing/2014/main" id="{9F9FFC65-01CD-4C42-A16A-131D85AFC880}"/>
              </a:ext>
            </a:extLst>
          </p:cNvPr>
          <p:cNvSpPr/>
          <p:nvPr/>
        </p:nvSpPr>
        <p:spPr>
          <a:xfrm flipV="1">
            <a:off x="2962440" y="2991515"/>
            <a:ext cx="463445" cy="649151"/>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96" name="순서도: 연결자 95">
            <a:extLst>
              <a:ext uri="{FF2B5EF4-FFF2-40B4-BE49-F238E27FC236}">
                <a16:creationId xmlns:a16="http://schemas.microsoft.com/office/drawing/2014/main" id="{6C83717E-4702-48E3-913F-37ADC7695EB0}"/>
              </a:ext>
            </a:extLst>
          </p:cNvPr>
          <p:cNvSpPr/>
          <p:nvPr/>
        </p:nvSpPr>
        <p:spPr bwMode="auto">
          <a:xfrm>
            <a:off x="2888028" y="2943315"/>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7" name="직사각형 96">
            <a:extLst>
              <a:ext uri="{FF2B5EF4-FFF2-40B4-BE49-F238E27FC236}">
                <a16:creationId xmlns:a16="http://schemas.microsoft.com/office/drawing/2014/main" id="{CE35495F-BE5B-4AE1-B74A-F3707E2BA2E1}"/>
              </a:ext>
            </a:extLst>
          </p:cNvPr>
          <p:cNvSpPr/>
          <p:nvPr/>
        </p:nvSpPr>
        <p:spPr>
          <a:xfrm flipV="1">
            <a:off x="4615846" y="3173352"/>
            <a:ext cx="463445" cy="407029"/>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98" name="순서도: 연결자 97">
            <a:extLst>
              <a:ext uri="{FF2B5EF4-FFF2-40B4-BE49-F238E27FC236}">
                <a16:creationId xmlns:a16="http://schemas.microsoft.com/office/drawing/2014/main" id="{814D451B-A7C4-4136-84A2-0344115C9DCF}"/>
              </a:ext>
            </a:extLst>
          </p:cNvPr>
          <p:cNvSpPr/>
          <p:nvPr/>
        </p:nvSpPr>
        <p:spPr bwMode="auto">
          <a:xfrm>
            <a:off x="4541434" y="3133619"/>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9" name="직사각형 98">
            <a:extLst>
              <a:ext uri="{FF2B5EF4-FFF2-40B4-BE49-F238E27FC236}">
                <a16:creationId xmlns:a16="http://schemas.microsoft.com/office/drawing/2014/main" id="{96FF9411-DE11-447A-822A-8A64CCB4D6C1}"/>
              </a:ext>
            </a:extLst>
          </p:cNvPr>
          <p:cNvSpPr/>
          <p:nvPr/>
        </p:nvSpPr>
        <p:spPr>
          <a:xfrm flipV="1">
            <a:off x="7710769" y="2987757"/>
            <a:ext cx="463445" cy="407054"/>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00" name="순서도: 연결자 99">
            <a:extLst>
              <a:ext uri="{FF2B5EF4-FFF2-40B4-BE49-F238E27FC236}">
                <a16:creationId xmlns:a16="http://schemas.microsoft.com/office/drawing/2014/main" id="{B10BB62D-1D2C-42FC-836B-6DAE4D5D4AF2}"/>
              </a:ext>
            </a:extLst>
          </p:cNvPr>
          <p:cNvSpPr/>
          <p:nvPr/>
        </p:nvSpPr>
        <p:spPr bwMode="auto">
          <a:xfrm>
            <a:off x="7636357" y="2948023"/>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f</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01" name="순서도: 연결자 100">
            <a:extLst>
              <a:ext uri="{FF2B5EF4-FFF2-40B4-BE49-F238E27FC236}">
                <a16:creationId xmlns:a16="http://schemas.microsoft.com/office/drawing/2014/main" id="{F3A32BCD-9AA4-4D91-A2E5-C6D4214D1017}"/>
              </a:ext>
            </a:extLst>
          </p:cNvPr>
          <p:cNvSpPr/>
          <p:nvPr/>
        </p:nvSpPr>
        <p:spPr bwMode="auto">
          <a:xfrm>
            <a:off x="3993134"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02" name="순서도: 연결자 101">
            <a:extLst>
              <a:ext uri="{FF2B5EF4-FFF2-40B4-BE49-F238E27FC236}">
                <a16:creationId xmlns:a16="http://schemas.microsoft.com/office/drawing/2014/main" id="{54651513-079A-4CCC-B7CC-9171707AFDAB}"/>
              </a:ext>
            </a:extLst>
          </p:cNvPr>
          <p:cNvSpPr/>
          <p:nvPr/>
        </p:nvSpPr>
        <p:spPr bwMode="auto">
          <a:xfrm>
            <a:off x="5120122"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d</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03" name="순서도: 연결자 102">
            <a:extLst>
              <a:ext uri="{FF2B5EF4-FFF2-40B4-BE49-F238E27FC236}">
                <a16:creationId xmlns:a16="http://schemas.microsoft.com/office/drawing/2014/main" id="{4C41B187-C36C-41EA-9303-2E451556E7E0}"/>
              </a:ext>
            </a:extLst>
          </p:cNvPr>
          <p:cNvSpPr/>
          <p:nvPr/>
        </p:nvSpPr>
        <p:spPr bwMode="auto">
          <a:xfrm>
            <a:off x="6569816"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e</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04" name="순서도: 연결자 103">
            <a:extLst>
              <a:ext uri="{FF2B5EF4-FFF2-40B4-BE49-F238E27FC236}">
                <a16:creationId xmlns:a16="http://schemas.microsoft.com/office/drawing/2014/main" id="{481BAE29-1814-43CE-BB36-6B3A1213CFAF}"/>
              </a:ext>
            </a:extLst>
          </p:cNvPr>
          <p:cNvSpPr/>
          <p:nvPr/>
        </p:nvSpPr>
        <p:spPr bwMode="auto">
          <a:xfrm>
            <a:off x="7722124"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f</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mc:AlternateContent xmlns:mc="http://schemas.openxmlformats.org/markup-compatibility/2006" xmlns:cx4="http://schemas.microsoft.com/office/drawing/2016/5/10/chartex">
        <mc:Choice Requires="cx4">
          <p:graphicFrame>
            <p:nvGraphicFramePr>
              <p:cNvPr id="105" name="차트 104">
                <a:extLst>
                  <a:ext uri="{FF2B5EF4-FFF2-40B4-BE49-F238E27FC236}">
                    <a16:creationId xmlns:a16="http://schemas.microsoft.com/office/drawing/2014/main" id="{236F0CFB-8F89-4FDD-BBEC-31CE9AE17374}"/>
                  </a:ext>
                </a:extLst>
              </p:cNvPr>
              <p:cNvGraphicFramePr/>
              <p:nvPr>
                <p:extLst>
                  <p:ext uri="{D42A27DB-BD31-4B8C-83A1-F6EECF244321}">
                    <p14:modId xmlns:p14="http://schemas.microsoft.com/office/powerpoint/2010/main" val="2001049"/>
                  </p:ext>
                </p:extLst>
              </p:nvPr>
            </p:nvGraphicFramePr>
            <p:xfrm>
              <a:off x="2530302" y="4030638"/>
              <a:ext cx="1008000" cy="720000"/>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105" name="차트 104">
                <a:extLst>
                  <a:ext uri="{FF2B5EF4-FFF2-40B4-BE49-F238E27FC236}">
                    <a16:creationId xmlns:a16="http://schemas.microsoft.com/office/drawing/2014/main" id="{236F0CFB-8F89-4FDD-BBEC-31CE9AE17374}"/>
                  </a:ext>
                </a:extLst>
              </p:cNvPr>
              <p:cNvPicPr>
                <a:picLocks noGrp="1" noRot="1" noChangeAspect="1" noMove="1" noResize="1" noEditPoints="1" noAdjustHandles="1" noChangeArrowheads="1" noChangeShapeType="1"/>
              </p:cNvPicPr>
              <p:nvPr/>
            </p:nvPicPr>
            <p:blipFill>
              <a:blip r:embed="rId22"/>
              <a:stretch>
                <a:fillRect/>
              </a:stretch>
            </p:blipFill>
            <p:spPr>
              <a:xfrm>
                <a:off x="2530302" y="4030638"/>
                <a:ext cx="1008000" cy="720000"/>
              </a:xfrm>
              <a:prstGeom prst="rect">
                <a:avLst/>
              </a:prstGeom>
            </p:spPr>
          </p:pic>
        </mc:Fallback>
      </mc:AlternateContent>
      <p:sp>
        <p:nvSpPr>
          <p:cNvPr id="106" name="순서도: 연결자 105">
            <a:extLst>
              <a:ext uri="{FF2B5EF4-FFF2-40B4-BE49-F238E27FC236}">
                <a16:creationId xmlns:a16="http://schemas.microsoft.com/office/drawing/2014/main" id="{C2D370FD-EFF4-4CD6-9D70-735232FCB122}"/>
              </a:ext>
            </a:extLst>
          </p:cNvPr>
          <p:cNvSpPr/>
          <p:nvPr/>
        </p:nvSpPr>
        <p:spPr bwMode="auto">
          <a:xfrm>
            <a:off x="2484639"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07" name="직사각형 106">
            <a:extLst>
              <a:ext uri="{FF2B5EF4-FFF2-40B4-BE49-F238E27FC236}">
                <a16:creationId xmlns:a16="http://schemas.microsoft.com/office/drawing/2014/main" id="{F4433042-88F6-490B-8911-9A3C1DEF2B45}"/>
              </a:ext>
            </a:extLst>
          </p:cNvPr>
          <p:cNvSpPr/>
          <p:nvPr/>
        </p:nvSpPr>
        <p:spPr>
          <a:xfrm>
            <a:off x="3023326" y="4097224"/>
            <a:ext cx="462349" cy="57553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08" name="순서도: 연결자 107">
            <a:extLst>
              <a:ext uri="{FF2B5EF4-FFF2-40B4-BE49-F238E27FC236}">
                <a16:creationId xmlns:a16="http://schemas.microsoft.com/office/drawing/2014/main" id="{D5E17215-CBCB-499D-8DD0-C1F7993F5E10}"/>
              </a:ext>
            </a:extLst>
          </p:cNvPr>
          <p:cNvSpPr/>
          <p:nvPr/>
        </p:nvSpPr>
        <p:spPr bwMode="auto">
          <a:xfrm>
            <a:off x="2942469" y="39990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09" name="직사각형 108">
            <a:extLst>
              <a:ext uri="{FF2B5EF4-FFF2-40B4-BE49-F238E27FC236}">
                <a16:creationId xmlns:a16="http://schemas.microsoft.com/office/drawing/2014/main" id="{FAE6D94E-92CD-4E76-98A3-E6846DDF9A40}"/>
              </a:ext>
            </a:extLst>
          </p:cNvPr>
          <p:cNvSpPr/>
          <p:nvPr/>
        </p:nvSpPr>
        <p:spPr>
          <a:xfrm>
            <a:off x="6714855" y="4114841"/>
            <a:ext cx="864000" cy="59161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10" name="순서도: 연결자 109">
            <a:extLst>
              <a:ext uri="{FF2B5EF4-FFF2-40B4-BE49-F238E27FC236}">
                <a16:creationId xmlns:a16="http://schemas.microsoft.com/office/drawing/2014/main" id="{2F74E61F-FFC7-449E-A56C-C6D56852CFFB}"/>
              </a:ext>
            </a:extLst>
          </p:cNvPr>
          <p:cNvSpPr/>
          <p:nvPr/>
        </p:nvSpPr>
        <p:spPr bwMode="auto">
          <a:xfrm>
            <a:off x="6684799" y="407220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11" name="직사각형 110">
            <a:extLst>
              <a:ext uri="{FF2B5EF4-FFF2-40B4-BE49-F238E27FC236}">
                <a16:creationId xmlns:a16="http://schemas.microsoft.com/office/drawing/2014/main" id="{BB2575DE-FF4A-4BAF-85A8-12DEEBE3A122}"/>
              </a:ext>
            </a:extLst>
          </p:cNvPr>
          <p:cNvSpPr/>
          <p:nvPr/>
        </p:nvSpPr>
        <p:spPr>
          <a:xfrm>
            <a:off x="8285397" y="4108962"/>
            <a:ext cx="401559" cy="5768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12" name="순서도: 연결자 111">
            <a:extLst>
              <a:ext uri="{FF2B5EF4-FFF2-40B4-BE49-F238E27FC236}">
                <a16:creationId xmlns:a16="http://schemas.microsoft.com/office/drawing/2014/main" id="{29E16015-96DC-467B-8DA3-4A2DAA770EE0}"/>
              </a:ext>
            </a:extLst>
          </p:cNvPr>
          <p:cNvSpPr/>
          <p:nvPr/>
        </p:nvSpPr>
        <p:spPr bwMode="auto">
          <a:xfrm>
            <a:off x="8204540" y="402398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14" name="순서도: 연결자 113">
            <a:extLst>
              <a:ext uri="{FF2B5EF4-FFF2-40B4-BE49-F238E27FC236}">
                <a16:creationId xmlns:a16="http://schemas.microsoft.com/office/drawing/2014/main" id="{9ED7E1E5-D243-4C55-945C-75FFC5BAB6A2}"/>
              </a:ext>
            </a:extLst>
          </p:cNvPr>
          <p:cNvSpPr/>
          <p:nvPr/>
        </p:nvSpPr>
        <p:spPr bwMode="auto">
          <a:xfrm>
            <a:off x="630867" y="586856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58" name="TextBox 57">
            <a:extLst>
              <a:ext uri="{FF2B5EF4-FFF2-40B4-BE49-F238E27FC236}">
                <a16:creationId xmlns:a16="http://schemas.microsoft.com/office/drawing/2014/main" id="{E1C968B2-FD49-4489-8BF1-ED3C0B949ECC}"/>
              </a:ext>
            </a:extLst>
          </p:cNvPr>
          <p:cNvSpPr txBox="1"/>
          <p:nvPr/>
        </p:nvSpPr>
        <p:spPr>
          <a:xfrm>
            <a:off x="1436356" y="4550958"/>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61" name="TextBox 60">
            <a:extLst>
              <a:ext uri="{FF2B5EF4-FFF2-40B4-BE49-F238E27FC236}">
                <a16:creationId xmlns:a16="http://schemas.microsoft.com/office/drawing/2014/main" id="{7021955D-339C-42C6-B7E6-F1A267AFF96A}"/>
              </a:ext>
            </a:extLst>
          </p:cNvPr>
          <p:cNvSpPr txBox="1"/>
          <p:nvPr/>
        </p:nvSpPr>
        <p:spPr>
          <a:xfrm>
            <a:off x="2586430" y="4550958"/>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62" name="TextBox 61">
            <a:extLst>
              <a:ext uri="{FF2B5EF4-FFF2-40B4-BE49-F238E27FC236}">
                <a16:creationId xmlns:a16="http://schemas.microsoft.com/office/drawing/2014/main" id="{B49AE619-3770-4E5B-AC9C-D68593444B32}"/>
              </a:ext>
            </a:extLst>
          </p:cNvPr>
          <p:cNvSpPr txBox="1"/>
          <p:nvPr/>
        </p:nvSpPr>
        <p:spPr>
          <a:xfrm>
            <a:off x="4109205" y="4550958"/>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63" name="TextBox 62">
            <a:extLst>
              <a:ext uri="{FF2B5EF4-FFF2-40B4-BE49-F238E27FC236}">
                <a16:creationId xmlns:a16="http://schemas.microsoft.com/office/drawing/2014/main" id="{8DF2E23F-62A1-4FD9-B96D-8DFA31061316}"/>
              </a:ext>
            </a:extLst>
          </p:cNvPr>
          <p:cNvSpPr txBox="1"/>
          <p:nvPr/>
        </p:nvSpPr>
        <p:spPr>
          <a:xfrm>
            <a:off x="5249830" y="4550958"/>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64" name="TextBox 63">
            <a:extLst>
              <a:ext uri="{FF2B5EF4-FFF2-40B4-BE49-F238E27FC236}">
                <a16:creationId xmlns:a16="http://schemas.microsoft.com/office/drawing/2014/main" id="{C80A3B59-A8B5-4358-9D29-626E08027004}"/>
              </a:ext>
            </a:extLst>
          </p:cNvPr>
          <p:cNvSpPr txBox="1"/>
          <p:nvPr/>
        </p:nvSpPr>
        <p:spPr>
          <a:xfrm>
            <a:off x="6688824" y="4550958"/>
            <a:ext cx="396000" cy="15796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65" name="TextBox 64">
            <a:extLst>
              <a:ext uri="{FF2B5EF4-FFF2-40B4-BE49-F238E27FC236}">
                <a16:creationId xmlns:a16="http://schemas.microsoft.com/office/drawing/2014/main" id="{58B7FFDB-3C0F-4929-9EDF-504BE735B44C}"/>
              </a:ext>
            </a:extLst>
          </p:cNvPr>
          <p:cNvSpPr txBox="1"/>
          <p:nvPr/>
        </p:nvSpPr>
        <p:spPr>
          <a:xfrm>
            <a:off x="7815701" y="4550958"/>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838906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501395"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518067"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cs typeface="Arial" panose="020B0604020202020204" pitchFamily="34" charset="0"/>
              </a:rPr>
              <a:t> Revenue Movement</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Revenue Movement (2/2)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8" name="TextBox 27">
            <a:extLst>
              <a:ext uri="{FF2B5EF4-FFF2-40B4-BE49-F238E27FC236}">
                <a16:creationId xmlns:a16="http://schemas.microsoft.com/office/drawing/2014/main" id="{236A4B11-2033-4BCA-A8E9-F5838CFD5965}"/>
              </a:ext>
            </a:extLst>
          </p:cNvPr>
          <p:cNvSpPr txBox="1">
            <a:spLocks/>
          </p:cNvSpPr>
          <p:nvPr/>
        </p:nvSpPr>
        <p:spPr>
          <a:xfrm rot="10800000" flipV="1">
            <a:off x="518066" y="4903308"/>
            <a:ext cx="8904958" cy="1294292"/>
          </a:xfrm>
          <a:prstGeom prst="rect">
            <a:avLst/>
          </a:prstGeom>
          <a:noFill/>
          <a:ln w="6350">
            <a:solidFill>
              <a:srgbClr val="00338D"/>
            </a:solidFill>
          </a:ln>
        </p:spPr>
        <p:txBody>
          <a:bodyPr wrap="square" lIns="54610" tIns="54610" rIns="54000" bIns="54610" rtlCol="0" anchor="t" anchorCtr="0">
            <a:noAutofit/>
          </a:bodyPr>
          <a:lstStyle/>
          <a:p>
            <a:pPr marL="95249" lvl="2" defTabSz="914395" fontAlgn="base">
              <a:spcBef>
                <a:spcPts val="600"/>
              </a:spcBef>
              <a:buClr>
                <a:srgbClr val="00338D"/>
              </a:buClr>
              <a:buSzPct val="100000"/>
              <a:defRPr/>
            </a:pPr>
            <a:r>
              <a:rPr lang="ko-KR" altLang="en-US" sz="900" b="1" dirty="0">
                <a:latin typeface="Arial" panose="020B0604020202020204" pitchFamily="34" charset="0"/>
                <a:ea typeface="+mj-ea"/>
                <a:cs typeface="Arial" panose="020B0604020202020204" pitchFamily="34" charset="0"/>
              </a:rPr>
              <a:t>제품매출 </a:t>
            </a:r>
            <a:r>
              <a:rPr lang="en-US" altLang="ko-KR" sz="900" b="1" dirty="0">
                <a:latin typeface="Arial" panose="020B0604020202020204" pitchFamily="34" charset="0"/>
                <a:ea typeface="+mj-ea"/>
                <a:cs typeface="Arial" panose="020B0604020202020204" pitchFamily="34" charset="0"/>
              </a:rPr>
              <a:t>Movement</a:t>
            </a:r>
            <a:endParaRPr lang="en-US" altLang="ko-KR" sz="900" kern="0" dirty="0">
              <a:latin typeface="Arial" panose="020B0604020202020204" pitchFamily="34" charset="0"/>
              <a:ea typeface="+mj-ea"/>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u="sng" dirty="0">
                <a:latin typeface="Arial" panose="020B0604020202020204" pitchFamily="34" charset="0"/>
                <a:ea typeface="+mj-ea"/>
                <a:cs typeface="Arial" panose="020B0604020202020204" pitchFamily="34" charset="0"/>
              </a:rPr>
              <a:t>’</a:t>
            </a:r>
            <a:r>
              <a:rPr lang="en-US" altLang="ko-KR" sz="900" b="1" u="sng" dirty="0">
                <a:latin typeface="Arial" panose="020B0604020202020204" pitchFamily="34" charset="0"/>
                <a:ea typeface="+mj-ea"/>
                <a:cs typeface="Arial" panose="020B0604020202020204" pitchFamily="34" charset="0"/>
              </a:rPr>
              <a:t>19</a:t>
            </a:r>
            <a:r>
              <a:rPr lang="ko-KR" altLang="en-US" sz="900" b="1" u="sng" dirty="0">
                <a:latin typeface="Arial" panose="020B0604020202020204" pitchFamily="34" charset="0"/>
                <a:ea typeface="+mj-ea"/>
                <a:cs typeface="Arial" panose="020B0604020202020204" pitchFamily="34" charset="0"/>
              </a:rPr>
              <a:t>년부터 지속된 </a:t>
            </a:r>
            <a:r>
              <a:rPr lang="en-US" altLang="ko-KR" sz="900" b="1" u="sng" dirty="0">
                <a:latin typeface="Arial" panose="020B0604020202020204" pitchFamily="34" charset="0"/>
                <a:ea typeface="+mj-ea"/>
                <a:cs typeface="Arial" panose="020B0604020202020204" pitchFamily="34" charset="0"/>
              </a:rPr>
              <a:t>YILDIZ </a:t>
            </a:r>
            <a:r>
              <a:rPr lang="ko-KR" altLang="en-US" sz="900" b="1" u="sng" dirty="0">
                <a:latin typeface="Arial" panose="020B0604020202020204" pitchFamily="34" charset="0"/>
                <a:ea typeface="+mj-ea"/>
                <a:cs typeface="Arial" panose="020B0604020202020204" pitchFamily="34" charset="0"/>
              </a:rPr>
              <a:t>매출 수량의 꾸준한 증가로 인한 제품매출 증가</a:t>
            </a:r>
            <a:r>
              <a:rPr lang="en-US" altLang="ko-KR" sz="900" b="1" u="sng" dirty="0">
                <a:latin typeface="Arial" panose="020B0604020202020204" pitchFamily="34" charset="0"/>
                <a:ea typeface="+mj-ea"/>
                <a:cs typeface="Arial" panose="020B0604020202020204" pitchFamily="34" charset="0"/>
              </a:rPr>
              <a:t>:</a:t>
            </a:r>
            <a:r>
              <a:rPr lang="en-US" altLang="ko-KR" sz="900" dirty="0">
                <a:latin typeface="Arial" panose="020B0604020202020204" pitchFamily="34" charset="0"/>
                <a:ea typeface="+mj-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다양한 공급처를 통해 필요 물량을 수급하고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최초 거래 </a:t>
            </a:r>
            <a:r>
              <a:rPr lang="ko-KR" altLang="en-US" sz="900" kern="0" dirty="0">
                <a:latin typeface="Arial" panose="020B0604020202020204" pitchFamily="34" charset="0"/>
                <a:cs typeface="Arial" panose="020B0604020202020204" pitchFamily="34" charset="0"/>
              </a:rPr>
              <a:t>이후 품질 및 가격경쟁력을 인정받아 꾸준히 매출물량이 증가하여 매출액이 지속적으로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성장하였음</a:t>
            </a:r>
            <a:endParaRPr lang="ko-KR" altLang="en-US" sz="900" dirty="0">
              <a:latin typeface="Arial" panose="020B0604020202020204" pitchFamily="34" charset="0"/>
              <a:ea typeface="+mj-ea"/>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r>
              <a:rPr kumimoji="0" lang="ko-KR" altLang="en-US"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매출구조 변경에 따른 제품매출 감소</a:t>
            </a:r>
            <a:r>
              <a:rPr lang="en-US" altLang="ko-KR" sz="900" b="1" u="sng" kern="0" dirty="0">
                <a:latin typeface="Arial" panose="020B0604020202020204" pitchFamily="34" charset="0"/>
                <a:ea typeface="+mj-ea"/>
                <a:cs typeface="Arial" panose="020B0604020202020204" pitchFamily="34" charset="0"/>
              </a:rPr>
              <a:t>:</a:t>
            </a:r>
            <a:r>
              <a:rPr lang="en-US" altLang="ko-KR" sz="900" kern="0" dirty="0">
                <a:latin typeface="Arial" panose="020B0604020202020204" pitchFamily="34" charset="0"/>
                <a:ea typeface="+mj-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한샘의 신제품 개발에 따라</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기존에 한샘에 직접 공급하던 구조에서 진영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LDM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을 통해 임가공용역을 공급하는 구조로 변경되었음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이에 따라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한샘향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제품매출은 감소하였으나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진영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LDM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임가공 매출은 상승하였음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lang="ko-KR" altLang="en-US" sz="900" kern="0" dirty="0">
              <a:latin typeface="Arial" panose="020B0604020202020204" pitchFamily="34" charset="0"/>
              <a:ea typeface="+mj-ea"/>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r>
              <a:rPr lang="en-US" altLang="ko-KR" sz="900" b="1" u="sng" kern="0" dirty="0">
                <a:latin typeface="Arial" panose="020B0604020202020204" pitchFamily="34" charset="0"/>
                <a:ea typeface="+mj-ea"/>
                <a:cs typeface="Arial" panose="020B0604020202020204" pitchFamily="34" charset="0"/>
              </a:rPr>
              <a:t>LX</a:t>
            </a:r>
            <a:r>
              <a:rPr lang="ko-KR" altLang="en-US" sz="900" b="1" u="sng" kern="0" dirty="0" err="1">
                <a:latin typeface="Arial" panose="020B0604020202020204" pitchFamily="34" charset="0"/>
                <a:ea typeface="+mj-ea"/>
                <a:cs typeface="Arial" panose="020B0604020202020204" pitchFamily="34" charset="0"/>
              </a:rPr>
              <a:t>하우시스</a:t>
            </a:r>
            <a:r>
              <a:rPr lang="en-US" altLang="ko-KR" sz="900" b="1" u="sng" kern="0" dirty="0">
                <a:latin typeface="Arial" panose="020B0604020202020204" pitchFamily="34" charset="0"/>
                <a:ea typeface="+mj-ea"/>
                <a:cs typeface="Arial" panose="020B0604020202020204" pitchFamily="34" charset="0"/>
              </a:rPr>
              <a:t>(</a:t>
            </a:r>
            <a:r>
              <a:rPr lang="ko-KR" altLang="en-US" sz="900" b="1" u="sng" kern="0" dirty="0">
                <a:latin typeface="Arial" panose="020B0604020202020204" pitchFamily="34" charset="0"/>
                <a:ea typeface="+mj-ea"/>
                <a:cs typeface="Arial" panose="020B0604020202020204" pitchFamily="34" charset="0"/>
              </a:rPr>
              <a:t>중국</a:t>
            </a:r>
            <a:r>
              <a:rPr lang="en-US" altLang="ko-KR" sz="900" b="1" u="sng" kern="0" dirty="0">
                <a:latin typeface="Arial" panose="020B0604020202020204" pitchFamily="34" charset="0"/>
                <a:ea typeface="+mj-ea"/>
                <a:cs typeface="Arial" panose="020B0604020202020204" pitchFamily="34" charset="0"/>
              </a:rPr>
              <a:t>) </a:t>
            </a:r>
            <a:r>
              <a:rPr lang="ko-KR" altLang="en-US" sz="900" b="1" u="sng" kern="0" dirty="0">
                <a:latin typeface="Arial" panose="020B0604020202020204" pitchFamily="34" charset="0"/>
                <a:ea typeface="+mj-ea"/>
                <a:cs typeface="Arial" panose="020B0604020202020204" pitchFamily="34" charset="0"/>
              </a:rPr>
              <a:t>매출액 발생에 따른 제품매출 증가</a:t>
            </a:r>
            <a:r>
              <a:rPr lang="en-US" altLang="ko-KR" sz="900" b="1" u="sng" kern="0" dirty="0">
                <a:latin typeface="Arial" panose="020B0604020202020204" pitchFamily="34" charset="0"/>
                <a:ea typeface="+mj-ea"/>
                <a:cs typeface="Arial" panose="020B0604020202020204" pitchFamily="34" charset="0"/>
              </a:rPr>
              <a:t>:</a:t>
            </a:r>
            <a:r>
              <a:rPr lang="en-US" altLang="ko-KR" sz="900" kern="0" dirty="0">
                <a:latin typeface="Arial" panose="020B0604020202020204" pitchFamily="34" charset="0"/>
                <a:ea typeface="+mj-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매출액이 발생하였으며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이후 전방산업 수요 증가의 영향으로 매년 매출수량이 증가하여 매출액이 상승하였음</a:t>
            </a:r>
            <a:endParaRPr lang="en-US" altLang="ko-KR" sz="900" kern="0" dirty="0">
              <a:latin typeface="Arial" panose="020B0604020202020204" pitchFamily="34" charset="0"/>
              <a:ea typeface="+mj-ea"/>
              <a:cs typeface="Arial" panose="020B0604020202020204" pitchFamily="34" charset="0"/>
            </a:endParaRPr>
          </a:p>
          <a:p>
            <a:pPr marL="95249" lvl="2" defTabSz="914395" fontAlgn="base">
              <a:spcBef>
                <a:spcPts val="600"/>
              </a:spcBef>
              <a:buClr>
                <a:srgbClr val="00338D"/>
              </a:buClr>
              <a:buSzPct val="100000"/>
              <a:defRPr/>
            </a:pPr>
            <a:endParaRPr lang="en-US" altLang="ko-KR" sz="900" kern="0" dirty="0">
              <a:latin typeface="Arial" panose="020B0604020202020204" pitchFamily="34" charset="0"/>
              <a:ea typeface="+mj-ea"/>
              <a:cs typeface="Arial" panose="020B0604020202020204" pitchFamily="34" charset="0"/>
            </a:endParaRPr>
          </a:p>
        </p:txBody>
      </p:sp>
      <p:sp>
        <p:nvSpPr>
          <p:cNvPr id="24" name="TextBox 23">
            <a:extLst>
              <a:ext uri="{FF2B5EF4-FFF2-40B4-BE49-F238E27FC236}">
                <a16:creationId xmlns:a16="http://schemas.microsoft.com/office/drawing/2014/main" id="{961D31EC-6A69-4C75-9E1A-D54B0D1FA53A}"/>
              </a:ext>
            </a:extLst>
          </p:cNvPr>
          <p:cNvSpPr txBox="1"/>
          <p:nvPr/>
        </p:nvSpPr>
        <p:spPr>
          <a:xfrm>
            <a:off x="4310743" y="1289957"/>
            <a:ext cx="1288323" cy="107722"/>
          </a:xfrm>
          <a:prstGeom prst="rect">
            <a:avLst/>
          </a:prstGeom>
          <a:noFill/>
        </p:spPr>
        <p:txBody>
          <a:bodyPr wrap="square" lIns="0" tIns="0" rIns="0" bIns="0" rtlCol="0">
            <a:spAutoFit/>
          </a:bodyPr>
          <a:lstStyle/>
          <a:p>
            <a:pPr algn="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단위</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백만원</a:t>
            </a:r>
            <a:r>
              <a:rPr lang="en-US" altLang="ko-KR" sz="700" dirty="0">
                <a:latin typeface="Arial" panose="020B0604020202020204" pitchFamily="34" charset="0"/>
                <a:cs typeface="Arial" panose="020B0604020202020204" pitchFamily="34" charset="0"/>
              </a:rPr>
              <a:t>)</a:t>
            </a:r>
          </a:p>
        </p:txBody>
      </p:sp>
      <p:sp>
        <p:nvSpPr>
          <p:cNvPr id="74" name="순서도: 연결자 73">
            <a:extLst>
              <a:ext uri="{FF2B5EF4-FFF2-40B4-BE49-F238E27FC236}">
                <a16:creationId xmlns:a16="http://schemas.microsoft.com/office/drawing/2014/main" id="{C07F26E5-8E7B-40F3-81A4-6ED4B42663A4}"/>
              </a:ext>
            </a:extLst>
          </p:cNvPr>
          <p:cNvSpPr/>
          <p:nvPr/>
        </p:nvSpPr>
        <p:spPr bwMode="auto">
          <a:xfrm>
            <a:off x="630867" y="515875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75" name="순서도: 연결자 74">
            <a:extLst>
              <a:ext uri="{FF2B5EF4-FFF2-40B4-BE49-F238E27FC236}">
                <a16:creationId xmlns:a16="http://schemas.microsoft.com/office/drawing/2014/main" id="{9F8A5EC1-3013-4388-A95F-FDA4C120BB68}"/>
              </a:ext>
            </a:extLst>
          </p:cNvPr>
          <p:cNvSpPr/>
          <p:nvPr/>
        </p:nvSpPr>
        <p:spPr bwMode="auto">
          <a:xfrm>
            <a:off x="630867" y="55136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14" name="순서도: 연결자 113">
            <a:extLst>
              <a:ext uri="{FF2B5EF4-FFF2-40B4-BE49-F238E27FC236}">
                <a16:creationId xmlns:a16="http://schemas.microsoft.com/office/drawing/2014/main" id="{9ED7E1E5-D243-4C55-945C-75FFC5BAB6A2}"/>
              </a:ext>
            </a:extLst>
          </p:cNvPr>
          <p:cNvSpPr/>
          <p:nvPr/>
        </p:nvSpPr>
        <p:spPr bwMode="auto">
          <a:xfrm>
            <a:off x="630867" y="586856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mc:AlternateContent xmlns:mc="http://schemas.openxmlformats.org/markup-compatibility/2006" xmlns:cx4="http://schemas.microsoft.com/office/drawing/2016/5/10/chartex">
        <mc:Choice Requires="cx4">
          <p:graphicFrame>
            <p:nvGraphicFramePr>
              <p:cNvPr id="58" name="차트 57">
                <a:extLst>
                  <a:ext uri="{FF2B5EF4-FFF2-40B4-BE49-F238E27FC236}">
                    <a16:creationId xmlns:a16="http://schemas.microsoft.com/office/drawing/2014/main" id="{B160CDFE-A6FC-4A58-83CD-EA678AD3A615}"/>
                  </a:ext>
                </a:extLst>
              </p:cNvPr>
              <p:cNvGraphicFramePr/>
              <p:nvPr>
                <p:extLst>
                  <p:ext uri="{D42A27DB-BD31-4B8C-83A1-F6EECF244321}">
                    <p14:modId xmlns:p14="http://schemas.microsoft.com/office/powerpoint/2010/main" val="1072171580"/>
                  </p:ext>
                </p:extLst>
              </p:nvPr>
            </p:nvGraphicFramePr>
            <p:xfrm>
              <a:off x="518066" y="1548000"/>
              <a:ext cx="8904958" cy="13788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8" name="차트 57">
                <a:extLst>
                  <a:ext uri="{FF2B5EF4-FFF2-40B4-BE49-F238E27FC236}">
                    <a16:creationId xmlns:a16="http://schemas.microsoft.com/office/drawing/2014/main" id="{B160CDFE-A6FC-4A58-83CD-EA678AD3A615}"/>
                  </a:ext>
                </a:extLst>
              </p:cNvPr>
              <p:cNvPicPr>
                <a:picLocks noGrp="1" noRot="1" noChangeAspect="1" noMove="1" noResize="1" noEditPoints="1" noAdjustHandles="1" noChangeArrowheads="1" noChangeShapeType="1"/>
              </p:cNvPicPr>
              <p:nvPr/>
            </p:nvPicPr>
            <p:blipFill>
              <a:blip r:embed="rId4"/>
              <a:stretch>
                <a:fillRect/>
              </a:stretch>
            </p:blipFill>
            <p:spPr>
              <a:xfrm>
                <a:off x="518066" y="1548000"/>
                <a:ext cx="8904958" cy="13788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1" name="차트 60">
                <a:extLst>
                  <a:ext uri="{FF2B5EF4-FFF2-40B4-BE49-F238E27FC236}">
                    <a16:creationId xmlns:a16="http://schemas.microsoft.com/office/drawing/2014/main" id="{D442841F-AEC1-43B2-98BA-8745E715E952}"/>
                  </a:ext>
                </a:extLst>
              </p:cNvPr>
              <p:cNvGraphicFramePr/>
              <p:nvPr>
                <p:extLst>
                  <p:ext uri="{D42A27DB-BD31-4B8C-83A1-F6EECF244321}">
                    <p14:modId xmlns:p14="http://schemas.microsoft.com/office/powerpoint/2010/main" val="814629507"/>
                  </p:ext>
                </p:extLst>
              </p:nvPr>
            </p:nvGraphicFramePr>
            <p:xfrm>
              <a:off x="1378800" y="2934000"/>
              <a:ext cx="2160000" cy="9000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61" name="차트 60">
                <a:extLst>
                  <a:ext uri="{FF2B5EF4-FFF2-40B4-BE49-F238E27FC236}">
                    <a16:creationId xmlns:a16="http://schemas.microsoft.com/office/drawing/2014/main" id="{D442841F-AEC1-43B2-98BA-8745E715E952}"/>
                  </a:ext>
                </a:extLst>
              </p:cNvPr>
              <p:cNvPicPr>
                <a:picLocks noGrp="1" noRot="1" noChangeAspect="1" noMove="1" noResize="1" noEditPoints="1" noAdjustHandles="1" noChangeArrowheads="1" noChangeShapeType="1"/>
              </p:cNvPicPr>
              <p:nvPr/>
            </p:nvPicPr>
            <p:blipFill>
              <a:blip r:embed="rId6"/>
              <a:stretch>
                <a:fillRect/>
              </a:stretch>
            </p:blipFill>
            <p:spPr>
              <a:xfrm>
                <a:off x="1378800" y="2934000"/>
                <a:ext cx="2160000" cy="90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2" name="차트 61">
                <a:extLst>
                  <a:ext uri="{FF2B5EF4-FFF2-40B4-BE49-F238E27FC236}">
                    <a16:creationId xmlns:a16="http://schemas.microsoft.com/office/drawing/2014/main" id="{05F421B9-F8CD-44AC-9987-FD7832AC4683}"/>
                  </a:ext>
                </a:extLst>
              </p:cNvPr>
              <p:cNvGraphicFramePr/>
              <p:nvPr>
                <p:extLst>
                  <p:ext uri="{D42A27DB-BD31-4B8C-83A1-F6EECF244321}">
                    <p14:modId xmlns:p14="http://schemas.microsoft.com/office/powerpoint/2010/main" val="3653867664"/>
                  </p:ext>
                </p:extLst>
              </p:nvPr>
            </p:nvGraphicFramePr>
            <p:xfrm>
              <a:off x="4032000" y="2934000"/>
              <a:ext cx="2160000" cy="900000"/>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62" name="차트 61">
                <a:extLst>
                  <a:ext uri="{FF2B5EF4-FFF2-40B4-BE49-F238E27FC236}">
                    <a16:creationId xmlns:a16="http://schemas.microsoft.com/office/drawing/2014/main" id="{05F421B9-F8CD-44AC-9987-FD7832AC4683}"/>
                  </a:ext>
                </a:extLst>
              </p:cNvPr>
              <p:cNvPicPr>
                <a:picLocks noGrp="1" noRot="1" noChangeAspect="1" noMove="1" noResize="1" noEditPoints="1" noAdjustHandles="1" noChangeArrowheads="1" noChangeShapeType="1"/>
              </p:cNvPicPr>
              <p:nvPr/>
            </p:nvPicPr>
            <p:blipFill>
              <a:blip r:embed="rId8"/>
              <a:stretch>
                <a:fillRect/>
              </a:stretch>
            </p:blipFill>
            <p:spPr>
              <a:xfrm>
                <a:off x="4032000" y="2934000"/>
                <a:ext cx="2160000" cy="90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3" name="차트 62">
                <a:extLst>
                  <a:ext uri="{FF2B5EF4-FFF2-40B4-BE49-F238E27FC236}">
                    <a16:creationId xmlns:a16="http://schemas.microsoft.com/office/drawing/2014/main" id="{EDB50A7A-BF14-4A56-A18D-591FF555BCC6}"/>
                  </a:ext>
                </a:extLst>
              </p:cNvPr>
              <p:cNvGraphicFramePr/>
              <p:nvPr>
                <p:extLst>
                  <p:ext uri="{D42A27DB-BD31-4B8C-83A1-F6EECF244321}">
                    <p14:modId xmlns:p14="http://schemas.microsoft.com/office/powerpoint/2010/main" val="4132135433"/>
                  </p:ext>
                </p:extLst>
              </p:nvPr>
            </p:nvGraphicFramePr>
            <p:xfrm>
              <a:off x="6624000" y="2934000"/>
              <a:ext cx="2160000" cy="900000"/>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63" name="차트 62">
                <a:extLst>
                  <a:ext uri="{FF2B5EF4-FFF2-40B4-BE49-F238E27FC236}">
                    <a16:creationId xmlns:a16="http://schemas.microsoft.com/office/drawing/2014/main" id="{EDB50A7A-BF14-4A56-A18D-591FF555BCC6}"/>
                  </a:ext>
                </a:extLst>
              </p:cNvPr>
              <p:cNvPicPr>
                <a:picLocks noGrp="1" noRot="1" noChangeAspect="1" noMove="1" noResize="1" noEditPoints="1" noAdjustHandles="1" noChangeArrowheads="1" noChangeShapeType="1"/>
              </p:cNvPicPr>
              <p:nvPr/>
            </p:nvPicPr>
            <p:blipFill>
              <a:blip r:embed="rId10"/>
              <a:stretch>
                <a:fillRect/>
              </a:stretch>
            </p:blipFill>
            <p:spPr>
              <a:xfrm>
                <a:off x="6624000" y="2934000"/>
                <a:ext cx="2160000" cy="90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4" name="차트 63">
                <a:extLst>
                  <a:ext uri="{FF2B5EF4-FFF2-40B4-BE49-F238E27FC236}">
                    <a16:creationId xmlns:a16="http://schemas.microsoft.com/office/drawing/2014/main" id="{0DD9827F-1D25-4F8E-81E7-29394C600A97}"/>
                  </a:ext>
                </a:extLst>
              </p:cNvPr>
              <p:cNvGraphicFramePr/>
              <p:nvPr>
                <p:extLst>
                  <p:ext uri="{D42A27DB-BD31-4B8C-83A1-F6EECF244321}">
                    <p14:modId xmlns:p14="http://schemas.microsoft.com/office/powerpoint/2010/main" val="2947276250"/>
                  </p:ext>
                </p:extLst>
              </p:nvPr>
            </p:nvGraphicFramePr>
            <p:xfrm>
              <a:off x="1390682" y="4028400"/>
              <a:ext cx="1008000" cy="720000"/>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64" name="차트 63">
                <a:extLst>
                  <a:ext uri="{FF2B5EF4-FFF2-40B4-BE49-F238E27FC236}">
                    <a16:creationId xmlns:a16="http://schemas.microsoft.com/office/drawing/2014/main" id="{0DD9827F-1D25-4F8E-81E7-29394C600A97}"/>
                  </a:ext>
                </a:extLst>
              </p:cNvPr>
              <p:cNvPicPr>
                <a:picLocks noGrp="1" noRot="1" noChangeAspect="1" noMove="1" noResize="1" noEditPoints="1" noAdjustHandles="1" noChangeArrowheads="1" noChangeShapeType="1"/>
              </p:cNvPicPr>
              <p:nvPr/>
            </p:nvPicPr>
            <p:blipFill>
              <a:blip r:embed="rId12"/>
              <a:stretch>
                <a:fillRect/>
              </a:stretch>
            </p:blipFill>
            <p:spPr>
              <a:xfrm>
                <a:off x="1390682" y="402840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5" name="차트 64">
                <a:extLst>
                  <a:ext uri="{FF2B5EF4-FFF2-40B4-BE49-F238E27FC236}">
                    <a16:creationId xmlns:a16="http://schemas.microsoft.com/office/drawing/2014/main" id="{8F363F10-6F4E-441A-8AA9-4A8A2259A434}"/>
                  </a:ext>
                </a:extLst>
              </p:cNvPr>
              <p:cNvGraphicFramePr/>
              <p:nvPr>
                <p:extLst>
                  <p:ext uri="{D42A27DB-BD31-4B8C-83A1-F6EECF244321}">
                    <p14:modId xmlns:p14="http://schemas.microsoft.com/office/powerpoint/2010/main" val="4040480445"/>
                  </p:ext>
                </p:extLst>
              </p:nvPr>
            </p:nvGraphicFramePr>
            <p:xfrm>
              <a:off x="4039689" y="4030434"/>
              <a:ext cx="1008000" cy="720000"/>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65" name="차트 64">
                <a:extLst>
                  <a:ext uri="{FF2B5EF4-FFF2-40B4-BE49-F238E27FC236}">
                    <a16:creationId xmlns:a16="http://schemas.microsoft.com/office/drawing/2014/main" id="{8F363F10-6F4E-441A-8AA9-4A8A2259A434}"/>
                  </a:ext>
                </a:extLst>
              </p:cNvPr>
              <p:cNvPicPr>
                <a:picLocks noGrp="1" noRot="1" noChangeAspect="1" noMove="1" noResize="1" noEditPoints="1" noAdjustHandles="1" noChangeArrowheads="1" noChangeShapeType="1"/>
              </p:cNvPicPr>
              <p:nvPr/>
            </p:nvPicPr>
            <p:blipFill>
              <a:blip r:embed="rId14"/>
              <a:stretch>
                <a:fillRect/>
              </a:stretch>
            </p:blipFill>
            <p:spPr>
              <a:xfrm>
                <a:off x="4039689" y="4030434"/>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6" name="차트 65">
                <a:extLst>
                  <a:ext uri="{FF2B5EF4-FFF2-40B4-BE49-F238E27FC236}">
                    <a16:creationId xmlns:a16="http://schemas.microsoft.com/office/drawing/2014/main" id="{EF81AC00-3711-4AE0-B8E5-08197595385C}"/>
                  </a:ext>
                </a:extLst>
              </p:cNvPr>
              <p:cNvGraphicFramePr/>
              <p:nvPr>
                <p:extLst>
                  <p:ext uri="{D42A27DB-BD31-4B8C-83A1-F6EECF244321}">
                    <p14:modId xmlns:p14="http://schemas.microsoft.com/office/powerpoint/2010/main" val="1188494307"/>
                  </p:ext>
                </p:extLst>
              </p:nvPr>
            </p:nvGraphicFramePr>
            <p:xfrm>
              <a:off x="6629489" y="4032803"/>
              <a:ext cx="1008000" cy="720000"/>
            </p:xfrm>
            <a:graphic>
              <a:graphicData uri="http://schemas.microsoft.com/office/drawing/2014/chartex">
                <cx:chart xmlns:cx="http://schemas.microsoft.com/office/drawing/2014/chartex" xmlns:r="http://schemas.openxmlformats.org/officeDocument/2006/relationships" r:id="rId15"/>
              </a:graphicData>
            </a:graphic>
          </p:graphicFrame>
        </mc:Choice>
        <mc:Fallback xmlns="">
          <p:pic>
            <p:nvPicPr>
              <p:cNvPr id="66" name="차트 65">
                <a:extLst>
                  <a:ext uri="{FF2B5EF4-FFF2-40B4-BE49-F238E27FC236}">
                    <a16:creationId xmlns:a16="http://schemas.microsoft.com/office/drawing/2014/main" id="{EF81AC00-3711-4AE0-B8E5-08197595385C}"/>
                  </a:ext>
                </a:extLst>
              </p:cNvPr>
              <p:cNvPicPr>
                <a:picLocks noGrp="1" noRot="1" noChangeAspect="1" noMove="1" noResize="1" noEditPoints="1" noAdjustHandles="1" noChangeArrowheads="1" noChangeShapeType="1"/>
              </p:cNvPicPr>
              <p:nvPr/>
            </p:nvPicPr>
            <p:blipFill>
              <a:blip r:embed="rId16"/>
              <a:stretch>
                <a:fillRect/>
              </a:stretch>
            </p:blipFill>
            <p:spPr>
              <a:xfrm>
                <a:off x="6629489" y="4032803"/>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7" name="차트 66">
                <a:extLst>
                  <a:ext uri="{FF2B5EF4-FFF2-40B4-BE49-F238E27FC236}">
                    <a16:creationId xmlns:a16="http://schemas.microsoft.com/office/drawing/2014/main" id="{C9D95B5E-1ADF-4E19-9057-3E06640009FA}"/>
                  </a:ext>
                </a:extLst>
              </p:cNvPr>
              <p:cNvGraphicFramePr/>
              <p:nvPr>
                <p:extLst>
                  <p:ext uri="{D42A27DB-BD31-4B8C-83A1-F6EECF244321}">
                    <p14:modId xmlns:p14="http://schemas.microsoft.com/office/powerpoint/2010/main" val="1231721388"/>
                  </p:ext>
                </p:extLst>
              </p:nvPr>
            </p:nvGraphicFramePr>
            <p:xfrm>
              <a:off x="2540432" y="4033670"/>
              <a:ext cx="1008000" cy="720000"/>
            </p:xfrm>
            <a:graphic>
              <a:graphicData uri="http://schemas.microsoft.com/office/drawing/2014/chartex">
                <cx:chart xmlns:cx="http://schemas.microsoft.com/office/drawing/2014/chartex" xmlns:r="http://schemas.openxmlformats.org/officeDocument/2006/relationships" r:id="rId17"/>
              </a:graphicData>
            </a:graphic>
          </p:graphicFrame>
        </mc:Choice>
        <mc:Fallback xmlns="">
          <p:pic>
            <p:nvPicPr>
              <p:cNvPr id="67" name="차트 66">
                <a:extLst>
                  <a:ext uri="{FF2B5EF4-FFF2-40B4-BE49-F238E27FC236}">
                    <a16:creationId xmlns:a16="http://schemas.microsoft.com/office/drawing/2014/main" id="{C9D95B5E-1ADF-4E19-9057-3E06640009FA}"/>
                  </a:ext>
                </a:extLst>
              </p:cNvPr>
              <p:cNvPicPr>
                <a:picLocks noGrp="1" noRot="1" noChangeAspect="1" noMove="1" noResize="1" noEditPoints="1" noAdjustHandles="1" noChangeArrowheads="1" noChangeShapeType="1"/>
              </p:cNvPicPr>
              <p:nvPr/>
            </p:nvPicPr>
            <p:blipFill>
              <a:blip r:embed="rId18"/>
              <a:stretch>
                <a:fillRect/>
              </a:stretch>
            </p:blipFill>
            <p:spPr>
              <a:xfrm>
                <a:off x="2540432" y="4033670"/>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8" name="차트 67">
                <a:extLst>
                  <a:ext uri="{FF2B5EF4-FFF2-40B4-BE49-F238E27FC236}">
                    <a16:creationId xmlns:a16="http://schemas.microsoft.com/office/drawing/2014/main" id="{5DFAF222-6D81-4D9D-8631-400868A1A556}"/>
                  </a:ext>
                </a:extLst>
              </p:cNvPr>
              <p:cNvGraphicFramePr/>
              <p:nvPr>
                <p:extLst>
                  <p:ext uri="{D42A27DB-BD31-4B8C-83A1-F6EECF244321}">
                    <p14:modId xmlns:p14="http://schemas.microsoft.com/office/powerpoint/2010/main" val="1330969340"/>
                  </p:ext>
                </p:extLst>
              </p:nvPr>
            </p:nvGraphicFramePr>
            <p:xfrm>
              <a:off x="5192518" y="4030617"/>
              <a:ext cx="1008000" cy="720000"/>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68" name="차트 67">
                <a:extLst>
                  <a:ext uri="{FF2B5EF4-FFF2-40B4-BE49-F238E27FC236}">
                    <a16:creationId xmlns:a16="http://schemas.microsoft.com/office/drawing/2014/main" id="{5DFAF222-6D81-4D9D-8631-400868A1A556}"/>
                  </a:ext>
                </a:extLst>
              </p:cNvPr>
              <p:cNvPicPr>
                <a:picLocks noGrp="1" noRot="1" noChangeAspect="1" noMove="1" noResize="1" noEditPoints="1" noAdjustHandles="1" noChangeArrowheads="1" noChangeShapeType="1"/>
              </p:cNvPicPr>
              <p:nvPr/>
            </p:nvPicPr>
            <p:blipFill>
              <a:blip r:embed="rId20"/>
              <a:stretch>
                <a:fillRect/>
              </a:stretch>
            </p:blipFill>
            <p:spPr>
              <a:xfrm>
                <a:off x="5192518" y="4030617"/>
                <a:ext cx="1008000" cy="7200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9" name="차트 68">
                <a:extLst>
                  <a:ext uri="{FF2B5EF4-FFF2-40B4-BE49-F238E27FC236}">
                    <a16:creationId xmlns:a16="http://schemas.microsoft.com/office/drawing/2014/main" id="{D82A1F53-3E89-4561-A23E-043A735A7D85}"/>
                  </a:ext>
                </a:extLst>
              </p:cNvPr>
              <p:cNvGraphicFramePr/>
              <p:nvPr>
                <p:extLst>
                  <p:ext uri="{D42A27DB-BD31-4B8C-83A1-F6EECF244321}">
                    <p14:modId xmlns:p14="http://schemas.microsoft.com/office/powerpoint/2010/main" val="3176977120"/>
                  </p:ext>
                </p:extLst>
              </p:nvPr>
            </p:nvGraphicFramePr>
            <p:xfrm>
              <a:off x="7782318" y="4034543"/>
              <a:ext cx="1008000" cy="720000"/>
            </p:xfrm>
            <a:graphic>
              <a:graphicData uri="http://schemas.microsoft.com/office/drawing/2014/chartex">
                <cx:chart xmlns:cx="http://schemas.microsoft.com/office/drawing/2014/chartex" xmlns:r="http://schemas.openxmlformats.org/officeDocument/2006/relationships" r:id="rId21"/>
              </a:graphicData>
            </a:graphic>
          </p:graphicFrame>
        </mc:Choice>
        <mc:Fallback xmlns="">
          <p:pic>
            <p:nvPicPr>
              <p:cNvPr id="69" name="차트 68">
                <a:extLst>
                  <a:ext uri="{FF2B5EF4-FFF2-40B4-BE49-F238E27FC236}">
                    <a16:creationId xmlns:a16="http://schemas.microsoft.com/office/drawing/2014/main" id="{D82A1F53-3E89-4561-A23E-043A735A7D85}"/>
                  </a:ext>
                </a:extLst>
              </p:cNvPr>
              <p:cNvPicPr>
                <a:picLocks noGrp="1" noRot="1" noChangeAspect="1" noMove="1" noResize="1" noEditPoints="1" noAdjustHandles="1" noChangeArrowheads="1" noChangeShapeType="1"/>
              </p:cNvPicPr>
              <p:nvPr/>
            </p:nvPicPr>
            <p:blipFill>
              <a:blip r:embed="rId22"/>
              <a:stretch>
                <a:fillRect/>
              </a:stretch>
            </p:blipFill>
            <p:spPr>
              <a:xfrm>
                <a:off x="7782318" y="4034543"/>
                <a:ext cx="1008000" cy="720000"/>
              </a:xfrm>
              <a:prstGeom prst="rect">
                <a:avLst/>
              </a:prstGeom>
            </p:spPr>
          </p:pic>
        </mc:Fallback>
      </mc:AlternateContent>
      <p:sp>
        <p:nvSpPr>
          <p:cNvPr id="115" name="직사각형 114">
            <a:extLst>
              <a:ext uri="{FF2B5EF4-FFF2-40B4-BE49-F238E27FC236}">
                <a16:creationId xmlns:a16="http://schemas.microsoft.com/office/drawing/2014/main" id="{3BABE829-B4C4-47A4-8FA5-08D0F7561D32}"/>
              </a:ext>
            </a:extLst>
          </p:cNvPr>
          <p:cNvSpPr/>
          <p:nvPr/>
        </p:nvSpPr>
        <p:spPr>
          <a:xfrm flipV="1">
            <a:off x="4143085" y="3158814"/>
            <a:ext cx="463445" cy="49308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16" name="순서도: 연결자 115">
            <a:extLst>
              <a:ext uri="{FF2B5EF4-FFF2-40B4-BE49-F238E27FC236}">
                <a16:creationId xmlns:a16="http://schemas.microsoft.com/office/drawing/2014/main" id="{A67C3407-8A76-4175-B433-FCD349AE2151}"/>
              </a:ext>
            </a:extLst>
          </p:cNvPr>
          <p:cNvSpPr/>
          <p:nvPr/>
        </p:nvSpPr>
        <p:spPr bwMode="auto">
          <a:xfrm>
            <a:off x="4068673" y="311908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17" name="TextBox 116">
            <a:extLst>
              <a:ext uri="{FF2B5EF4-FFF2-40B4-BE49-F238E27FC236}">
                <a16:creationId xmlns:a16="http://schemas.microsoft.com/office/drawing/2014/main" id="{F13FB762-502C-4020-A70F-60DFCC514F49}"/>
              </a:ext>
            </a:extLst>
          </p:cNvPr>
          <p:cNvSpPr txBox="1"/>
          <p:nvPr/>
        </p:nvSpPr>
        <p:spPr>
          <a:xfrm>
            <a:off x="1383352" y="3863288"/>
            <a:ext cx="5179861"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e</a:t>
            </a:r>
            <a:r>
              <a:rPr lang="en-US" altLang="ko-KR" sz="700">
                <a:latin typeface="Arial" panose="020B0604020202020204" pitchFamily="34" charset="0"/>
                <a:cs typeface="Arial" panose="020B0604020202020204" pitchFamily="34" charset="0"/>
              </a:rPr>
              <a:t>: YILDIZ </a:t>
            </a:r>
            <a:r>
              <a:rPr lang="en-US" altLang="ko-KR" sz="700" dirty="0">
                <a:latin typeface="Arial" panose="020B0604020202020204" pitchFamily="34" charset="0"/>
                <a:cs typeface="Arial" panose="020B0604020202020204" pitchFamily="34" charset="0"/>
              </a:rPr>
              <a:t>/ f: LX</a:t>
            </a:r>
            <a:r>
              <a:rPr lang="ko-KR" altLang="en-US" sz="700" dirty="0" err="1">
                <a:latin typeface="Arial" panose="020B0604020202020204" pitchFamily="34" charset="0"/>
                <a:cs typeface="Arial" panose="020B0604020202020204" pitchFamily="34" charset="0"/>
              </a:rPr>
              <a:t>하우시스</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중국</a:t>
            </a:r>
            <a:r>
              <a:rPr lang="en-US" altLang="ko-KR" sz="700" dirty="0">
                <a:latin typeface="Arial" panose="020B0604020202020204" pitchFamily="34" charset="0"/>
                <a:cs typeface="Arial" panose="020B0604020202020204" pitchFamily="34" charset="0"/>
              </a:rPr>
              <a:t>) / g: </a:t>
            </a:r>
            <a:r>
              <a:rPr lang="ko-KR" altLang="en-US" sz="700" dirty="0">
                <a:latin typeface="Arial" panose="020B0604020202020204" pitchFamily="34" charset="0"/>
                <a:cs typeface="Arial" panose="020B0604020202020204" pitchFamily="34" charset="0"/>
              </a:rPr>
              <a:t>한샘</a:t>
            </a:r>
            <a:r>
              <a:rPr lang="en-US" altLang="ko-KR" sz="700" dirty="0">
                <a:latin typeface="Arial" panose="020B0604020202020204" pitchFamily="34" charset="0"/>
                <a:cs typeface="Arial" panose="020B0604020202020204" pitchFamily="34" charset="0"/>
              </a:rPr>
              <a:t> / h: </a:t>
            </a:r>
            <a:r>
              <a:rPr lang="ko-KR" altLang="en-US" sz="700" dirty="0">
                <a:latin typeface="Arial" panose="020B0604020202020204" pitchFamily="34" charset="0"/>
                <a:cs typeface="Arial" panose="020B0604020202020204" pitchFamily="34" charset="0"/>
              </a:rPr>
              <a:t>기타</a:t>
            </a:r>
            <a:endParaRPr lang="en-US" altLang="ko-KR" sz="700" dirty="0">
              <a:latin typeface="Arial" panose="020B0604020202020204" pitchFamily="34" charset="0"/>
              <a:cs typeface="Arial" panose="020B0604020202020204" pitchFamily="34" charset="0"/>
            </a:endParaRPr>
          </a:p>
        </p:txBody>
      </p:sp>
      <p:sp>
        <p:nvSpPr>
          <p:cNvPr id="123" name="직사각형 122">
            <a:extLst>
              <a:ext uri="{FF2B5EF4-FFF2-40B4-BE49-F238E27FC236}">
                <a16:creationId xmlns:a16="http://schemas.microsoft.com/office/drawing/2014/main" id="{2E3997D6-855F-43C8-B156-051333DB04F9}"/>
              </a:ext>
            </a:extLst>
          </p:cNvPr>
          <p:cNvSpPr/>
          <p:nvPr/>
        </p:nvSpPr>
        <p:spPr>
          <a:xfrm flipV="1">
            <a:off x="6712437" y="3147580"/>
            <a:ext cx="463445" cy="49308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24" name="순서도: 연결자 123">
            <a:extLst>
              <a:ext uri="{FF2B5EF4-FFF2-40B4-BE49-F238E27FC236}">
                <a16:creationId xmlns:a16="http://schemas.microsoft.com/office/drawing/2014/main" id="{D291F9DB-A437-407A-9BFA-15A8B679C200}"/>
              </a:ext>
            </a:extLst>
          </p:cNvPr>
          <p:cNvSpPr/>
          <p:nvPr/>
        </p:nvSpPr>
        <p:spPr bwMode="auto">
          <a:xfrm>
            <a:off x="6638025" y="3107846"/>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e</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25" name="직사각형 124">
            <a:extLst>
              <a:ext uri="{FF2B5EF4-FFF2-40B4-BE49-F238E27FC236}">
                <a16:creationId xmlns:a16="http://schemas.microsoft.com/office/drawing/2014/main" id="{000F72B0-1C83-4208-AA7E-612C342DDD85}"/>
              </a:ext>
            </a:extLst>
          </p:cNvPr>
          <p:cNvSpPr/>
          <p:nvPr/>
        </p:nvSpPr>
        <p:spPr>
          <a:xfrm flipV="1">
            <a:off x="1470515" y="2997489"/>
            <a:ext cx="463445" cy="64317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27" name="직사각형 126">
            <a:extLst>
              <a:ext uri="{FF2B5EF4-FFF2-40B4-BE49-F238E27FC236}">
                <a16:creationId xmlns:a16="http://schemas.microsoft.com/office/drawing/2014/main" id="{A311F4AE-A39C-4BB6-9B30-5C5192BA4EE4}"/>
              </a:ext>
            </a:extLst>
          </p:cNvPr>
          <p:cNvSpPr/>
          <p:nvPr/>
        </p:nvSpPr>
        <p:spPr>
          <a:xfrm flipV="1">
            <a:off x="2460555" y="2997488"/>
            <a:ext cx="463445" cy="431511"/>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28" name="순서도: 연결자 127">
            <a:extLst>
              <a:ext uri="{FF2B5EF4-FFF2-40B4-BE49-F238E27FC236}">
                <a16:creationId xmlns:a16="http://schemas.microsoft.com/office/drawing/2014/main" id="{7D4213B8-B2E6-4AD3-AD3F-734CE5983B67}"/>
              </a:ext>
            </a:extLst>
          </p:cNvPr>
          <p:cNvSpPr/>
          <p:nvPr/>
        </p:nvSpPr>
        <p:spPr bwMode="auto">
          <a:xfrm>
            <a:off x="2386143" y="293030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29" name="직사각형 128">
            <a:extLst>
              <a:ext uri="{FF2B5EF4-FFF2-40B4-BE49-F238E27FC236}">
                <a16:creationId xmlns:a16="http://schemas.microsoft.com/office/drawing/2014/main" id="{01BDE65E-9461-4FEA-84E0-D227B1371DA1}"/>
              </a:ext>
            </a:extLst>
          </p:cNvPr>
          <p:cNvSpPr/>
          <p:nvPr/>
        </p:nvSpPr>
        <p:spPr>
          <a:xfrm flipV="1">
            <a:off x="5134791" y="2992147"/>
            <a:ext cx="463445" cy="289725"/>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30" name="직사각형 129">
            <a:extLst>
              <a:ext uri="{FF2B5EF4-FFF2-40B4-BE49-F238E27FC236}">
                <a16:creationId xmlns:a16="http://schemas.microsoft.com/office/drawing/2014/main" id="{D07BDC90-58B9-4DF3-9069-81261D4C22F1}"/>
              </a:ext>
            </a:extLst>
          </p:cNvPr>
          <p:cNvSpPr/>
          <p:nvPr/>
        </p:nvSpPr>
        <p:spPr>
          <a:xfrm flipV="1">
            <a:off x="7227828" y="2980016"/>
            <a:ext cx="463445" cy="493087"/>
          </a:xfrm>
          <a:prstGeom prst="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39" name="직사각형 138">
            <a:extLst>
              <a:ext uri="{FF2B5EF4-FFF2-40B4-BE49-F238E27FC236}">
                <a16:creationId xmlns:a16="http://schemas.microsoft.com/office/drawing/2014/main" id="{BCC4DDCA-9BF5-48A1-A949-11606369CAE8}"/>
              </a:ext>
            </a:extLst>
          </p:cNvPr>
          <p:cNvSpPr/>
          <p:nvPr/>
        </p:nvSpPr>
        <p:spPr>
          <a:xfrm>
            <a:off x="1886852" y="4137270"/>
            <a:ext cx="405319" cy="55997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40" name="순서도: 연결자 139">
            <a:extLst>
              <a:ext uri="{FF2B5EF4-FFF2-40B4-BE49-F238E27FC236}">
                <a16:creationId xmlns:a16="http://schemas.microsoft.com/office/drawing/2014/main" id="{3D4D339E-4B32-4D58-9B1D-A7074E16ED61}"/>
              </a:ext>
            </a:extLst>
          </p:cNvPr>
          <p:cNvSpPr/>
          <p:nvPr/>
        </p:nvSpPr>
        <p:spPr bwMode="auto">
          <a:xfrm>
            <a:off x="1805995" y="405229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41" name="순서도: 연결자 140">
            <a:extLst>
              <a:ext uri="{FF2B5EF4-FFF2-40B4-BE49-F238E27FC236}">
                <a16:creationId xmlns:a16="http://schemas.microsoft.com/office/drawing/2014/main" id="{120EA62F-7FBE-4782-8857-90E282B61A45}"/>
              </a:ext>
            </a:extLst>
          </p:cNvPr>
          <p:cNvSpPr/>
          <p:nvPr/>
        </p:nvSpPr>
        <p:spPr bwMode="auto">
          <a:xfrm>
            <a:off x="7153416" y="2940282"/>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f</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42" name="직사각형 141">
            <a:extLst>
              <a:ext uri="{FF2B5EF4-FFF2-40B4-BE49-F238E27FC236}">
                <a16:creationId xmlns:a16="http://schemas.microsoft.com/office/drawing/2014/main" id="{0742C8E6-AA1A-4418-8478-653115408A78}"/>
              </a:ext>
            </a:extLst>
          </p:cNvPr>
          <p:cNvSpPr/>
          <p:nvPr/>
        </p:nvSpPr>
        <p:spPr>
          <a:xfrm>
            <a:off x="3032878" y="4085249"/>
            <a:ext cx="398435" cy="612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43" name="순서도: 연결자 142">
            <a:extLst>
              <a:ext uri="{FF2B5EF4-FFF2-40B4-BE49-F238E27FC236}">
                <a16:creationId xmlns:a16="http://schemas.microsoft.com/office/drawing/2014/main" id="{BEC5AC00-EA58-44B1-B82F-72E93F5D91A3}"/>
              </a:ext>
            </a:extLst>
          </p:cNvPr>
          <p:cNvSpPr/>
          <p:nvPr/>
        </p:nvSpPr>
        <p:spPr bwMode="auto">
          <a:xfrm>
            <a:off x="2952020" y="40002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44" name="직사각형 143">
            <a:extLst>
              <a:ext uri="{FF2B5EF4-FFF2-40B4-BE49-F238E27FC236}">
                <a16:creationId xmlns:a16="http://schemas.microsoft.com/office/drawing/2014/main" id="{A4701F2E-BD11-428B-A869-4BE2C0CFA48B}"/>
              </a:ext>
            </a:extLst>
          </p:cNvPr>
          <p:cNvSpPr/>
          <p:nvPr/>
        </p:nvSpPr>
        <p:spPr>
          <a:xfrm>
            <a:off x="8305532" y="4130109"/>
            <a:ext cx="394386" cy="56713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45" name="순서도: 연결자 144">
            <a:extLst>
              <a:ext uri="{FF2B5EF4-FFF2-40B4-BE49-F238E27FC236}">
                <a16:creationId xmlns:a16="http://schemas.microsoft.com/office/drawing/2014/main" id="{EDE0B360-2428-4A50-A890-7E8228ED26D6}"/>
              </a:ext>
            </a:extLst>
          </p:cNvPr>
          <p:cNvSpPr/>
          <p:nvPr/>
        </p:nvSpPr>
        <p:spPr bwMode="auto">
          <a:xfrm>
            <a:off x="8240745" y="40446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46" name="직사각형 145">
            <a:extLst>
              <a:ext uri="{FF2B5EF4-FFF2-40B4-BE49-F238E27FC236}">
                <a16:creationId xmlns:a16="http://schemas.microsoft.com/office/drawing/2014/main" id="{E8D97E1B-6B59-4E44-8FF0-9E15A8484F68}"/>
              </a:ext>
            </a:extLst>
          </p:cNvPr>
          <p:cNvSpPr/>
          <p:nvPr/>
        </p:nvSpPr>
        <p:spPr>
          <a:xfrm>
            <a:off x="4664393" y="3014258"/>
            <a:ext cx="428710" cy="38854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47" name="순서도: 연결자 146">
            <a:extLst>
              <a:ext uri="{FF2B5EF4-FFF2-40B4-BE49-F238E27FC236}">
                <a16:creationId xmlns:a16="http://schemas.microsoft.com/office/drawing/2014/main" id="{3D236163-2C48-4097-81E9-E4B608BFD164}"/>
              </a:ext>
            </a:extLst>
          </p:cNvPr>
          <p:cNvSpPr/>
          <p:nvPr/>
        </p:nvSpPr>
        <p:spPr bwMode="auto">
          <a:xfrm>
            <a:off x="4593754" y="29268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48" name="직사각형 147">
            <a:extLst>
              <a:ext uri="{FF2B5EF4-FFF2-40B4-BE49-F238E27FC236}">
                <a16:creationId xmlns:a16="http://schemas.microsoft.com/office/drawing/2014/main" id="{734783A2-6DCB-4E06-8827-434A487F411F}"/>
              </a:ext>
            </a:extLst>
          </p:cNvPr>
          <p:cNvSpPr/>
          <p:nvPr/>
        </p:nvSpPr>
        <p:spPr>
          <a:xfrm>
            <a:off x="4554778" y="4111869"/>
            <a:ext cx="405319" cy="55997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49" name="순서도: 연결자 148">
            <a:extLst>
              <a:ext uri="{FF2B5EF4-FFF2-40B4-BE49-F238E27FC236}">
                <a16:creationId xmlns:a16="http://schemas.microsoft.com/office/drawing/2014/main" id="{42A46171-F347-4131-BBAE-CACE23F49FE3}"/>
              </a:ext>
            </a:extLst>
          </p:cNvPr>
          <p:cNvSpPr/>
          <p:nvPr/>
        </p:nvSpPr>
        <p:spPr bwMode="auto">
          <a:xfrm>
            <a:off x="4473921" y="402689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50" name="직사각형 149">
            <a:extLst>
              <a:ext uri="{FF2B5EF4-FFF2-40B4-BE49-F238E27FC236}">
                <a16:creationId xmlns:a16="http://schemas.microsoft.com/office/drawing/2014/main" id="{F4062362-8296-4F42-9F29-6100F0FAB857}"/>
              </a:ext>
            </a:extLst>
          </p:cNvPr>
          <p:cNvSpPr/>
          <p:nvPr/>
        </p:nvSpPr>
        <p:spPr>
          <a:xfrm>
            <a:off x="7132990" y="4111869"/>
            <a:ext cx="405319" cy="55997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51" name="순서도: 연결자 150">
            <a:extLst>
              <a:ext uri="{FF2B5EF4-FFF2-40B4-BE49-F238E27FC236}">
                <a16:creationId xmlns:a16="http://schemas.microsoft.com/office/drawing/2014/main" id="{A6414D2F-227D-4DB2-86A1-6BCDF95CE956}"/>
              </a:ext>
            </a:extLst>
          </p:cNvPr>
          <p:cNvSpPr/>
          <p:nvPr/>
        </p:nvSpPr>
        <p:spPr bwMode="auto">
          <a:xfrm>
            <a:off x="7052133" y="402689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52" name="직사각형 151">
            <a:extLst>
              <a:ext uri="{FF2B5EF4-FFF2-40B4-BE49-F238E27FC236}">
                <a16:creationId xmlns:a16="http://schemas.microsoft.com/office/drawing/2014/main" id="{39EC1413-3007-4F8C-B713-D238A618CF0E}"/>
              </a:ext>
            </a:extLst>
          </p:cNvPr>
          <p:cNvSpPr/>
          <p:nvPr/>
        </p:nvSpPr>
        <p:spPr>
          <a:xfrm>
            <a:off x="5700909" y="4085249"/>
            <a:ext cx="398435" cy="612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153" name="순서도: 연결자 152">
            <a:extLst>
              <a:ext uri="{FF2B5EF4-FFF2-40B4-BE49-F238E27FC236}">
                <a16:creationId xmlns:a16="http://schemas.microsoft.com/office/drawing/2014/main" id="{A4735F87-9F52-4BBC-933E-ED9B5F33D158}"/>
              </a:ext>
            </a:extLst>
          </p:cNvPr>
          <p:cNvSpPr/>
          <p:nvPr/>
        </p:nvSpPr>
        <p:spPr bwMode="auto">
          <a:xfrm>
            <a:off x="5620051" y="40002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54" name="순서도: 연결자 153">
            <a:extLst>
              <a:ext uri="{FF2B5EF4-FFF2-40B4-BE49-F238E27FC236}">
                <a16:creationId xmlns:a16="http://schemas.microsoft.com/office/drawing/2014/main" id="{FD725BFE-68C4-4C24-8346-F3DDAD754C3C}"/>
              </a:ext>
            </a:extLst>
          </p:cNvPr>
          <p:cNvSpPr/>
          <p:nvPr/>
        </p:nvSpPr>
        <p:spPr bwMode="auto">
          <a:xfrm>
            <a:off x="5060379" y="295241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d</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55" name="직사각형 154">
            <a:extLst>
              <a:ext uri="{FF2B5EF4-FFF2-40B4-BE49-F238E27FC236}">
                <a16:creationId xmlns:a16="http://schemas.microsoft.com/office/drawing/2014/main" id="{B65704EC-0B10-4017-A923-CCFD2E9E1A8B}"/>
              </a:ext>
            </a:extLst>
          </p:cNvPr>
          <p:cNvSpPr/>
          <p:nvPr/>
        </p:nvSpPr>
        <p:spPr>
          <a:xfrm>
            <a:off x="2352208" y="2120900"/>
            <a:ext cx="863093" cy="261987"/>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직사각형 155">
            <a:extLst>
              <a:ext uri="{FF2B5EF4-FFF2-40B4-BE49-F238E27FC236}">
                <a16:creationId xmlns:a16="http://schemas.microsoft.com/office/drawing/2014/main" id="{F69A7291-27FB-4815-9AE2-74B1B840385D}"/>
              </a:ext>
            </a:extLst>
          </p:cNvPr>
          <p:cNvSpPr/>
          <p:nvPr/>
        </p:nvSpPr>
        <p:spPr>
          <a:xfrm>
            <a:off x="4978980" y="1948724"/>
            <a:ext cx="863093" cy="288000"/>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순서도: 연결자 156">
            <a:extLst>
              <a:ext uri="{FF2B5EF4-FFF2-40B4-BE49-F238E27FC236}">
                <a16:creationId xmlns:a16="http://schemas.microsoft.com/office/drawing/2014/main" id="{6C8ED39A-F587-4C4D-A7B8-A61778FD21D3}"/>
              </a:ext>
            </a:extLst>
          </p:cNvPr>
          <p:cNvSpPr/>
          <p:nvPr/>
        </p:nvSpPr>
        <p:spPr bwMode="auto">
          <a:xfrm>
            <a:off x="2280209" y="2037212"/>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58" name="순서도: 연결자 157">
            <a:extLst>
              <a:ext uri="{FF2B5EF4-FFF2-40B4-BE49-F238E27FC236}">
                <a16:creationId xmlns:a16="http://schemas.microsoft.com/office/drawing/2014/main" id="{C86599B3-B6B2-4451-952E-B0A02BBEEE72}"/>
              </a:ext>
            </a:extLst>
          </p:cNvPr>
          <p:cNvSpPr/>
          <p:nvPr/>
        </p:nvSpPr>
        <p:spPr bwMode="auto">
          <a:xfrm>
            <a:off x="4918443" y="187311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59" name="직사각형 158">
            <a:extLst>
              <a:ext uri="{FF2B5EF4-FFF2-40B4-BE49-F238E27FC236}">
                <a16:creationId xmlns:a16="http://schemas.microsoft.com/office/drawing/2014/main" id="{10DEE4F2-7D56-40DA-98CC-536B18C94019}"/>
              </a:ext>
            </a:extLst>
          </p:cNvPr>
          <p:cNvSpPr/>
          <p:nvPr/>
        </p:nvSpPr>
        <p:spPr>
          <a:xfrm>
            <a:off x="7605752" y="1610053"/>
            <a:ext cx="846807" cy="374781"/>
          </a:xfrm>
          <a:prstGeom prst="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순서도: 연결자 159">
            <a:extLst>
              <a:ext uri="{FF2B5EF4-FFF2-40B4-BE49-F238E27FC236}">
                <a16:creationId xmlns:a16="http://schemas.microsoft.com/office/drawing/2014/main" id="{C1573AD4-10F5-4CBC-84F7-C23BE6F5965F}"/>
              </a:ext>
            </a:extLst>
          </p:cNvPr>
          <p:cNvSpPr/>
          <p:nvPr/>
        </p:nvSpPr>
        <p:spPr bwMode="auto">
          <a:xfrm>
            <a:off x="7545215" y="153444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70" name="순서도: 연결자 169">
            <a:extLst>
              <a:ext uri="{FF2B5EF4-FFF2-40B4-BE49-F238E27FC236}">
                <a16:creationId xmlns:a16="http://schemas.microsoft.com/office/drawing/2014/main" id="{87554821-C479-4D13-A516-50054AD483A5}"/>
              </a:ext>
            </a:extLst>
          </p:cNvPr>
          <p:cNvSpPr/>
          <p:nvPr/>
        </p:nvSpPr>
        <p:spPr bwMode="auto">
          <a:xfrm>
            <a:off x="1318641" y="287692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71" name="순서도: 연결자 170">
            <a:extLst>
              <a:ext uri="{FF2B5EF4-FFF2-40B4-BE49-F238E27FC236}">
                <a16:creationId xmlns:a16="http://schemas.microsoft.com/office/drawing/2014/main" id="{BB5E0A6A-0BF8-4293-B01A-91AD5E9E87EE}"/>
              </a:ext>
            </a:extLst>
          </p:cNvPr>
          <p:cNvSpPr/>
          <p:nvPr/>
        </p:nvSpPr>
        <p:spPr bwMode="auto">
          <a:xfrm>
            <a:off x="3971227" y="2876926"/>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72" name="순서도: 연결자 171">
            <a:extLst>
              <a:ext uri="{FF2B5EF4-FFF2-40B4-BE49-F238E27FC236}">
                <a16:creationId xmlns:a16="http://schemas.microsoft.com/office/drawing/2014/main" id="{91E54A50-0878-4A6D-869B-07C48BBBFF44}"/>
              </a:ext>
            </a:extLst>
          </p:cNvPr>
          <p:cNvSpPr/>
          <p:nvPr/>
        </p:nvSpPr>
        <p:spPr bwMode="auto">
          <a:xfrm>
            <a:off x="6544533" y="2872238"/>
            <a:ext cx="144000" cy="144000"/>
          </a:xfrm>
          <a:prstGeom prst="flowChartConnector">
            <a:avLst/>
          </a:prstGeom>
          <a:solidFill>
            <a:srgbClr val="00A3A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73" name="순서도: 연결자 172">
            <a:extLst>
              <a:ext uri="{FF2B5EF4-FFF2-40B4-BE49-F238E27FC236}">
                <a16:creationId xmlns:a16="http://schemas.microsoft.com/office/drawing/2014/main" id="{72DFB0CB-2E50-44DE-9249-271D1A80FD6F}"/>
              </a:ext>
            </a:extLst>
          </p:cNvPr>
          <p:cNvSpPr/>
          <p:nvPr/>
        </p:nvSpPr>
        <p:spPr bwMode="auto">
          <a:xfrm>
            <a:off x="1314639"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74" name="순서도: 연결자 173">
            <a:extLst>
              <a:ext uri="{FF2B5EF4-FFF2-40B4-BE49-F238E27FC236}">
                <a16:creationId xmlns:a16="http://schemas.microsoft.com/office/drawing/2014/main" id="{A45592D8-A9AF-488C-B0E7-2D6D4F30102E}"/>
              </a:ext>
            </a:extLst>
          </p:cNvPr>
          <p:cNvSpPr/>
          <p:nvPr/>
        </p:nvSpPr>
        <p:spPr bwMode="auto">
          <a:xfrm>
            <a:off x="3993134"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c</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75" name="순서도: 연결자 174">
            <a:extLst>
              <a:ext uri="{FF2B5EF4-FFF2-40B4-BE49-F238E27FC236}">
                <a16:creationId xmlns:a16="http://schemas.microsoft.com/office/drawing/2014/main" id="{7959DC15-3B97-4673-B3EE-745212C37495}"/>
              </a:ext>
            </a:extLst>
          </p:cNvPr>
          <p:cNvSpPr/>
          <p:nvPr/>
        </p:nvSpPr>
        <p:spPr bwMode="auto">
          <a:xfrm>
            <a:off x="5120122"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d</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76" name="순서도: 연결자 175">
            <a:extLst>
              <a:ext uri="{FF2B5EF4-FFF2-40B4-BE49-F238E27FC236}">
                <a16:creationId xmlns:a16="http://schemas.microsoft.com/office/drawing/2014/main" id="{02BD68C5-A642-44B8-94AB-9BBF3408C4E0}"/>
              </a:ext>
            </a:extLst>
          </p:cNvPr>
          <p:cNvSpPr/>
          <p:nvPr/>
        </p:nvSpPr>
        <p:spPr bwMode="auto">
          <a:xfrm>
            <a:off x="6569816"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e</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77" name="순서도: 연결자 176">
            <a:extLst>
              <a:ext uri="{FF2B5EF4-FFF2-40B4-BE49-F238E27FC236}">
                <a16:creationId xmlns:a16="http://schemas.microsoft.com/office/drawing/2014/main" id="{228204D5-FBA6-4928-9871-BE3F65451540}"/>
              </a:ext>
            </a:extLst>
          </p:cNvPr>
          <p:cNvSpPr/>
          <p:nvPr/>
        </p:nvSpPr>
        <p:spPr bwMode="auto">
          <a:xfrm>
            <a:off x="7722124"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f</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78" name="순서도: 연결자 177">
            <a:extLst>
              <a:ext uri="{FF2B5EF4-FFF2-40B4-BE49-F238E27FC236}">
                <a16:creationId xmlns:a16="http://schemas.microsoft.com/office/drawing/2014/main" id="{A05C25FF-A4B8-42C1-A159-D16E5B8DAE5C}"/>
              </a:ext>
            </a:extLst>
          </p:cNvPr>
          <p:cNvSpPr/>
          <p:nvPr/>
        </p:nvSpPr>
        <p:spPr bwMode="auto">
          <a:xfrm>
            <a:off x="2484639" y="3953224"/>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b</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126" name="순서도: 연결자 125">
            <a:extLst>
              <a:ext uri="{FF2B5EF4-FFF2-40B4-BE49-F238E27FC236}">
                <a16:creationId xmlns:a16="http://schemas.microsoft.com/office/drawing/2014/main" id="{89755D35-0071-47F0-B1C0-01B5511FDA03}"/>
              </a:ext>
            </a:extLst>
          </p:cNvPr>
          <p:cNvSpPr/>
          <p:nvPr/>
        </p:nvSpPr>
        <p:spPr bwMode="auto">
          <a:xfrm>
            <a:off x="1396103" y="2930300"/>
            <a:ext cx="144000" cy="144000"/>
          </a:xfrm>
          <a:prstGeom prst="flowChartConnector">
            <a:avLst/>
          </a:prstGeom>
          <a:solidFill>
            <a:srgbClr val="00338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a</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70" name="TextBox 69">
            <a:extLst>
              <a:ext uri="{FF2B5EF4-FFF2-40B4-BE49-F238E27FC236}">
                <a16:creationId xmlns:a16="http://schemas.microsoft.com/office/drawing/2014/main" id="{B3945FE8-21D4-466F-9376-B9E7210D0F0E}"/>
              </a:ext>
            </a:extLst>
          </p:cNvPr>
          <p:cNvSpPr txBox="1"/>
          <p:nvPr/>
        </p:nvSpPr>
        <p:spPr>
          <a:xfrm>
            <a:off x="1436356" y="4550958"/>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71" name="TextBox 70">
            <a:extLst>
              <a:ext uri="{FF2B5EF4-FFF2-40B4-BE49-F238E27FC236}">
                <a16:creationId xmlns:a16="http://schemas.microsoft.com/office/drawing/2014/main" id="{EE6E0351-D602-4732-A428-5B7858F33D40}"/>
              </a:ext>
            </a:extLst>
          </p:cNvPr>
          <p:cNvSpPr txBox="1"/>
          <p:nvPr/>
        </p:nvSpPr>
        <p:spPr>
          <a:xfrm>
            <a:off x="2586430" y="4550958"/>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72" name="TextBox 71">
            <a:extLst>
              <a:ext uri="{FF2B5EF4-FFF2-40B4-BE49-F238E27FC236}">
                <a16:creationId xmlns:a16="http://schemas.microsoft.com/office/drawing/2014/main" id="{990243CD-A5C2-4BBC-BCF0-84EA9639648F}"/>
              </a:ext>
            </a:extLst>
          </p:cNvPr>
          <p:cNvSpPr txBox="1"/>
          <p:nvPr/>
        </p:nvSpPr>
        <p:spPr>
          <a:xfrm>
            <a:off x="4109205" y="4550958"/>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73" name="TextBox 72">
            <a:extLst>
              <a:ext uri="{FF2B5EF4-FFF2-40B4-BE49-F238E27FC236}">
                <a16:creationId xmlns:a16="http://schemas.microsoft.com/office/drawing/2014/main" id="{A1AAEADC-4FB7-4734-9FA6-D51F6F133FE3}"/>
              </a:ext>
            </a:extLst>
          </p:cNvPr>
          <p:cNvSpPr txBox="1"/>
          <p:nvPr/>
        </p:nvSpPr>
        <p:spPr>
          <a:xfrm>
            <a:off x="5249830" y="4550958"/>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76" name="TextBox 75">
            <a:extLst>
              <a:ext uri="{FF2B5EF4-FFF2-40B4-BE49-F238E27FC236}">
                <a16:creationId xmlns:a16="http://schemas.microsoft.com/office/drawing/2014/main" id="{7D7F3EC0-1AFB-4692-AB62-33D231FAD97E}"/>
              </a:ext>
            </a:extLst>
          </p:cNvPr>
          <p:cNvSpPr txBox="1"/>
          <p:nvPr/>
        </p:nvSpPr>
        <p:spPr>
          <a:xfrm>
            <a:off x="6688824" y="4550958"/>
            <a:ext cx="396000" cy="15796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
        <p:nvSpPr>
          <p:cNvPr id="77" name="TextBox 76">
            <a:extLst>
              <a:ext uri="{FF2B5EF4-FFF2-40B4-BE49-F238E27FC236}">
                <a16:creationId xmlns:a16="http://schemas.microsoft.com/office/drawing/2014/main" id="{26C5E098-C7FE-4682-822E-2B554DAF40B5}"/>
              </a:ext>
            </a:extLst>
          </p:cNvPr>
          <p:cNvSpPr txBox="1"/>
          <p:nvPr/>
        </p:nvSpPr>
        <p:spPr>
          <a:xfrm>
            <a:off x="7815701" y="4550958"/>
            <a:ext cx="396000" cy="130776"/>
          </a:xfrm>
          <a:prstGeom prst="rect">
            <a:avLst/>
          </a:prstGeom>
          <a:solidFill>
            <a:schemeClr val="bg1"/>
          </a:solidFill>
        </p:spPr>
        <p:txBody>
          <a:bodyPr wrap="square" lIns="0" tIns="0" rIns="0" bIns="0" rtlCol="0">
            <a:noAutofit/>
          </a:bodyPr>
          <a:lstStyle/>
          <a:p>
            <a:pPr>
              <a:spcAft>
                <a:spcPts val="600"/>
              </a:spcAft>
            </a:pPr>
            <a:r>
              <a:rPr lang="ko-KR" altLang="en-US" sz="800" dirty="0">
                <a:latin typeface="Arial" panose="020B0604020202020204" pitchFamily="34" charset="0"/>
                <a:ea typeface="+mj-ea"/>
                <a:cs typeface="Arial" panose="020B0604020202020204" pitchFamily="34" charset="0"/>
              </a:rPr>
              <a:t>제품</a:t>
            </a:r>
            <a:r>
              <a:rPr lang="en-US" altLang="ko-KR" sz="800" dirty="0">
                <a:latin typeface="Arial" panose="020B0604020202020204" pitchFamily="34" charset="0"/>
                <a:ea typeface="+mj-ea"/>
                <a:cs typeface="Arial" panose="020B0604020202020204" pitchFamily="34" charset="0"/>
              </a:rPr>
              <a:t>mix</a:t>
            </a:r>
            <a:endParaRPr lang="ko-KR" altLang="en-US" sz="800" dirty="0" err="1">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06113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Cost Analysis Overview</a:t>
            </a:r>
            <a:endParaRPr lang="en-US" altLang="ko-KR" sz="900" b="1" kern="0" dirty="0">
              <a:latin typeface="Arial" panose="020B0604020202020204" pitchFamily="34" charset="0"/>
              <a:ea typeface="+mj-ea"/>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ea typeface="+mj-ea"/>
                <a:cs typeface="Arial" panose="020B0604020202020204" pitchFamily="34" charset="0"/>
              </a:rPr>
              <a:t>원재료비</a:t>
            </a:r>
            <a:endParaRPr lang="en-US" altLang="ko-KR" sz="900" b="1"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buClr>
                <a:srgbClr val="00338D"/>
              </a:buClr>
              <a:buSzPct val="100000"/>
              <a:buFont typeface="Wingdings" panose="05000000000000000000" pitchFamily="2" charset="2"/>
              <a:buChar char="ü"/>
              <a:defRPr/>
            </a:pPr>
            <a:r>
              <a:rPr lang="ko-KR" altLang="en-US" sz="900" b="1" u="sng" kern="0" dirty="0">
                <a:latin typeface="Arial" panose="020B0604020202020204" pitchFamily="34" charset="0"/>
                <a:ea typeface="+mj-ea"/>
                <a:cs typeface="Arial" panose="020B0604020202020204" pitchFamily="34" charset="0"/>
              </a:rPr>
              <a:t>원단</a:t>
            </a:r>
            <a:r>
              <a:rPr lang="en-US" altLang="ko-KR" sz="900" b="1" u="sng" kern="0" dirty="0">
                <a:latin typeface="Arial" panose="020B0604020202020204" pitchFamily="34" charset="0"/>
                <a:ea typeface="+mj-ea"/>
                <a:cs typeface="Arial" panose="020B0604020202020204" pitchFamily="34" charset="0"/>
              </a:rPr>
              <a:t>:</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원단은 제품매출 공급 </a:t>
            </a:r>
            <a:r>
              <a:rPr lang="en-US" altLang="ko-KR" sz="900" kern="0" dirty="0">
                <a:latin typeface="Arial" panose="020B0604020202020204" pitchFamily="34" charset="0"/>
                <a:ea typeface="+mj-ea"/>
                <a:cs typeface="Arial" panose="020B0604020202020204" pitchFamily="34" charset="0"/>
              </a:rPr>
              <a:t>m</a:t>
            </a:r>
            <a:r>
              <a:rPr lang="ko-KR" altLang="en-US" sz="900" kern="0" dirty="0">
                <a:latin typeface="Arial" panose="020B0604020202020204" pitchFamily="34" charset="0"/>
                <a:ea typeface="+mj-ea"/>
                <a:cs typeface="Arial" panose="020B0604020202020204" pitchFamily="34" charset="0"/>
              </a:rPr>
              <a:t>당 발생하는 비용으로</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원단의 두께 등에 따라 </a:t>
            </a:r>
            <a:r>
              <a:rPr lang="en-US" altLang="ko-KR" sz="900" kern="0" dirty="0">
                <a:latin typeface="Arial" panose="020B0604020202020204" pitchFamily="34" charset="0"/>
                <a:ea typeface="+mj-ea"/>
                <a:cs typeface="Arial" panose="020B0604020202020204" pitchFamily="34" charset="0"/>
              </a:rPr>
              <a:t>APP</a:t>
            </a:r>
            <a:r>
              <a:rPr lang="ko-KR" altLang="en-US" sz="900" kern="0" dirty="0">
                <a:latin typeface="Arial" panose="020B0604020202020204" pitchFamily="34" charset="0"/>
                <a:ea typeface="+mj-ea"/>
                <a:cs typeface="Arial" panose="020B0604020202020204" pitchFamily="34" charset="0"/>
              </a:rPr>
              <a:t>에 차이가 존재함</a:t>
            </a: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b="1" u="sng" kern="0" dirty="0">
                <a:latin typeface="Arial" panose="020B0604020202020204" pitchFamily="34" charset="0"/>
                <a:ea typeface="+mj-ea"/>
                <a:cs typeface="Arial" panose="020B0604020202020204" pitchFamily="34" charset="0"/>
              </a:rPr>
              <a:t>보호필름</a:t>
            </a:r>
            <a:r>
              <a:rPr lang="en-US" altLang="ko-KR" sz="900" b="1" u="sng" kern="0" dirty="0">
                <a:latin typeface="Arial" panose="020B0604020202020204" pitchFamily="34" charset="0"/>
                <a:ea typeface="+mj-ea"/>
                <a:cs typeface="Arial" panose="020B0604020202020204" pitchFamily="34" charset="0"/>
              </a:rPr>
              <a:t>:</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보호필름은 제품 및 임가공매출 공급 </a:t>
            </a:r>
            <a:r>
              <a:rPr lang="en-US" altLang="ko-KR" sz="900" kern="0" dirty="0">
                <a:latin typeface="Arial" panose="020B0604020202020204" pitchFamily="34" charset="0"/>
                <a:ea typeface="+mj-ea"/>
                <a:cs typeface="Arial" panose="020B0604020202020204" pitchFamily="34" charset="0"/>
              </a:rPr>
              <a:t>m</a:t>
            </a:r>
            <a:r>
              <a:rPr lang="ko-KR" altLang="en-US" sz="900" kern="0" dirty="0">
                <a:latin typeface="Arial" panose="020B0604020202020204" pitchFamily="34" charset="0"/>
                <a:ea typeface="+mj-ea"/>
                <a:cs typeface="Arial" panose="020B0604020202020204" pitchFamily="34" charset="0"/>
              </a:rPr>
              <a:t>당 발생하는 비용으로</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로고의 존재 유무</a:t>
            </a:r>
            <a:r>
              <a:rPr lang="en-US" altLang="ko-KR"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무광</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유광 등에 따라 </a:t>
            </a:r>
            <a:r>
              <a:rPr lang="en-US" altLang="ko-KR" sz="900" kern="0" dirty="0">
                <a:latin typeface="Arial" panose="020B0604020202020204" pitchFamily="34" charset="0"/>
                <a:ea typeface="+mj-ea"/>
                <a:cs typeface="Arial" panose="020B0604020202020204" pitchFamily="34" charset="0"/>
              </a:rPr>
              <a:t>APP</a:t>
            </a:r>
            <a:r>
              <a:rPr lang="ko-KR" altLang="en-US" sz="900" kern="0" dirty="0">
                <a:latin typeface="Arial" panose="020B0604020202020204" pitchFamily="34" charset="0"/>
                <a:ea typeface="+mj-ea"/>
                <a:cs typeface="Arial" panose="020B0604020202020204" pitchFamily="34" charset="0"/>
              </a:rPr>
              <a:t>가 구분되나</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일반적으로 </a:t>
            </a:r>
            <a:r>
              <a:rPr lang="en-US" altLang="ko-KR" sz="900" kern="0" dirty="0">
                <a:latin typeface="Arial" panose="020B0604020202020204" pitchFamily="34" charset="0"/>
                <a:ea typeface="+mj-ea"/>
                <a:cs typeface="Arial" panose="020B0604020202020204" pitchFamily="34" charset="0"/>
              </a:rPr>
              <a:t>300</a:t>
            </a:r>
            <a:r>
              <a:rPr lang="ko-KR" altLang="en-US" sz="900" kern="0" dirty="0">
                <a:latin typeface="Arial" panose="020B0604020202020204" pitchFamily="34" charset="0"/>
                <a:ea typeface="+mj-ea"/>
                <a:cs typeface="Arial" panose="020B0604020202020204" pitchFamily="34" charset="0"/>
              </a:rPr>
              <a:t>원</a:t>
            </a:r>
            <a:r>
              <a:rPr lang="en-US" altLang="ko-KR" sz="900" kern="0" dirty="0">
                <a:latin typeface="Arial" panose="020B0604020202020204" pitchFamily="34" charset="0"/>
                <a:ea typeface="+mj-ea"/>
                <a:cs typeface="Arial" panose="020B0604020202020204" pitchFamily="34" charset="0"/>
              </a:rPr>
              <a:t>/m</a:t>
            </a:r>
            <a:r>
              <a:rPr lang="ko-KR" altLang="en-US" sz="900" kern="0" dirty="0">
                <a:latin typeface="Arial" panose="020B0604020202020204" pitchFamily="34" charset="0"/>
                <a:ea typeface="+mj-ea"/>
                <a:cs typeface="Arial" panose="020B0604020202020204" pitchFamily="34" charset="0"/>
              </a:rPr>
              <a:t> 수준임</a:t>
            </a: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b="1" u="sng" kern="0" dirty="0">
                <a:latin typeface="Arial" panose="020B0604020202020204" pitchFamily="34" charset="0"/>
                <a:ea typeface="+mj-ea"/>
                <a:cs typeface="Arial" panose="020B0604020202020204" pitchFamily="34" charset="0"/>
              </a:rPr>
              <a:t>도료</a:t>
            </a:r>
            <a:r>
              <a:rPr lang="en-US" altLang="ko-KR" sz="900" b="1" u="sng" kern="0" dirty="0">
                <a:latin typeface="Arial" panose="020B0604020202020204" pitchFamily="34" charset="0"/>
                <a:ea typeface="+mj-ea"/>
                <a:cs typeface="Arial" panose="020B0604020202020204" pitchFamily="34" charset="0"/>
              </a:rPr>
              <a:t>/</a:t>
            </a:r>
            <a:r>
              <a:rPr lang="ko-KR" altLang="en-US" sz="900" b="1" u="sng" kern="0" dirty="0">
                <a:latin typeface="Arial" panose="020B0604020202020204" pitchFamily="34" charset="0"/>
                <a:ea typeface="+mj-ea"/>
                <a:cs typeface="Arial" panose="020B0604020202020204" pitchFamily="34" charset="0"/>
              </a:rPr>
              <a:t>처리제</a:t>
            </a:r>
            <a:r>
              <a:rPr lang="en-US" altLang="ko-KR" sz="900" b="1" u="sng" kern="0" dirty="0">
                <a:latin typeface="Arial" panose="020B0604020202020204" pitchFamily="34" charset="0"/>
                <a:ea typeface="+mj-ea"/>
                <a:cs typeface="Arial" panose="020B0604020202020204" pitchFamily="34" charset="0"/>
              </a:rPr>
              <a:t>:</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도료</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처리제는 코팅 과정에서 사용되는 원재료로</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제품 및 임가공매출 모두에서 발생하는 비용임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원단별로 사용되는 도료의 종류 및 양이 다르나 일반적으로 </a:t>
            </a:r>
            <a:r>
              <a:rPr lang="en-US" altLang="ko-KR" sz="900" kern="0" dirty="0">
                <a:latin typeface="Arial" panose="020B0604020202020204" pitchFamily="34" charset="0"/>
                <a:ea typeface="+mj-ea"/>
                <a:cs typeface="Arial" panose="020B0604020202020204" pitchFamily="34" charset="0"/>
              </a:rPr>
              <a:t>180</a:t>
            </a:r>
            <a:r>
              <a:rPr lang="ko-KR" altLang="en-US" sz="900" kern="0" dirty="0">
                <a:latin typeface="Arial" panose="020B0604020202020204" pitchFamily="34" charset="0"/>
                <a:ea typeface="+mj-ea"/>
                <a:cs typeface="Arial" panose="020B0604020202020204" pitchFamily="34" charset="0"/>
              </a:rPr>
              <a:t>원</a:t>
            </a:r>
            <a:r>
              <a:rPr lang="en-US" altLang="ko-KR" sz="900" kern="0" dirty="0">
                <a:latin typeface="Arial" panose="020B0604020202020204" pitchFamily="34" charset="0"/>
                <a:ea typeface="+mj-ea"/>
                <a:cs typeface="Arial" panose="020B0604020202020204" pitchFamily="34" charset="0"/>
              </a:rPr>
              <a:t>/m </a:t>
            </a:r>
            <a:r>
              <a:rPr lang="ko-KR" altLang="en-US" sz="900" kern="0" dirty="0">
                <a:latin typeface="Arial" panose="020B0604020202020204" pitchFamily="34" charset="0"/>
                <a:ea typeface="+mj-ea"/>
                <a:cs typeface="Arial" panose="020B0604020202020204" pitchFamily="34" charset="0"/>
              </a:rPr>
              <a:t>수준임</a:t>
            </a: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b="1" u="sng" kern="0" dirty="0" err="1">
                <a:latin typeface="Arial" panose="020B0604020202020204" pitchFamily="34" charset="0"/>
                <a:ea typeface="+mj-ea"/>
                <a:cs typeface="Arial" panose="020B0604020202020204" pitchFamily="34" charset="0"/>
              </a:rPr>
              <a:t>프라이머</a:t>
            </a:r>
            <a:r>
              <a:rPr lang="en-US" altLang="ko-KR" sz="900" b="1" u="sng" kern="0" dirty="0">
                <a:latin typeface="Arial" panose="020B0604020202020204" pitchFamily="34" charset="0"/>
                <a:ea typeface="+mj-ea"/>
                <a:cs typeface="Arial" panose="020B0604020202020204" pitchFamily="34" charset="0"/>
              </a:rPr>
              <a:t>:</a:t>
            </a:r>
            <a:r>
              <a:rPr lang="en-US" altLang="ko-KR"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프라이머는</a:t>
            </a:r>
            <a:r>
              <a:rPr lang="ko-KR" altLang="en-US" sz="900" kern="0" dirty="0">
                <a:latin typeface="Arial" panose="020B0604020202020204" pitchFamily="34" charset="0"/>
                <a:ea typeface="+mj-ea"/>
                <a:cs typeface="Arial" panose="020B0604020202020204" pitchFamily="34" charset="0"/>
              </a:rPr>
              <a:t> 일부거래처</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특정 제품에 대해서만 발생하나</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제품별</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거래처별 추적이 불가능함</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발생하는 경우 회사는 </a:t>
            </a:r>
            <a:r>
              <a:rPr lang="en-US" altLang="ko-KR" sz="900" kern="0" dirty="0">
                <a:latin typeface="Arial" panose="020B0604020202020204" pitchFamily="34" charset="0"/>
                <a:ea typeface="+mj-ea"/>
                <a:cs typeface="Arial" panose="020B0604020202020204" pitchFamily="34" charset="0"/>
              </a:rPr>
              <a:t>50~100</a:t>
            </a:r>
            <a:r>
              <a:rPr lang="ko-KR" altLang="en-US" sz="900" kern="0" dirty="0">
                <a:latin typeface="Arial" panose="020B0604020202020204" pitchFamily="34" charset="0"/>
                <a:ea typeface="+mj-ea"/>
                <a:cs typeface="Arial" panose="020B0604020202020204" pitchFamily="34" charset="0"/>
              </a:rPr>
              <a:t>원</a:t>
            </a:r>
            <a:r>
              <a:rPr lang="en-US" altLang="ko-KR" sz="900" kern="0" dirty="0">
                <a:latin typeface="Arial" panose="020B0604020202020204" pitchFamily="34" charset="0"/>
                <a:ea typeface="+mj-ea"/>
                <a:cs typeface="Arial" panose="020B0604020202020204" pitchFamily="34" charset="0"/>
              </a:rPr>
              <a:t>/m </a:t>
            </a:r>
            <a:r>
              <a:rPr lang="ko-KR" altLang="en-US" sz="900" kern="0" dirty="0">
                <a:latin typeface="Arial" panose="020B0604020202020204" pitchFamily="34" charset="0"/>
                <a:ea typeface="+mj-ea"/>
                <a:cs typeface="Arial" panose="020B0604020202020204" pitchFamily="34" charset="0"/>
              </a:rPr>
              <a:t>정도가 발생하는 것으로 파악하고 있음</a:t>
            </a: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Cost Analysis</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Analysis (1/8)</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8" name="순서도: 연결자 17">
            <a:extLst>
              <a:ext uri="{FF2B5EF4-FFF2-40B4-BE49-F238E27FC236}">
                <a16:creationId xmlns:a16="http://schemas.microsoft.com/office/drawing/2014/main" id="{29E52968-2EF1-4372-A9CF-1797733C5E52}"/>
              </a:ext>
            </a:extLst>
          </p:cNvPr>
          <p:cNvSpPr/>
          <p:nvPr/>
        </p:nvSpPr>
        <p:spPr bwMode="auto">
          <a:xfrm>
            <a:off x="557833" y="14913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1</a:t>
            </a:r>
            <a:endParaRPr lang="ko-KR" altLang="en-US" sz="800" b="1" kern="0" dirty="0">
              <a:solidFill>
                <a:srgbClr val="FFFFFF"/>
              </a:solidFill>
              <a:latin typeface="Arial" panose="020B0604020202020204" pitchFamily="34" charset="0"/>
              <a:ea typeface="+mj-ea"/>
              <a:cs typeface="Arial" panose="020B0604020202020204" pitchFamily="34" charset="0"/>
            </a:endParaRPr>
          </a:p>
        </p:txBody>
      </p:sp>
      <p:graphicFrame>
        <p:nvGraphicFramePr>
          <p:cNvPr id="5" name="표 4">
            <a:extLst>
              <a:ext uri="{FF2B5EF4-FFF2-40B4-BE49-F238E27FC236}">
                <a16:creationId xmlns:a16="http://schemas.microsoft.com/office/drawing/2014/main" id="{D3F9882A-1B51-48EC-87F0-B3B92A84773F}"/>
              </a:ext>
            </a:extLst>
          </p:cNvPr>
          <p:cNvGraphicFramePr>
            <a:graphicFrameLocks noGrp="1"/>
          </p:cNvGraphicFramePr>
          <p:nvPr>
            <p:extLst>
              <p:ext uri="{D42A27DB-BD31-4B8C-83A1-F6EECF244321}">
                <p14:modId xmlns:p14="http://schemas.microsoft.com/office/powerpoint/2010/main" val="3365509457"/>
              </p:ext>
            </p:extLst>
          </p:nvPr>
        </p:nvGraphicFramePr>
        <p:xfrm>
          <a:off x="557833" y="1686037"/>
          <a:ext cx="3206092" cy="2194560"/>
        </p:xfrm>
        <a:graphic>
          <a:graphicData uri="http://schemas.openxmlformats.org/drawingml/2006/table">
            <a:tbl>
              <a:tblPr/>
              <a:tblGrid>
                <a:gridCol w="97400">
                  <a:extLst>
                    <a:ext uri="{9D8B030D-6E8A-4147-A177-3AD203B41FA5}">
                      <a16:colId xmlns:a16="http://schemas.microsoft.com/office/drawing/2014/main" val="1542911001"/>
                    </a:ext>
                  </a:extLst>
                </a:gridCol>
                <a:gridCol w="792000">
                  <a:extLst>
                    <a:ext uri="{9D8B030D-6E8A-4147-A177-3AD203B41FA5}">
                      <a16:colId xmlns:a16="http://schemas.microsoft.com/office/drawing/2014/main" val="516470722"/>
                    </a:ext>
                  </a:extLst>
                </a:gridCol>
                <a:gridCol w="579173">
                  <a:extLst>
                    <a:ext uri="{9D8B030D-6E8A-4147-A177-3AD203B41FA5}">
                      <a16:colId xmlns:a16="http://schemas.microsoft.com/office/drawing/2014/main" val="2526098143"/>
                    </a:ext>
                  </a:extLst>
                </a:gridCol>
                <a:gridCol w="579173">
                  <a:extLst>
                    <a:ext uri="{9D8B030D-6E8A-4147-A177-3AD203B41FA5}">
                      <a16:colId xmlns:a16="http://schemas.microsoft.com/office/drawing/2014/main" val="3310003040"/>
                    </a:ext>
                  </a:extLst>
                </a:gridCol>
                <a:gridCol w="579173">
                  <a:extLst>
                    <a:ext uri="{9D8B030D-6E8A-4147-A177-3AD203B41FA5}">
                      <a16:colId xmlns:a16="http://schemas.microsoft.com/office/drawing/2014/main" val="1177412273"/>
                    </a:ext>
                  </a:extLst>
                </a:gridCol>
                <a:gridCol w="579173">
                  <a:extLst>
                    <a:ext uri="{9D8B030D-6E8A-4147-A177-3AD203B41FA5}">
                      <a16:colId xmlns:a16="http://schemas.microsoft.com/office/drawing/2014/main" val="2420957835"/>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211643582"/>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원재료비</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5793210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원단</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2,728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3,598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7,658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10,192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55095437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보호필름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4,424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5,905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8,047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4791492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도료</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처리제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2,969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2,887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3,629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4,481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3899069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프라이머</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192052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커버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0373551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기타</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67406728"/>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공급</a:t>
                      </a: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수량</a:t>
                      </a: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(km)</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16,797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15,768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19,230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23,953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550208980"/>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15,015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14,199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15,818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18,697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22046323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3,412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5,256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95096158"/>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단가</a:t>
                      </a: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원</a:t>
                      </a: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/m)</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1,997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2,799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2,800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602711855"/>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원단</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1,532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2,293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2,244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1,939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921394458"/>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보호필름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307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39848178"/>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도료</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처리제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664458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프라이머</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32534232"/>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커버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305224255"/>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기타</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80908889"/>
                  </a:ext>
                </a:extLst>
              </a:tr>
            </a:tbl>
          </a:graphicData>
        </a:graphic>
      </p:graphicFrame>
      <p:graphicFrame>
        <p:nvGraphicFramePr>
          <p:cNvPr id="28" name="표 27">
            <a:extLst>
              <a:ext uri="{FF2B5EF4-FFF2-40B4-BE49-F238E27FC236}">
                <a16:creationId xmlns:a16="http://schemas.microsoft.com/office/drawing/2014/main" id="{14B70E40-4263-4956-9F41-CF1A1103FD95}"/>
              </a:ext>
            </a:extLst>
          </p:cNvPr>
          <p:cNvGraphicFramePr>
            <a:graphicFrameLocks noGrp="1"/>
          </p:cNvGraphicFramePr>
          <p:nvPr>
            <p:extLst>
              <p:ext uri="{D42A27DB-BD31-4B8C-83A1-F6EECF244321}">
                <p14:modId xmlns:p14="http://schemas.microsoft.com/office/powerpoint/2010/main" val="4153782001"/>
              </p:ext>
            </p:extLst>
          </p:nvPr>
        </p:nvGraphicFramePr>
        <p:xfrm>
          <a:off x="4003198" y="1501200"/>
          <a:ext cx="5112000" cy="4233600"/>
        </p:xfrm>
        <a:graphic>
          <a:graphicData uri="http://schemas.openxmlformats.org/drawingml/2006/table">
            <a:tbl>
              <a:tblPr/>
              <a:tblGrid>
                <a:gridCol w="98917">
                  <a:extLst>
                    <a:ext uri="{9D8B030D-6E8A-4147-A177-3AD203B41FA5}">
                      <a16:colId xmlns:a16="http://schemas.microsoft.com/office/drawing/2014/main" val="2026316672"/>
                    </a:ext>
                  </a:extLst>
                </a:gridCol>
                <a:gridCol w="1040602">
                  <a:extLst>
                    <a:ext uri="{9D8B030D-6E8A-4147-A177-3AD203B41FA5}">
                      <a16:colId xmlns:a16="http://schemas.microsoft.com/office/drawing/2014/main" val="2756347211"/>
                    </a:ext>
                  </a:extLst>
                </a:gridCol>
                <a:gridCol w="332993">
                  <a:extLst>
                    <a:ext uri="{9D8B030D-6E8A-4147-A177-3AD203B41FA5}">
                      <a16:colId xmlns:a16="http://schemas.microsoft.com/office/drawing/2014/main" val="1938947360"/>
                    </a:ext>
                  </a:extLst>
                </a:gridCol>
                <a:gridCol w="909872">
                  <a:extLst>
                    <a:ext uri="{9D8B030D-6E8A-4147-A177-3AD203B41FA5}">
                      <a16:colId xmlns:a16="http://schemas.microsoft.com/office/drawing/2014/main" val="2532659598"/>
                    </a:ext>
                  </a:extLst>
                </a:gridCol>
                <a:gridCol w="909872">
                  <a:extLst>
                    <a:ext uri="{9D8B030D-6E8A-4147-A177-3AD203B41FA5}">
                      <a16:colId xmlns:a16="http://schemas.microsoft.com/office/drawing/2014/main" val="996939921"/>
                    </a:ext>
                  </a:extLst>
                </a:gridCol>
                <a:gridCol w="909872">
                  <a:extLst>
                    <a:ext uri="{9D8B030D-6E8A-4147-A177-3AD203B41FA5}">
                      <a16:colId xmlns:a16="http://schemas.microsoft.com/office/drawing/2014/main" val="963686771"/>
                    </a:ext>
                  </a:extLst>
                </a:gridCol>
                <a:gridCol w="909872">
                  <a:extLst>
                    <a:ext uri="{9D8B030D-6E8A-4147-A177-3AD203B41FA5}">
                      <a16:colId xmlns:a16="http://schemas.microsoft.com/office/drawing/2014/main" val="307603973"/>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686001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28320043"/>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205091251"/>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76553267"/>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endParaRPr lang="en-US" altLang="ko-KR"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0172520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187700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16556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2095150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5436492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596484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69398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803187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7535435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7133712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51786655"/>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기타경비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7413488"/>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441263"/>
                  </a:ext>
                </a:extLst>
              </a:tr>
              <a:tr h="1512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1983263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5736988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152576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보험료</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593674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1962731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1758038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0450913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974846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975852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기타판관비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98520731"/>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458845"/>
                  </a:ext>
                </a:extLst>
              </a:tr>
            </a:tbl>
          </a:graphicData>
        </a:graphic>
      </p:graphicFrame>
      <p:sp>
        <p:nvSpPr>
          <p:cNvPr id="10" name="직사각형 9">
            <a:extLst>
              <a:ext uri="{FF2B5EF4-FFF2-40B4-BE49-F238E27FC236}">
                <a16:creationId xmlns:a16="http://schemas.microsoft.com/office/drawing/2014/main" id="{041737E9-992A-492B-A911-2A68EB71E4CA}"/>
              </a:ext>
            </a:extLst>
          </p:cNvPr>
          <p:cNvSpPr/>
          <p:nvPr/>
        </p:nvSpPr>
        <p:spPr>
          <a:xfrm>
            <a:off x="4003200" y="2249339"/>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1" name="순서도: 연결자 10">
            <a:extLst>
              <a:ext uri="{FF2B5EF4-FFF2-40B4-BE49-F238E27FC236}">
                <a16:creationId xmlns:a16="http://schemas.microsoft.com/office/drawing/2014/main" id="{4F34FB9C-78DB-45A0-B3A5-194D05070C02}"/>
              </a:ext>
            </a:extLst>
          </p:cNvPr>
          <p:cNvSpPr/>
          <p:nvPr/>
        </p:nvSpPr>
        <p:spPr bwMode="auto">
          <a:xfrm>
            <a:off x="3915546" y="216744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954374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표 14">
            <a:extLst>
              <a:ext uri="{FF2B5EF4-FFF2-40B4-BE49-F238E27FC236}">
                <a16:creationId xmlns:a16="http://schemas.microsoft.com/office/drawing/2014/main" id="{DDDE9CF7-7D13-41DC-927D-E8CD90A07433}"/>
              </a:ext>
            </a:extLst>
          </p:cNvPr>
          <p:cNvGraphicFramePr>
            <a:graphicFrameLocks noGrp="1"/>
          </p:cNvGraphicFramePr>
          <p:nvPr>
            <p:extLst>
              <p:ext uri="{D42A27DB-BD31-4B8C-83A1-F6EECF244321}">
                <p14:modId xmlns:p14="http://schemas.microsoft.com/office/powerpoint/2010/main" val="3275478866"/>
              </p:ext>
            </p:extLst>
          </p:nvPr>
        </p:nvGraphicFramePr>
        <p:xfrm>
          <a:off x="4003198" y="1501200"/>
          <a:ext cx="5112000" cy="4233600"/>
        </p:xfrm>
        <a:graphic>
          <a:graphicData uri="http://schemas.openxmlformats.org/drawingml/2006/table">
            <a:tbl>
              <a:tblPr/>
              <a:tblGrid>
                <a:gridCol w="98917">
                  <a:extLst>
                    <a:ext uri="{9D8B030D-6E8A-4147-A177-3AD203B41FA5}">
                      <a16:colId xmlns:a16="http://schemas.microsoft.com/office/drawing/2014/main" val="2026316672"/>
                    </a:ext>
                  </a:extLst>
                </a:gridCol>
                <a:gridCol w="1040602">
                  <a:extLst>
                    <a:ext uri="{9D8B030D-6E8A-4147-A177-3AD203B41FA5}">
                      <a16:colId xmlns:a16="http://schemas.microsoft.com/office/drawing/2014/main" val="2756347211"/>
                    </a:ext>
                  </a:extLst>
                </a:gridCol>
                <a:gridCol w="332993">
                  <a:extLst>
                    <a:ext uri="{9D8B030D-6E8A-4147-A177-3AD203B41FA5}">
                      <a16:colId xmlns:a16="http://schemas.microsoft.com/office/drawing/2014/main" val="1938947360"/>
                    </a:ext>
                  </a:extLst>
                </a:gridCol>
                <a:gridCol w="909872">
                  <a:extLst>
                    <a:ext uri="{9D8B030D-6E8A-4147-A177-3AD203B41FA5}">
                      <a16:colId xmlns:a16="http://schemas.microsoft.com/office/drawing/2014/main" val="2532659598"/>
                    </a:ext>
                  </a:extLst>
                </a:gridCol>
                <a:gridCol w="909872">
                  <a:extLst>
                    <a:ext uri="{9D8B030D-6E8A-4147-A177-3AD203B41FA5}">
                      <a16:colId xmlns:a16="http://schemas.microsoft.com/office/drawing/2014/main" val="996939921"/>
                    </a:ext>
                  </a:extLst>
                </a:gridCol>
                <a:gridCol w="909872">
                  <a:extLst>
                    <a:ext uri="{9D8B030D-6E8A-4147-A177-3AD203B41FA5}">
                      <a16:colId xmlns:a16="http://schemas.microsoft.com/office/drawing/2014/main" val="963686771"/>
                    </a:ext>
                  </a:extLst>
                </a:gridCol>
                <a:gridCol w="909872">
                  <a:extLst>
                    <a:ext uri="{9D8B030D-6E8A-4147-A177-3AD203B41FA5}">
                      <a16:colId xmlns:a16="http://schemas.microsoft.com/office/drawing/2014/main" val="307603973"/>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686001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28320043"/>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205091251"/>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76553267"/>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endParaRPr lang="en-US" altLang="ko-KR"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0172520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187700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16556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2095150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5436492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596484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69398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803187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7535435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7133712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51786655"/>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기타경비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7413488"/>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441263"/>
                  </a:ext>
                </a:extLst>
              </a:tr>
              <a:tr h="1512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1983263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5736988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152576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보험료</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593674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1962731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1758038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0450913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974846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975852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기타판관비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98520731"/>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458845"/>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Cost Analysis Overview</a:t>
            </a:r>
            <a:endParaRPr lang="en-US" altLang="ko-KR" sz="900" b="1" kern="0" dirty="0">
              <a:latin typeface="Arial" panose="020B0604020202020204" pitchFamily="34" charset="0"/>
              <a:ea typeface="+mj-ea"/>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ea typeface="+mj-ea"/>
                <a:cs typeface="Arial" panose="020B0604020202020204" pitchFamily="34" charset="0"/>
              </a:rPr>
              <a:t>원재료비</a:t>
            </a:r>
            <a:endParaRPr lang="en-US" altLang="ko-KR" sz="900" b="1"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buClr>
                <a:srgbClr val="00338D"/>
              </a:buClr>
              <a:buSzPct val="100000"/>
              <a:buFont typeface="Wingdings" panose="05000000000000000000" pitchFamily="2" charset="2"/>
              <a:buChar char="ü"/>
              <a:defRPr/>
            </a:pPr>
            <a:r>
              <a:rPr lang="ko-KR" altLang="en-US" sz="900" b="1" u="sng" kern="0" dirty="0">
                <a:latin typeface="Arial" panose="020B0604020202020204" pitchFamily="34" charset="0"/>
                <a:ea typeface="+mj-ea"/>
                <a:cs typeface="Arial" panose="020B0604020202020204" pitchFamily="34" charset="0"/>
              </a:rPr>
              <a:t>커버</a:t>
            </a:r>
            <a:r>
              <a:rPr lang="en-US" altLang="ko-KR" sz="900" b="1" u="sng" kern="0" dirty="0">
                <a:latin typeface="Arial" panose="020B0604020202020204" pitchFamily="34" charset="0"/>
                <a:ea typeface="+mj-ea"/>
                <a:cs typeface="Arial" panose="020B0604020202020204" pitchFamily="34" charset="0"/>
              </a:rPr>
              <a:t>:</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커버는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코팅 과정에서 사용되는 원재료로</a:t>
            </a:r>
            <a:r>
              <a:rPr lang="en-US" altLang="ko-KR" sz="900" dirty="0">
                <a:solidFill>
                  <a:srgbClr val="000000"/>
                </a:solidFill>
                <a:latin typeface="Arial" panose="020B0604020202020204" pitchFamily="34" charset="0"/>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회성 소모품이 아니며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과거에는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 정도 사용하였으나 최근 사용효율이 높아져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 정도 사용하고 있음</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공급단가는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30~40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/m</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수준이며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최근 효율 상승으로 인해 소폭 감소하였음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b="1" u="sng" dirty="0">
                <a:solidFill>
                  <a:srgbClr val="000000"/>
                </a:solidFill>
                <a:latin typeface="Arial" panose="020B0604020202020204" pitchFamily="34" charset="0"/>
                <a:cs typeface="Arial" panose="020B0604020202020204" pitchFamily="34" charset="0"/>
                <a:sym typeface="Wingdings" panose="05000000000000000000" pitchFamily="2" charset="2"/>
              </a:rPr>
              <a:t>기타</a:t>
            </a:r>
            <a:r>
              <a:rPr lang="en-US" altLang="ko-KR" sz="900" b="1" u="sng" dirty="0">
                <a:solidFill>
                  <a:srgbClr val="000000"/>
                </a:solidFill>
                <a:latin typeface="Arial" panose="020B0604020202020204" pitchFamily="34" charset="0"/>
                <a:cs typeface="Arial" panose="020B0604020202020204" pitchFamily="34" charset="0"/>
                <a:sym typeface="Wingdings" panose="05000000000000000000" pitchFamily="2" charset="2"/>
              </a:rPr>
              <a:t>:</a:t>
            </a:r>
            <a:r>
              <a:rPr lang="en-US" altLang="ko-KR" sz="900" dirty="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dirty="0">
                <a:solidFill>
                  <a:srgbClr val="000000"/>
                </a:solidFill>
                <a:latin typeface="Arial" panose="020B0604020202020204" pitchFamily="34" charset="0"/>
                <a:cs typeface="Arial" panose="020B0604020202020204" pitchFamily="34" charset="0"/>
                <a:sym typeface="Wingdings" panose="05000000000000000000" pitchFamily="2" charset="2"/>
              </a:rPr>
              <a:t>소모품</a:t>
            </a:r>
            <a:r>
              <a:rPr lang="en-US" altLang="ko-KR" sz="900" dirty="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ko-KR" altLang="en-US" sz="900" dirty="0">
                <a:solidFill>
                  <a:srgbClr val="000000"/>
                </a:solidFill>
                <a:latin typeface="Arial" panose="020B0604020202020204" pitchFamily="34" charset="0"/>
                <a:cs typeface="Arial" panose="020B0604020202020204" pitchFamily="34" charset="0"/>
                <a:sym typeface="Wingdings" panose="05000000000000000000" pitchFamily="2" charset="2"/>
              </a:rPr>
              <a:t>등 </a:t>
            </a:r>
            <a:r>
              <a:rPr lang="ko-KR" altLang="en-US" sz="900" dirty="0" err="1">
                <a:solidFill>
                  <a:srgbClr val="000000"/>
                </a:solidFill>
                <a:latin typeface="Arial" panose="020B0604020202020204" pitchFamily="34" charset="0"/>
                <a:cs typeface="Arial" panose="020B0604020202020204" pitchFamily="34" charset="0"/>
                <a:sym typeface="Wingdings" panose="05000000000000000000" pitchFamily="2" charset="2"/>
              </a:rPr>
              <a:t>비경상적인</a:t>
            </a:r>
            <a:r>
              <a:rPr lang="ko-KR" altLang="en-US" sz="900" dirty="0">
                <a:solidFill>
                  <a:srgbClr val="000000"/>
                </a:solidFill>
                <a:latin typeface="Arial" panose="020B0604020202020204" pitchFamily="34" charset="0"/>
                <a:cs typeface="Arial" panose="020B0604020202020204" pitchFamily="34" charset="0"/>
                <a:sym typeface="Wingdings" panose="05000000000000000000" pitchFamily="2" charset="2"/>
              </a:rPr>
              <a:t> 비용으로 구성되어 있음</a:t>
            </a:r>
            <a:endParaRPr lang="en-US" altLang="ko-KR" sz="900"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운반비</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12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원재료 매입에 따른 운반비용으로 구성되며</a:t>
            </a:r>
            <a:r>
              <a:rPr lang="en-US" altLang="ko-KR" sz="900" kern="0" dirty="0">
                <a:latin typeface="Arial" panose="020B0604020202020204" pitchFamily="34" charset="0"/>
                <a:ea typeface="+mj-ea"/>
                <a:cs typeface="Arial" panose="020B0604020202020204" pitchFamily="34" charset="0"/>
              </a:rPr>
              <a:t>, ’20</a:t>
            </a:r>
            <a:r>
              <a:rPr lang="ko-KR" altLang="en-US" sz="900" kern="0" dirty="0">
                <a:latin typeface="Arial" panose="020B0604020202020204" pitchFamily="34" charset="0"/>
                <a:ea typeface="+mj-ea"/>
                <a:cs typeface="Arial" panose="020B0604020202020204" pitchFamily="34" charset="0"/>
              </a:rPr>
              <a:t>년부터 매출 수량 증가에 따른 원재료 매입 증가로 비용이 상승하였으며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공급 수량당 단가는 </a:t>
            </a:r>
            <a:r>
              <a:rPr lang="en-US" altLang="ko-KR" sz="900" kern="0" dirty="0">
                <a:latin typeface="Arial" panose="020B0604020202020204" pitchFamily="34" charset="0"/>
                <a:ea typeface="+mj-ea"/>
                <a:cs typeface="Arial" panose="020B0604020202020204" pitchFamily="34" charset="0"/>
              </a:rPr>
              <a:t>24~28</a:t>
            </a:r>
            <a:r>
              <a:rPr lang="ko-KR" altLang="en-US" sz="900" kern="0" dirty="0">
                <a:latin typeface="Arial" panose="020B0604020202020204" pitchFamily="34" charset="0"/>
                <a:ea typeface="+mj-ea"/>
                <a:cs typeface="Arial" panose="020B0604020202020204" pitchFamily="34" charset="0"/>
              </a:rPr>
              <a:t>원</a:t>
            </a:r>
            <a:r>
              <a:rPr lang="en-US" altLang="ko-KR" sz="900" kern="0" dirty="0">
                <a:latin typeface="Arial" panose="020B0604020202020204" pitchFamily="34" charset="0"/>
                <a:ea typeface="+mj-ea"/>
                <a:cs typeface="Arial" panose="020B0604020202020204" pitchFamily="34" charset="0"/>
              </a:rPr>
              <a:t>/m </a:t>
            </a:r>
            <a:r>
              <a:rPr lang="ko-KR" altLang="en-US" sz="900" kern="0" dirty="0">
                <a:latin typeface="Arial" panose="020B0604020202020204" pitchFamily="34" charset="0"/>
                <a:ea typeface="+mj-ea"/>
                <a:cs typeface="Arial" panose="020B0604020202020204" pitchFamily="34" charset="0"/>
              </a:rPr>
              <a:t>수준임</a:t>
            </a:r>
            <a:endParaRPr lang="en-US" altLang="ko-KR" sz="900" kern="0" dirty="0">
              <a:latin typeface="Arial" panose="020B0604020202020204" pitchFamily="34" charset="0"/>
              <a:ea typeface="+mj-ea"/>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Cost Analysis</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Analysis (2/8)</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8" name="순서도: 연결자 17">
            <a:extLst>
              <a:ext uri="{FF2B5EF4-FFF2-40B4-BE49-F238E27FC236}">
                <a16:creationId xmlns:a16="http://schemas.microsoft.com/office/drawing/2014/main" id="{29E52968-2EF1-4372-A9CF-1797733C5E52}"/>
              </a:ext>
            </a:extLst>
          </p:cNvPr>
          <p:cNvSpPr/>
          <p:nvPr/>
        </p:nvSpPr>
        <p:spPr bwMode="auto">
          <a:xfrm>
            <a:off x="557833" y="14913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1</a:t>
            </a:r>
            <a:endParaRPr lang="ko-KR" altLang="en-US" sz="800" b="1" kern="0" dirty="0">
              <a:solidFill>
                <a:srgbClr val="FFFFFF"/>
              </a:solidFill>
              <a:latin typeface="Arial" panose="020B0604020202020204" pitchFamily="34" charset="0"/>
              <a:ea typeface="+mj-ea"/>
              <a:cs typeface="Arial" panose="020B0604020202020204" pitchFamily="34" charset="0"/>
            </a:endParaRPr>
          </a:p>
        </p:txBody>
      </p:sp>
      <p:graphicFrame>
        <p:nvGraphicFramePr>
          <p:cNvPr id="5" name="표 4">
            <a:extLst>
              <a:ext uri="{FF2B5EF4-FFF2-40B4-BE49-F238E27FC236}">
                <a16:creationId xmlns:a16="http://schemas.microsoft.com/office/drawing/2014/main" id="{D3F9882A-1B51-48EC-87F0-B3B92A84773F}"/>
              </a:ext>
            </a:extLst>
          </p:cNvPr>
          <p:cNvGraphicFramePr>
            <a:graphicFrameLocks noGrp="1"/>
          </p:cNvGraphicFramePr>
          <p:nvPr>
            <p:extLst>
              <p:ext uri="{D42A27DB-BD31-4B8C-83A1-F6EECF244321}">
                <p14:modId xmlns:p14="http://schemas.microsoft.com/office/powerpoint/2010/main" val="790259977"/>
              </p:ext>
            </p:extLst>
          </p:nvPr>
        </p:nvGraphicFramePr>
        <p:xfrm>
          <a:off x="557833" y="1686037"/>
          <a:ext cx="3206092" cy="2194560"/>
        </p:xfrm>
        <a:graphic>
          <a:graphicData uri="http://schemas.openxmlformats.org/drawingml/2006/table">
            <a:tbl>
              <a:tblPr/>
              <a:tblGrid>
                <a:gridCol w="97400">
                  <a:extLst>
                    <a:ext uri="{9D8B030D-6E8A-4147-A177-3AD203B41FA5}">
                      <a16:colId xmlns:a16="http://schemas.microsoft.com/office/drawing/2014/main" val="1542911001"/>
                    </a:ext>
                  </a:extLst>
                </a:gridCol>
                <a:gridCol w="792000">
                  <a:extLst>
                    <a:ext uri="{9D8B030D-6E8A-4147-A177-3AD203B41FA5}">
                      <a16:colId xmlns:a16="http://schemas.microsoft.com/office/drawing/2014/main" val="516470722"/>
                    </a:ext>
                  </a:extLst>
                </a:gridCol>
                <a:gridCol w="579173">
                  <a:extLst>
                    <a:ext uri="{9D8B030D-6E8A-4147-A177-3AD203B41FA5}">
                      <a16:colId xmlns:a16="http://schemas.microsoft.com/office/drawing/2014/main" val="2526098143"/>
                    </a:ext>
                  </a:extLst>
                </a:gridCol>
                <a:gridCol w="579173">
                  <a:extLst>
                    <a:ext uri="{9D8B030D-6E8A-4147-A177-3AD203B41FA5}">
                      <a16:colId xmlns:a16="http://schemas.microsoft.com/office/drawing/2014/main" val="3310003040"/>
                    </a:ext>
                  </a:extLst>
                </a:gridCol>
                <a:gridCol w="579173">
                  <a:extLst>
                    <a:ext uri="{9D8B030D-6E8A-4147-A177-3AD203B41FA5}">
                      <a16:colId xmlns:a16="http://schemas.microsoft.com/office/drawing/2014/main" val="1177412273"/>
                    </a:ext>
                  </a:extLst>
                </a:gridCol>
                <a:gridCol w="579173">
                  <a:extLst>
                    <a:ext uri="{9D8B030D-6E8A-4147-A177-3AD203B41FA5}">
                      <a16:colId xmlns:a16="http://schemas.microsoft.com/office/drawing/2014/main" val="2420957835"/>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211643582"/>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원재료비</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5793210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원단</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2,728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3,598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7,658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10,192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55095437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보호필름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4,424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5,905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8,047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4791492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도료</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처리제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2,969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2,887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3,629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4,481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3899069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프라이머</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192052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커버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474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551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811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0373551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기타</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67406728"/>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공급</a:t>
                      </a: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수량</a:t>
                      </a: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(km)</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16,797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15,768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19,230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23,953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550208980"/>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15,015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14,199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15,818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18,697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22046323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1,569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3,412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5,256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95096158"/>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단가</a:t>
                      </a: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원</a:t>
                      </a:r>
                      <a:r>
                        <a:rPr lang="en-US" altLang="ko-KR" sz="800" b="1" i="0" u="none" strike="noStrike" dirty="0">
                          <a:solidFill>
                            <a:srgbClr val="000000"/>
                          </a:solidFill>
                          <a:effectLst/>
                          <a:latin typeface="맑은 고딕" panose="020B0503020000020004" pitchFamily="50" charset="-127"/>
                          <a:ea typeface="맑은 고딕" panose="020B0503020000020004" pitchFamily="50" charset="-127"/>
                        </a:rPr>
                        <a:t>/m)</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1,997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2,799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2,800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2,507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602711855"/>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원단</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1,532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2,293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2,244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1,939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921394458"/>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보호필름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307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39848178"/>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도료</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처리제</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664458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프라이머</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32534232"/>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커버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305224255"/>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기타</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80908889"/>
                  </a:ext>
                </a:extLst>
              </a:tr>
            </a:tbl>
          </a:graphicData>
        </a:graphic>
      </p:graphicFrame>
      <p:sp>
        <p:nvSpPr>
          <p:cNvPr id="11" name="순서도: 연결자 10">
            <a:extLst>
              <a:ext uri="{FF2B5EF4-FFF2-40B4-BE49-F238E27FC236}">
                <a16:creationId xmlns:a16="http://schemas.microsoft.com/office/drawing/2014/main" id="{3D3A756F-62B7-45DF-AD06-D62922723C5F}"/>
              </a:ext>
            </a:extLst>
          </p:cNvPr>
          <p:cNvSpPr/>
          <p:nvPr/>
        </p:nvSpPr>
        <p:spPr bwMode="auto">
          <a:xfrm>
            <a:off x="557833" y="498532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2</a:t>
            </a:r>
            <a:endParaRPr lang="ko-KR" altLang="en-US" sz="800" b="1" kern="0" dirty="0">
              <a:solidFill>
                <a:srgbClr val="FFFFFF"/>
              </a:solidFill>
              <a:latin typeface="Arial" panose="020B0604020202020204" pitchFamily="34" charset="0"/>
              <a:ea typeface="+mj-ea"/>
              <a:cs typeface="Arial" panose="020B0604020202020204" pitchFamily="34" charset="0"/>
            </a:endParaRPr>
          </a:p>
        </p:txBody>
      </p:sp>
      <p:graphicFrame>
        <p:nvGraphicFramePr>
          <p:cNvPr id="3" name="표 2">
            <a:extLst>
              <a:ext uri="{FF2B5EF4-FFF2-40B4-BE49-F238E27FC236}">
                <a16:creationId xmlns:a16="http://schemas.microsoft.com/office/drawing/2014/main" id="{6C73B1CB-0088-46D1-AACA-948B591A2C4F}"/>
              </a:ext>
            </a:extLst>
          </p:cNvPr>
          <p:cNvGraphicFramePr>
            <a:graphicFrameLocks noGrp="1"/>
          </p:cNvGraphicFramePr>
          <p:nvPr>
            <p:extLst>
              <p:ext uri="{D42A27DB-BD31-4B8C-83A1-F6EECF244321}">
                <p14:modId xmlns:p14="http://schemas.microsoft.com/office/powerpoint/2010/main" val="1625939106"/>
              </p:ext>
            </p:extLst>
          </p:nvPr>
        </p:nvGraphicFramePr>
        <p:xfrm>
          <a:off x="557833" y="5171963"/>
          <a:ext cx="3206092" cy="487680"/>
        </p:xfrm>
        <a:graphic>
          <a:graphicData uri="http://schemas.openxmlformats.org/drawingml/2006/table">
            <a:tbl>
              <a:tblPr/>
              <a:tblGrid>
                <a:gridCol w="733639">
                  <a:extLst>
                    <a:ext uri="{9D8B030D-6E8A-4147-A177-3AD203B41FA5}">
                      <a16:colId xmlns:a16="http://schemas.microsoft.com/office/drawing/2014/main" val="2707898053"/>
                    </a:ext>
                  </a:extLst>
                </a:gridCol>
                <a:gridCol w="271537">
                  <a:extLst>
                    <a:ext uri="{9D8B030D-6E8A-4147-A177-3AD203B41FA5}">
                      <a16:colId xmlns:a16="http://schemas.microsoft.com/office/drawing/2014/main" val="3397341516"/>
                    </a:ext>
                  </a:extLst>
                </a:gridCol>
                <a:gridCol w="550229">
                  <a:extLst>
                    <a:ext uri="{9D8B030D-6E8A-4147-A177-3AD203B41FA5}">
                      <a16:colId xmlns:a16="http://schemas.microsoft.com/office/drawing/2014/main" val="2863682259"/>
                    </a:ext>
                  </a:extLst>
                </a:gridCol>
                <a:gridCol w="550229">
                  <a:extLst>
                    <a:ext uri="{9D8B030D-6E8A-4147-A177-3AD203B41FA5}">
                      <a16:colId xmlns:a16="http://schemas.microsoft.com/office/drawing/2014/main" val="1530154599"/>
                    </a:ext>
                  </a:extLst>
                </a:gridCol>
                <a:gridCol w="550229">
                  <a:extLst>
                    <a:ext uri="{9D8B030D-6E8A-4147-A177-3AD203B41FA5}">
                      <a16:colId xmlns:a16="http://schemas.microsoft.com/office/drawing/2014/main" val="3327362115"/>
                    </a:ext>
                  </a:extLst>
                </a:gridCol>
                <a:gridCol w="550229">
                  <a:extLst>
                    <a:ext uri="{9D8B030D-6E8A-4147-A177-3AD203B41FA5}">
                      <a16:colId xmlns:a16="http://schemas.microsoft.com/office/drawing/2014/main" val="1012733054"/>
                    </a:ext>
                  </a:extLst>
                </a:gridCol>
              </a:tblGrid>
              <a:tr h="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156560350"/>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526795233"/>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공급수량</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r>
                        <a:rPr lang="en-US" sz="800" b="0" i="0" u="none" strike="noStrike" dirty="0">
                          <a:solidFill>
                            <a:srgbClr val="000000"/>
                          </a:solidFill>
                          <a:effectLst/>
                          <a:latin typeface="Arial" panose="020B0604020202020204" pitchFamily="34" charset="0"/>
                          <a:ea typeface="맑은 고딕" panose="020B0503020000020004" pitchFamily="50" charset="-127"/>
                        </a:rPr>
                        <a:t>km)</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16,797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15,768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19,230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23,953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72412216"/>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운반비</a:t>
                      </a: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단가</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원</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/m)</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72995013"/>
                  </a:ext>
                </a:extLst>
              </a:tr>
            </a:tbl>
          </a:graphicData>
        </a:graphic>
      </p:graphicFrame>
      <p:sp>
        <p:nvSpPr>
          <p:cNvPr id="13" name="직사각형 12">
            <a:extLst>
              <a:ext uri="{FF2B5EF4-FFF2-40B4-BE49-F238E27FC236}">
                <a16:creationId xmlns:a16="http://schemas.microsoft.com/office/drawing/2014/main" id="{31750A09-4FE1-4122-BD32-F47053E08A37}"/>
              </a:ext>
            </a:extLst>
          </p:cNvPr>
          <p:cNvSpPr/>
          <p:nvPr/>
        </p:nvSpPr>
        <p:spPr>
          <a:xfrm>
            <a:off x="4003200" y="2571072"/>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4" name="순서도: 연결자 13">
            <a:extLst>
              <a:ext uri="{FF2B5EF4-FFF2-40B4-BE49-F238E27FC236}">
                <a16:creationId xmlns:a16="http://schemas.microsoft.com/office/drawing/2014/main" id="{7D5783B3-F27E-4D4B-A1FB-91EBE17BF2FC}"/>
              </a:ext>
            </a:extLst>
          </p:cNvPr>
          <p:cNvSpPr/>
          <p:nvPr/>
        </p:nvSpPr>
        <p:spPr bwMode="auto">
          <a:xfrm>
            <a:off x="3915546" y="248917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6" name="직사각형 15">
            <a:extLst>
              <a:ext uri="{FF2B5EF4-FFF2-40B4-BE49-F238E27FC236}">
                <a16:creationId xmlns:a16="http://schemas.microsoft.com/office/drawing/2014/main" id="{4BCAE049-2EE9-42A4-912D-4CFB6B05FE16}"/>
              </a:ext>
            </a:extLst>
          </p:cNvPr>
          <p:cNvSpPr/>
          <p:nvPr/>
        </p:nvSpPr>
        <p:spPr>
          <a:xfrm>
            <a:off x="4003200" y="2249339"/>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7" name="순서도: 연결자 16">
            <a:extLst>
              <a:ext uri="{FF2B5EF4-FFF2-40B4-BE49-F238E27FC236}">
                <a16:creationId xmlns:a16="http://schemas.microsoft.com/office/drawing/2014/main" id="{8C4598CD-C39E-494B-B91D-CE2930A9FCF9}"/>
              </a:ext>
            </a:extLst>
          </p:cNvPr>
          <p:cNvSpPr/>
          <p:nvPr/>
        </p:nvSpPr>
        <p:spPr bwMode="auto">
          <a:xfrm>
            <a:off x="3915546" y="216744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279525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표 24">
            <a:extLst>
              <a:ext uri="{FF2B5EF4-FFF2-40B4-BE49-F238E27FC236}">
                <a16:creationId xmlns:a16="http://schemas.microsoft.com/office/drawing/2014/main" id="{C776DDEF-3A23-4CA8-A9CD-EF6F26B10251}"/>
              </a:ext>
            </a:extLst>
          </p:cNvPr>
          <p:cNvGraphicFramePr>
            <a:graphicFrameLocks noGrp="1"/>
          </p:cNvGraphicFramePr>
          <p:nvPr>
            <p:extLst>
              <p:ext uri="{D42A27DB-BD31-4B8C-83A1-F6EECF244321}">
                <p14:modId xmlns:p14="http://schemas.microsoft.com/office/powerpoint/2010/main" val="1363627950"/>
              </p:ext>
            </p:extLst>
          </p:nvPr>
        </p:nvGraphicFramePr>
        <p:xfrm>
          <a:off x="4003198" y="1501200"/>
          <a:ext cx="5112000" cy="4233600"/>
        </p:xfrm>
        <a:graphic>
          <a:graphicData uri="http://schemas.openxmlformats.org/drawingml/2006/table">
            <a:tbl>
              <a:tblPr/>
              <a:tblGrid>
                <a:gridCol w="98917">
                  <a:extLst>
                    <a:ext uri="{9D8B030D-6E8A-4147-A177-3AD203B41FA5}">
                      <a16:colId xmlns:a16="http://schemas.microsoft.com/office/drawing/2014/main" val="2026316672"/>
                    </a:ext>
                  </a:extLst>
                </a:gridCol>
                <a:gridCol w="1040602">
                  <a:extLst>
                    <a:ext uri="{9D8B030D-6E8A-4147-A177-3AD203B41FA5}">
                      <a16:colId xmlns:a16="http://schemas.microsoft.com/office/drawing/2014/main" val="2756347211"/>
                    </a:ext>
                  </a:extLst>
                </a:gridCol>
                <a:gridCol w="332993">
                  <a:extLst>
                    <a:ext uri="{9D8B030D-6E8A-4147-A177-3AD203B41FA5}">
                      <a16:colId xmlns:a16="http://schemas.microsoft.com/office/drawing/2014/main" val="1938947360"/>
                    </a:ext>
                  </a:extLst>
                </a:gridCol>
                <a:gridCol w="909872">
                  <a:extLst>
                    <a:ext uri="{9D8B030D-6E8A-4147-A177-3AD203B41FA5}">
                      <a16:colId xmlns:a16="http://schemas.microsoft.com/office/drawing/2014/main" val="2532659598"/>
                    </a:ext>
                  </a:extLst>
                </a:gridCol>
                <a:gridCol w="909872">
                  <a:extLst>
                    <a:ext uri="{9D8B030D-6E8A-4147-A177-3AD203B41FA5}">
                      <a16:colId xmlns:a16="http://schemas.microsoft.com/office/drawing/2014/main" val="996939921"/>
                    </a:ext>
                  </a:extLst>
                </a:gridCol>
                <a:gridCol w="909872">
                  <a:extLst>
                    <a:ext uri="{9D8B030D-6E8A-4147-A177-3AD203B41FA5}">
                      <a16:colId xmlns:a16="http://schemas.microsoft.com/office/drawing/2014/main" val="963686771"/>
                    </a:ext>
                  </a:extLst>
                </a:gridCol>
                <a:gridCol w="909872">
                  <a:extLst>
                    <a:ext uri="{9D8B030D-6E8A-4147-A177-3AD203B41FA5}">
                      <a16:colId xmlns:a16="http://schemas.microsoft.com/office/drawing/2014/main" val="307603973"/>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686001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28320043"/>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205091251"/>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76553267"/>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endParaRPr lang="en-US" altLang="ko-KR"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0172520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187700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16556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2095150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5436492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596484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69398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803187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7535435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7133712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51786655"/>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기타경비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7413488"/>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441263"/>
                  </a:ext>
                </a:extLst>
              </a:tr>
              <a:tr h="1512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1983263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5736988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152576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보험료</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593674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1962731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1758038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0450913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974846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975852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기타판관비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98520731"/>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458845"/>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Cost Analysis Overview</a:t>
            </a:r>
            <a:endParaRPr lang="en-US" altLang="ko-KR" sz="900" b="1" kern="0" dirty="0">
              <a:latin typeface="Arial" panose="020B0604020202020204" pitchFamily="34" charset="0"/>
              <a:ea typeface="+mj-ea"/>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ea typeface="+mj-ea"/>
                <a:cs typeface="Arial" panose="020B0604020202020204" pitchFamily="34" charset="0"/>
              </a:rPr>
              <a:t>포장비</a:t>
            </a:r>
            <a:endParaRPr lang="en-US" altLang="ko-KR" sz="900" b="1"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12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제품 포장지 관련 비용으로 구성되어 있으며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제품 공급 수량당 발생함</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일반적으로 공급 수량당 포장비는 </a:t>
            </a:r>
            <a:r>
              <a:rPr lang="en-US" altLang="ko-KR" sz="900" kern="0" dirty="0">
                <a:latin typeface="Arial" panose="020B0604020202020204" pitchFamily="34" charset="0"/>
                <a:ea typeface="+mj-ea"/>
                <a:cs typeface="Arial" panose="020B0604020202020204" pitchFamily="34" charset="0"/>
              </a:rPr>
              <a:t>60~70</a:t>
            </a:r>
            <a:r>
              <a:rPr lang="ko-KR" altLang="en-US" sz="900" kern="0" dirty="0">
                <a:latin typeface="Arial" panose="020B0604020202020204" pitchFamily="34" charset="0"/>
                <a:ea typeface="+mj-ea"/>
                <a:cs typeface="Arial" panose="020B0604020202020204" pitchFamily="34" charset="0"/>
              </a:rPr>
              <a:t>원</a:t>
            </a:r>
            <a:r>
              <a:rPr lang="en-US" altLang="ko-KR" sz="900" kern="0" dirty="0">
                <a:latin typeface="Arial" panose="020B0604020202020204" pitchFamily="34" charset="0"/>
                <a:ea typeface="+mj-ea"/>
                <a:cs typeface="Arial" panose="020B0604020202020204" pitchFamily="34" charset="0"/>
              </a:rPr>
              <a:t>/m </a:t>
            </a:r>
            <a:r>
              <a:rPr lang="ko-KR" altLang="en-US" sz="900" kern="0" dirty="0">
                <a:latin typeface="Arial" panose="020B0604020202020204" pitchFamily="34" charset="0"/>
                <a:ea typeface="+mj-ea"/>
                <a:cs typeface="Arial" panose="020B0604020202020204" pitchFamily="34" charset="0"/>
              </a:rPr>
              <a:t>수준임</a:t>
            </a: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비교적 고가의 제품과</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수출제품의 경우 단위당 포장비가 더 높게 산정되며</a:t>
            </a:r>
            <a:r>
              <a:rPr lang="en-US" altLang="ko-KR" sz="900" kern="0" dirty="0">
                <a:latin typeface="Arial" panose="020B0604020202020204" pitchFamily="34" charset="0"/>
                <a:ea typeface="+mj-ea"/>
                <a:cs typeface="Arial" panose="020B0604020202020204" pitchFamily="34" charset="0"/>
              </a:rPr>
              <a:t>, ’19</a:t>
            </a:r>
            <a:r>
              <a:rPr lang="ko-KR" altLang="en-US" sz="900" kern="0" dirty="0">
                <a:latin typeface="Arial" panose="020B0604020202020204" pitchFamily="34" charset="0"/>
                <a:ea typeface="+mj-ea"/>
                <a:cs typeface="Arial" panose="020B0604020202020204" pitchFamily="34" charset="0"/>
              </a:rPr>
              <a:t>년부터 </a:t>
            </a:r>
            <a:r>
              <a:rPr lang="en-US" altLang="ko-KR" sz="900" kern="0" dirty="0">
                <a:latin typeface="Arial" panose="020B0604020202020204" pitchFamily="34" charset="0"/>
                <a:ea typeface="+mj-ea"/>
                <a:cs typeface="Arial" panose="020B0604020202020204" pitchFamily="34" charset="0"/>
              </a:rPr>
              <a:t>YILDIZ </a:t>
            </a:r>
            <a:r>
              <a:rPr lang="ko-KR" altLang="en-US" sz="900" kern="0" dirty="0">
                <a:latin typeface="Arial" panose="020B0604020202020204" pitchFamily="34" charset="0"/>
                <a:ea typeface="+mj-ea"/>
                <a:cs typeface="Arial" panose="020B0604020202020204" pitchFamily="34" charset="0"/>
              </a:rPr>
              <a:t>매출이 상승함에 따라 단위당 포장비도 소폭 상승하였음</a:t>
            </a:r>
            <a:r>
              <a:rPr lang="en-US" altLang="ko-KR" sz="900" kern="0" dirty="0">
                <a:latin typeface="Arial" panose="020B0604020202020204" pitchFamily="34" charset="0"/>
                <a:ea typeface="+mj-ea"/>
                <a:cs typeface="Arial" panose="020B0604020202020204" pitchFamily="34" charset="0"/>
              </a:rPr>
              <a:t>. </a:t>
            </a: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지급수수료</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생산과정에서 발생하는 폐기물 처리비용으로 코팅 수량이 증가함에 따라 매년 소폭 상승하였음</a:t>
            </a:r>
            <a:endParaRPr lang="en-US" altLang="ko-KR" sz="900"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외주가공비</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외주가공비는 </a:t>
            </a:r>
            <a:r>
              <a:rPr lang="ko-KR" altLang="en-US" sz="900" kern="0" dirty="0" err="1">
                <a:latin typeface="Arial" panose="020B0604020202020204" pitchFamily="34" charset="0"/>
                <a:ea typeface="+mj-ea"/>
                <a:cs typeface="Arial" panose="020B0604020202020204" pitchFamily="34" charset="0"/>
              </a:rPr>
              <a:t>한샘향</a:t>
            </a:r>
            <a:r>
              <a:rPr lang="ko-KR" altLang="en-US"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프라화이트</a:t>
            </a:r>
            <a:r>
              <a:rPr lang="ko-KR" altLang="en-US" sz="900" kern="0" dirty="0">
                <a:latin typeface="Arial" panose="020B0604020202020204" pitchFamily="34" charset="0"/>
                <a:ea typeface="+mj-ea"/>
                <a:cs typeface="Arial" panose="020B0604020202020204" pitchFamily="34" charset="0"/>
              </a:rPr>
              <a:t> 제품</a:t>
            </a:r>
            <a:r>
              <a:rPr lang="en-US" altLang="ko-KR"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한솔향</a:t>
            </a:r>
            <a:r>
              <a:rPr lang="ko-KR" altLang="en-US" sz="900" kern="0" dirty="0">
                <a:latin typeface="Arial" panose="020B0604020202020204" pitchFamily="34" charset="0"/>
                <a:ea typeface="+mj-ea"/>
                <a:cs typeface="Arial" panose="020B0604020202020204" pitchFamily="34" charset="0"/>
              </a:rPr>
              <a:t> 메탈제품 및 </a:t>
            </a:r>
            <a:r>
              <a:rPr lang="en-US" altLang="ko-KR" sz="900" kern="0" dirty="0">
                <a:latin typeface="Arial" panose="020B0604020202020204" pitchFamily="34" charset="0"/>
                <a:ea typeface="+mj-ea"/>
                <a:cs typeface="Arial" panose="020B0604020202020204" pitchFamily="34" charset="0"/>
              </a:rPr>
              <a:t>LX</a:t>
            </a:r>
            <a:r>
              <a:rPr lang="ko-KR" altLang="en-US" sz="900" kern="0" dirty="0" err="1">
                <a:latin typeface="Arial" panose="020B0604020202020204" pitchFamily="34" charset="0"/>
                <a:ea typeface="+mj-ea"/>
                <a:cs typeface="Arial" panose="020B0604020202020204" pitchFamily="34" charset="0"/>
              </a:rPr>
              <a:t>하우시스</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한국</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향 </a:t>
            </a:r>
            <a:r>
              <a:rPr lang="ko-KR" altLang="en-US" sz="900" kern="0" dirty="0" err="1">
                <a:latin typeface="Arial" panose="020B0604020202020204" pitchFamily="34" charset="0"/>
                <a:ea typeface="+mj-ea"/>
                <a:cs typeface="Arial" panose="020B0604020202020204" pitchFamily="34" charset="0"/>
              </a:rPr>
              <a:t>펄제품</a:t>
            </a:r>
            <a:r>
              <a:rPr lang="ko-KR" altLang="en-US" sz="900" kern="0" dirty="0">
                <a:latin typeface="Arial" panose="020B0604020202020204" pitchFamily="34" charset="0"/>
                <a:ea typeface="+mj-ea"/>
                <a:cs typeface="Arial" panose="020B0604020202020204" pitchFamily="34" charset="0"/>
              </a:rPr>
              <a:t> 등 일부 제품에 대해서만 원단 </a:t>
            </a:r>
            <a:r>
              <a:rPr lang="ko-KR" altLang="en-US" sz="900" kern="0" dirty="0" err="1">
                <a:latin typeface="Arial" panose="020B0604020202020204" pitchFamily="34" charset="0"/>
                <a:ea typeface="+mj-ea"/>
                <a:cs typeface="Arial" panose="020B0604020202020204" pitchFamily="34" charset="0"/>
              </a:rPr>
              <a:t>전처리</a:t>
            </a:r>
            <a:r>
              <a:rPr lang="ko-KR" altLang="en-US" sz="900" kern="0" dirty="0">
                <a:latin typeface="Arial" panose="020B0604020202020204" pitchFamily="34" charset="0"/>
                <a:ea typeface="+mj-ea"/>
                <a:cs typeface="Arial" panose="020B0604020202020204" pitchFamily="34" charset="0"/>
              </a:rPr>
              <a:t> 과정에서 발생하고 있으며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해당 제품의 수요 증감에 따라 매년 변동하고 있음</a:t>
            </a: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Cost Analysis</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Analysis (3/8)</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8" name="순서도: 연결자 17">
            <a:extLst>
              <a:ext uri="{FF2B5EF4-FFF2-40B4-BE49-F238E27FC236}">
                <a16:creationId xmlns:a16="http://schemas.microsoft.com/office/drawing/2014/main" id="{29E52968-2EF1-4372-A9CF-1797733C5E52}"/>
              </a:ext>
            </a:extLst>
          </p:cNvPr>
          <p:cNvSpPr/>
          <p:nvPr/>
        </p:nvSpPr>
        <p:spPr bwMode="auto">
          <a:xfrm>
            <a:off x="557833" y="14913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3</a:t>
            </a:r>
            <a:endParaRPr lang="ko-KR" altLang="en-US" sz="800" b="1" kern="0" dirty="0">
              <a:solidFill>
                <a:srgbClr val="FFFFFF"/>
              </a:solidFill>
              <a:latin typeface="Arial" panose="020B0604020202020204" pitchFamily="34" charset="0"/>
              <a:ea typeface="+mj-ea"/>
              <a:cs typeface="Arial" panose="020B0604020202020204" pitchFamily="34" charset="0"/>
            </a:endParaRPr>
          </a:p>
        </p:txBody>
      </p:sp>
      <p:graphicFrame>
        <p:nvGraphicFramePr>
          <p:cNvPr id="13" name="표 12">
            <a:extLst>
              <a:ext uri="{FF2B5EF4-FFF2-40B4-BE49-F238E27FC236}">
                <a16:creationId xmlns:a16="http://schemas.microsoft.com/office/drawing/2014/main" id="{532D903C-AE9E-483F-BAF3-3C58D168398D}"/>
              </a:ext>
            </a:extLst>
          </p:cNvPr>
          <p:cNvGraphicFramePr>
            <a:graphicFrameLocks noGrp="1"/>
          </p:cNvGraphicFramePr>
          <p:nvPr/>
        </p:nvGraphicFramePr>
        <p:xfrm>
          <a:off x="557833" y="1691188"/>
          <a:ext cx="3206092" cy="487680"/>
        </p:xfrm>
        <a:graphic>
          <a:graphicData uri="http://schemas.openxmlformats.org/drawingml/2006/table">
            <a:tbl>
              <a:tblPr/>
              <a:tblGrid>
                <a:gridCol w="733639">
                  <a:extLst>
                    <a:ext uri="{9D8B030D-6E8A-4147-A177-3AD203B41FA5}">
                      <a16:colId xmlns:a16="http://schemas.microsoft.com/office/drawing/2014/main" val="2707898053"/>
                    </a:ext>
                  </a:extLst>
                </a:gridCol>
                <a:gridCol w="271537">
                  <a:extLst>
                    <a:ext uri="{9D8B030D-6E8A-4147-A177-3AD203B41FA5}">
                      <a16:colId xmlns:a16="http://schemas.microsoft.com/office/drawing/2014/main" val="3397341516"/>
                    </a:ext>
                  </a:extLst>
                </a:gridCol>
                <a:gridCol w="550229">
                  <a:extLst>
                    <a:ext uri="{9D8B030D-6E8A-4147-A177-3AD203B41FA5}">
                      <a16:colId xmlns:a16="http://schemas.microsoft.com/office/drawing/2014/main" val="2863682259"/>
                    </a:ext>
                  </a:extLst>
                </a:gridCol>
                <a:gridCol w="550229">
                  <a:extLst>
                    <a:ext uri="{9D8B030D-6E8A-4147-A177-3AD203B41FA5}">
                      <a16:colId xmlns:a16="http://schemas.microsoft.com/office/drawing/2014/main" val="1530154599"/>
                    </a:ext>
                  </a:extLst>
                </a:gridCol>
                <a:gridCol w="550229">
                  <a:extLst>
                    <a:ext uri="{9D8B030D-6E8A-4147-A177-3AD203B41FA5}">
                      <a16:colId xmlns:a16="http://schemas.microsoft.com/office/drawing/2014/main" val="3327362115"/>
                    </a:ext>
                  </a:extLst>
                </a:gridCol>
                <a:gridCol w="550229">
                  <a:extLst>
                    <a:ext uri="{9D8B030D-6E8A-4147-A177-3AD203B41FA5}">
                      <a16:colId xmlns:a16="http://schemas.microsoft.com/office/drawing/2014/main" val="1012733054"/>
                    </a:ext>
                  </a:extLst>
                </a:gridCol>
              </a:tblGrid>
              <a:tr h="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156560350"/>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포장비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526795233"/>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공급수량</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r>
                        <a:rPr lang="en-US" sz="800" b="0" i="0" u="none" strike="noStrike" dirty="0">
                          <a:solidFill>
                            <a:srgbClr val="000000"/>
                          </a:solidFill>
                          <a:effectLst/>
                          <a:latin typeface="Arial" panose="020B0604020202020204" pitchFamily="34" charset="0"/>
                          <a:ea typeface="맑은 고딕" panose="020B0503020000020004" pitchFamily="50" charset="-127"/>
                        </a:rPr>
                        <a:t>km)</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16,797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15,768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19,230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23,953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72412216"/>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포장비</a:t>
                      </a: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단가</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a:t>
                      </a: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원</a:t>
                      </a:r>
                      <a:r>
                        <a:rPr lang="en-US" altLang="ko-KR" sz="800" b="1" i="0" u="none" strike="noStrike" dirty="0">
                          <a:solidFill>
                            <a:srgbClr val="000000"/>
                          </a:solidFill>
                          <a:effectLst/>
                          <a:latin typeface="Arial" panose="020B0604020202020204" pitchFamily="34" charset="0"/>
                          <a:ea typeface="맑은 고딕" panose="020B0503020000020004" pitchFamily="50" charset="-127"/>
                        </a:rPr>
                        <a:t>/m)</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72995013"/>
                  </a:ext>
                </a:extLst>
              </a:tr>
            </a:tbl>
          </a:graphicData>
        </a:graphic>
      </p:graphicFrame>
      <p:sp>
        <p:nvSpPr>
          <p:cNvPr id="15" name="순서도: 연결자 14">
            <a:extLst>
              <a:ext uri="{FF2B5EF4-FFF2-40B4-BE49-F238E27FC236}">
                <a16:creationId xmlns:a16="http://schemas.microsoft.com/office/drawing/2014/main" id="{71F5B031-9C97-4183-BA4D-431054155517}"/>
              </a:ext>
            </a:extLst>
          </p:cNvPr>
          <p:cNvSpPr/>
          <p:nvPr/>
        </p:nvSpPr>
        <p:spPr bwMode="auto">
          <a:xfrm>
            <a:off x="557833" y="330193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4</a:t>
            </a:r>
            <a:endParaRPr lang="ko-KR" altLang="en-US" sz="800" b="1" kern="0" dirty="0">
              <a:solidFill>
                <a:srgbClr val="FFFFFF"/>
              </a:solidFill>
              <a:latin typeface="Arial" panose="020B0604020202020204" pitchFamily="34" charset="0"/>
              <a:ea typeface="+mj-ea"/>
              <a:cs typeface="Arial" panose="020B0604020202020204" pitchFamily="34" charset="0"/>
            </a:endParaRPr>
          </a:p>
        </p:txBody>
      </p:sp>
      <p:sp>
        <p:nvSpPr>
          <p:cNvPr id="16" name="순서도: 연결자 15">
            <a:extLst>
              <a:ext uri="{FF2B5EF4-FFF2-40B4-BE49-F238E27FC236}">
                <a16:creationId xmlns:a16="http://schemas.microsoft.com/office/drawing/2014/main" id="{5677D59A-FCC8-4C0F-BB1E-87D985616A05}"/>
              </a:ext>
            </a:extLst>
          </p:cNvPr>
          <p:cNvSpPr/>
          <p:nvPr/>
        </p:nvSpPr>
        <p:spPr bwMode="auto">
          <a:xfrm>
            <a:off x="557833" y="390306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5</a:t>
            </a:r>
            <a:endParaRPr lang="ko-KR" altLang="en-US" sz="800" b="1" kern="0" dirty="0">
              <a:solidFill>
                <a:srgbClr val="FFFFFF"/>
              </a:solidFill>
              <a:latin typeface="Arial" panose="020B0604020202020204" pitchFamily="34" charset="0"/>
              <a:ea typeface="+mj-ea"/>
              <a:cs typeface="Arial" panose="020B0604020202020204" pitchFamily="34" charset="0"/>
            </a:endParaRPr>
          </a:p>
        </p:txBody>
      </p:sp>
      <p:graphicFrame>
        <p:nvGraphicFramePr>
          <p:cNvPr id="4" name="표 3">
            <a:extLst>
              <a:ext uri="{FF2B5EF4-FFF2-40B4-BE49-F238E27FC236}">
                <a16:creationId xmlns:a16="http://schemas.microsoft.com/office/drawing/2014/main" id="{521F3E65-7C83-4C24-BB0C-11EB16E25093}"/>
              </a:ext>
            </a:extLst>
          </p:cNvPr>
          <p:cNvGraphicFramePr>
            <a:graphicFrameLocks noGrp="1"/>
          </p:cNvGraphicFramePr>
          <p:nvPr>
            <p:extLst>
              <p:ext uri="{D42A27DB-BD31-4B8C-83A1-F6EECF244321}">
                <p14:modId xmlns:p14="http://schemas.microsoft.com/office/powerpoint/2010/main" val="227443137"/>
              </p:ext>
            </p:extLst>
          </p:nvPr>
        </p:nvGraphicFramePr>
        <p:xfrm>
          <a:off x="557833" y="4089402"/>
          <a:ext cx="3206091" cy="1341120"/>
        </p:xfrm>
        <a:graphic>
          <a:graphicData uri="http://schemas.openxmlformats.org/drawingml/2006/table">
            <a:tbl>
              <a:tblPr/>
              <a:tblGrid>
                <a:gridCol w="174378">
                  <a:extLst>
                    <a:ext uri="{9D8B030D-6E8A-4147-A177-3AD203B41FA5}">
                      <a16:colId xmlns:a16="http://schemas.microsoft.com/office/drawing/2014/main" val="3350010173"/>
                    </a:ext>
                  </a:extLst>
                </a:gridCol>
                <a:gridCol w="861632">
                  <a:extLst>
                    <a:ext uri="{9D8B030D-6E8A-4147-A177-3AD203B41FA5}">
                      <a16:colId xmlns:a16="http://schemas.microsoft.com/office/drawing/2014/main" val="3566891736"/>
                    </a:ext>
                  </a:extLst>
                </a:gridCol>
                <a:gridCol w="349199">
                  <a:extLst>
                    <a:ext uri="{9D8B030D-6E8A-4147-A177-3AD203B41FA5}">
                      <a16:colId xmlns:a16="http://schemas.microsoft.com/office/drawing/2014/main" val="1157123241"/>
                    </a:ext>
                  </a:extLst>
                </a:gridCol>
                <a:gridCol w="387999">
                  <a:extLst>
                    <a:ext uri="{9D8B030D-6E8A-4147-A177-3AD203B41FA5}">
                      <a16:colId xmlns:a16="http://schemas.microsoft.com/office/drawing/2014/main" val="2324927090"/>
                    </a:ext>
                  </a:extLst>
                </a:gridCol>
                <a:gridCol w="387999">
                  <a:extLst>
                    <a:ext uri="{9D8B030D-6E8A-4147-A177-3AD203B41FA5}">
                      <a16:colId xmlns:a16="http://schemas.microsoft.com/office/drawing/2014/main" val="308868195"/>
                    </a:ext>
                  </a:extLst>
                </a:gridCol>
                <a:gridCol w="504427">
                  <a:extLst>
                    <a:ext uri="{9D8B030D-6E8A-4147-A177-3AD203B41FA5}">
                      <a16:colId xmlns:a16="http://schemas.microsoft.com/office/drawing/2014/main" val="3894974595"/>
                    </a:ext>
                  </a:extLst>
                </a:gridCol>
                <a:gridCol w="540457">
                  <a:extLst>
                    <a:ext uri="{9D8B030D-6E8A-4147-A177-3AD203B41FA5}">
                      <a16:colId xmlns:a16="http://schemas.microsoft.com/office/drawing/2014/main" val="3647622576"/>
                    </a:ext>
                  </a:extLst>
                </a:gridCol>
              </a:tblGrid>
              <a:tr h="0">
                <a:tc gridSpan="2">
                  <a:txBody>
                    <a:bodyPr/>
                    <a:lstStyle/>
                    <a:p>
                      <a:pPr algn="l" fontAlgn="ctr"/>
                      <a:r>
                        <a:rPr lang="en-US" altLang="ko-KR" sz="800" b="1" i="0" u="none" strike="noStrike">
                          <a:solidFill>
                            <a:srgbClr val="FFFFFF"/>
                          </a:solidFill>
                          <a:effectLst/>
                          <a:latin typeface="Arial" panose="020B0604020202020204" pitchFamily="34" charset="0"/>
                          <a:ea typeface="맑은 고딕" panose="020B0503020000020004" pitchFamily="50" charset="-127"/>
                        </a:rPr>
                        <a:t>(</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a:solidFill>
                            <a:srgbClr val="FFFFFF"/>
                          </a:solidFill>
                          <a:effectLst/>
                          <a:latin typeface="Arial" panose="020B0604020202020204" pitchFamily="34" charset="0"/>
                          <a:ea typeface="맑은 고딕" panose="020B0503020000020004" pitchFamily="50" charset="-127"/>
                        </a:rPr>
                        <a:t>: </a:t>
                      </a:r>
                      <a:r>
                        <a:rPr lang="ko-KR" altLang="en-US" sz="8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비고</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15189161"/>
                  </a:ext>
                </a:extLst>
              </a:tr>
              <a:tr h="0">
                <a:tc gridSpan="2">
                  <a:txBody>
                    <a:bodyPr/>
                    <a:lstStyle/>
                    <a:p>
                      <a:pPr algn="l" fontAlgn="ctr"/>
                      <a:r>
                        <a:rPr lang="ko-KR" altLang="en-US" sz="800" b="1" i="0" u="none" strike="noStrike">
                          <a:solidFill>
                            <a:srgbClr val="000000"/>
                          </a:solidFill>
                          <a:effectLst/>
                          <a:latin typeface="맑은 고딕" panose="020B0503020000020004" pitchFamily="50" charset="-127"/>
                          <a:ea typeface="맑은 고딕" panose="020B0503020000020004" pitchFamily="50" charset="-127"/>
                        </a:rPr>
                        <a:t>외주가공비</a:t>
                      </a:r>
                      <a:endParaRPr lang="ko-KR" altLang="en-US" sz="8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10834038"/>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길산업</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282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도레이</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85233812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백스코</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707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664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670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460 </a:t>
                      </a:r>
                    </a:p>
                  </a:txBody>
                  <a:tcPr marL="36000" marR="36000" marT="0" marB="0" anchor="ctr">
                    <a:lnL>
                      <a:noFill/>
                    </a:lnL>
                    <a:lnR>
                      <a:noFill/>
                    </a:lnR>
                    <a:lnT>
                      <a:noFill/>
                    </a:lnT>
                    <a:lnB>
                      <a:noFill/>
                    </a:lnB>
                  </a:tcPr>
                </a:tc>
                <a:tc>
                  <a:txBody>
                    <a:bodyPr/>
                    <a:lstStyle/>
                    <a:p>
                      <a:pPr algn="ct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한샘</a:t>
                      </a: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한솔</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36412572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기현씨엔씨</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310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198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197 </a:t>
                      </a:r>
                    </a:p>
                  </a:txBody>
                  <a:tcPr marL="36000" marR="36000" marT="0" marB="0" anchor="ctr">
                    <a:lnL>
                      <a:noFill/>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한국</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92567"/>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세바플러스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123 </a:t>
                      </a:r>
                    </a:p>
                  </a:txBody>
                  <a:tcPr marL="36000" marR="36000" marT="0" marB="0" anchor="ctr">
                    <a:lnL>
                      <a:noFill/>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한국</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8627320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아이디씨</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 </a:t>
                      </a:r>
                    </a:p>
                  </a:txBody>
                  <a:tcPr marL="36000" marR="36000" marT="0" marB="0" anchor="ctr">
                    <a:lnL>
                      <a:noFill/>
                    </a:lnL>
                    <a:lnR>
                      <a:noFill/>
                    </a:lnR>
                    <a:lnT>
                      <a:noFill/>
                    </a:lnT>
                    <a:lnB>
                      <a:noFill/>
                    </a:lnB>
                  </a:tcPr>
                </a:tc>
                <a:tc>
                  <a:txBody>
                    <a:bodyPr/>
                    <a:lstStyle/>
                    <a:p>
                      <a:pPr algn="ctr"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도레이</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318498047"/>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제이씨티물산</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53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24 </a:t>
                      </a:r>
                    </a:p>
                  </a:txBody>
                  <a:tcPr marL="36000" marR="36000" marT="0" marB="0" anchor="ctr">
                    <a:lnL>
                      <a:noFill/>
                    </a:lnL>
                    <a:lnR>
                      <a:noFill/>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한국</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68181728"/>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케이솔루션</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39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ctr" fontAlgn="ctr"/>
                      <a:r>
                        <a:rPr kumimoji="0" lang="en-US" altLang="ko-KR"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mn-cs"/>
                        </a:rPr>
                        <a:t>N/P</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97570302"/>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지에스케미칼</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301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ctr" fontAlgn="ct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mn-cs"/>
                        </a:rPr>
                        <a:t>N/P</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5170792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119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kumimoji="0" lang="en-US" altLang="ko-KR"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mn-cs"/>
                        </a:rPr>
                        <a:t>N/P</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99343840"/>
                  </a:ext>
                </a:extLst>
              </a:tr>
            </a:tbl>
          </a:graphicData>
        </a:graphic>
      </p:graphicFrame>
      <p:sp>
        <p:nvSpPr>
          <p:cNvPr id="17" name="직사각형 16">
            <a:extLst>
              <a:ext uri="{FF2B5EF4-FFF2-40B4-BE49-F238E27FC236}">
                <a16:creationId xmlns:a16="http://schemas.microsoft.com/office/drawing/2014/main" id="{90AF033D-5AE4-4581-9FEA-923CF3CD0EB3}"/>
              </a:ext>
            </a:extLst>
          </p:cNvPr>
          <p:cNvSpPr/>
          <p:nvPr/>
        </p:nvSpPr>
        <p:spPr>
          <a:xfrm>
            <a:off x="4003200" y="2715005"/>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0" name="순서도: 연결자 19">
            <a:extLst>
              <a:ext uri="{FF2B5EF4-FFF2-40B4-BE49-F238E27FC236}">
                <a16:creationId xmlns:a16="http://schemas.microsoft.com/office/drawing/2014/main" id="{847F2486-BCF3-4591-8500-9AACC848BBB3}"/>
              </a:ext>
            </a:extLst>
          </p:cNvPr>
          <p:cNvSpPr/>
          <p:nvPr/>
        </p:nvSpPr>
        <p:spPr bwMode="auto">
          <a:xfrm>
            <a:off x="3915546" y="26331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1" name="직사각형 20">
            <a:extLst>
              <a:ext uri="{FF2B5EF4-FFF2-40B4-BE49-F238E27FC236}">
                <a16:creationId xmlns:a16="http://schemas.microsoft.com/office/drawing/2014/main" id="{6D06772E-2F4C-4D13-B553-EA5A82C1E016}"/>
              </a:ext>
            </a:extLst>
          </p:cNvPr>
          <p:cNvSpPr/>
          <p:nvPr/>
        </p:nvSpPr>
        <p:spPr>
          <a:xfrm>
            <a:off x="4003200" y="2859005"/>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2" name="순서도: 연결자 21">
            <a:extLst>
              <a:ext uri="{FF2B5EF4-FFF2-40B4-BE49-F238E27FC236}">
                <a16:creationId xmlns:a16="http://schemas.microsoft.com/office/drawing/2014/main" id="{9329E2C4-5FEC-4231-99BE-B22DAF979210}"/>
              </a:ext>
            </a:extLst>
          </p:cNvPr>
          <p:cNvSpPr/>
          <p:nvPr/>
        </p:nvSpPr>
        <p:spPr bwMode="auto">
          <a:xfrm>
            <a:off x="3915546" y="27771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4</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3" name="직사각형 22">
            <a:extLst>
              <a:ext uri="{FF2B5EF4-FFF2-40B4-BE49-F238E27FC236}">
                <a16:creationId xmlns:a16="http://schemas.microsoft.com/office/drawing/2014/main" id="{64210DFA-743D-45B9-BA78-75ED301385EE}"/>
              </a:ext>
            </a:extLst>
          </p:cNvPr>
          <p:cNvSpPr/>
          <p:nvPr/>
        </p:nvSpPr>
        <p:spPr>
          <a:xfrm>
            <a:off x="4003200" y="3003005"/>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4" name="순서도: 연결자 23">
            <a:extLst>
              <a:ext uri="{FF2B5EF4-FFF2-40B4-BE49-F238E27FC236}">
                <a16:creationId xmlns:a16="http://schemas.microsoft.com/office/drawing/2014/main" id="{95E63AF3-9F9E-4FC1-8C72-B8783A2A8972}"/>
              </a:ext>
            </a:extLst>
          </p:cNvPr>
          <p:cNvSpPr/>
          <p:nvPr/>
        </p:nvSpPr>
        <p:spPr bwMode="auto">
          <a:xfrm>
            <a:off x="3915546" y="292110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5</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073435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표 24">
            <a:extLst>
              <a:ext uri="{FF2B5EF4-FFF2-40B4-BE49-F238E27FC236}">
                <a16:creationId xmlns:a16="http://schemas.microsoft.com/office/drawing/2014/main" id="{56F593AF-DE12-4F22-AE56-6AE59998F127}"/>
              </a:ext>
            </a:extLst>
          </p:cNvPr>
          <p:cNvGraphicFramePr>
            <a:graphicFrameLocks noGrp="1"/>
          </p:cNvGraphicFramePr>
          <p:nvPr>
            <p:extLst>
              <p:ext uri="{D42A27DB-BD31-4B8C-83A1-F6EECF244321}">
                <p14:modId xmlns:p14="http://schemas.microsoft.com/office/powerpoint/2010/main" val="650728662"/>
              </p:ext>
            </p:extLst>
          </p:nvPr>
        </p:nvGraphicFramePr>
        <p:xfrm>
          <a:off x="4003198" y="1501200"/>
          <a:ext cx="5112000" cy="4233600"/>
        </p:xfrm>
        <a:graphic>
          <a:graphicData uri="http://schemas.openxmlformats.org/drawingml/2006/table">
            <a:tbl>
              <a:tblPr/>
              <a:tblGrid>
                <a:gridCol w="98917">
                  <a:extLst>
                    <a:ext uri="{9D8B030D-6E8A-4147-A177-3AD203B41FA5}">
                      <a16:colId xmlns:a16="http://schemas.microsoft.com/office/drawing/2014/main" val="2026316672"/>
                    </a:ext>
                  </a:extLst>
                </a:gridCol>
                <a:gridCol w="1040602">
                  <a:extLst>
                    <a:ext uri="{9D8B030D-6E8A-4147-A177-3AD203B41FA5}">
                      <a16:colId xmlns:a16="http://schemas.microsoft.com/office/drawing/2014/main" val="2756347211"/>
                    </a:ext>
                  </a:extLst>
                </a:gridCol>
                <a:gridCol w="332993">
                  <a:extLst>
                    <a:ext uri="{9D8B030D-6E8A-4147-A177-3AD203B41FA5}">
                      <a16:colId xmlns:a16="http://schemas.microsoft.com/office/drawing/2014/main" val="1938947360"/>
                    </a:ext>
                  </a:extLst>
                </a:gridCol>
                <a:gridCol w="909872">
                  <a:extLst>
                    <a:ext uri="{9D8B030D-6E8A-4147-A177-3AD203B41FA5}">
                      <a16:colId xmlns:a16="http://schemas.microsoft.com/office/drawing/2014/main" val="2532659598"/>
                    </a:ext>
                  </a:extLst>
                </a:gridCol>
                <a:gridCol w="909872">
                  <a:extLst>
                    <a:ext uri="{9D8B030D-6E8A-4147-A177-3AD203B41FA5}">
                      <a16:colId xmlns:a16="http://schemas.microsoft.com/office/drawing/2014/main" val="996939921"/>
                    </a:ext>
                  </a:extLst>
                </a:gridCol>
                <a:gridCol w="909872">
                  <a:extLst>
                    <a:ext uri="{9D8B030D-6E8A-4147-A177-3AD203B41FA5}">
                      <a16:colId xmlns:a16="http://schemas.microsoft.com/office/drawing/2014/main" val="963686771"/>
                    </a:ext>
                  </a:extLst>
                </a:gridCol>
                <a:gridCol w="909872">
                  <a:extLst>
                    <a:ext uri="{9D8B030D-6E8A-4147-A177-3AD203B41FA5}">
                      <a16:colId xmlns:a16="http://schemas.microsoft.com/office/drawing/2014/main" val="307603973"/>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686001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28320043"/>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205091251"/>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76553267"/>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endParaRPr lang="en-US" altLang="ko-KR"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0172520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187700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16556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2095150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5436492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596484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69398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803187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7535435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7133712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51786655"/>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기타경비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7413488"/>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441263"/>
                  </a:ext>
                </a:extLst>
              </a:tr>
              <a:tr h="1512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1983263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5736988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152576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보험료</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593674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1962731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1758038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0450913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974846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975852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기타판관비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98520731"/>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458845"/>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Cost Analysis Overview</a:t>
            </a:r>
            <a:endParaRPr lang="en-US" altLang="ko-KR" sz="900" b="1"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lang="ko-KR" altLang="en-US" sz="900" b="1" kern="0" dirty="0">
                <a:solidFill>
                  <a:srgbClr val="000000"/>
                </a:solidFill>
                <a:latin typeface="Arial" panose="020B0604020202020204" pitchFamily="34" charset="0"/>
                <a:ea typeface="맑은 고딕"/>
                <a:cs typeface="Arial" panose="020B0604020202020204" pitchFamily="34" charset="0"/>
              </a:rPr>
              <a:t>감가상각비</a:t>
            </a:r>
            <a:endParaRPr lang="en-US" altLang="ko-KR" sz="900" b="1" kern="0" dirty="0">
              <a:solidFill>
                <a:srgbClr val="000000"/>
              </a:solidFill>
              <a:latin typeface="Arial" panose="020B0604020202020204" pitchFamily="34" charset="0"/>
              <a:ea typeface="맑은 고딕"/>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dirty="0">
              <a:solidFill>
                <a:srgbClr val="000000"/>
              </a:solidFill>
              <a:latin typeface="Arial" panose="020B0604020202020204" pitchFamily="34" charset="0"/>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5600" marR="0" lvl="2" indent="-171450" algn="l" defTabSz="914395" rtl="0" eaLnBrk="1" fontAlgn="base" hangingPunct="1">
              <a:lnSpc>
                <a:spcPts val="1200"/>
              </a:lnSpc>
              <a:spcAft>
                <a:spcPts val="0"/>
              </a:spcAft>
              <a:buClr>
                <a:srgbClr val="00338D"/>
              </a:buClr>
              <a:buSzPct val="100000"/>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년까지 매년 인식해야 할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상각비의</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50%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수준만 인식하였으며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기존에 미인식한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상각비를</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추가로 인식하여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상각비가</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전년대비 크게 증가하였음</a:t>
            </a:r>
            <a:endParaRPr lang="en-US" altLang="ko-KR" sz="900" b="1" kern="0" dirty="0">
              <a:solidFill>
                <a:srgbClr val="000000"/>
              </a:solidFill>
              <a:latin typeface="Arial" panose="020B0604020202020204" pitchFamily="34" charset="0"/>
              <a:ea typeface="맑은 고딕"/>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lang="ko-KR" altLang="en-US" sz="900" b="1" kern="0" dirty="0">
                <a:solidFill>
                  <a:srgbClr val="000000"/>
                </a:solidFill>
                <a:latin typeface="Arial" panose="020B0604020202020204" pitchFamily="34" charset="0"/>
                <a:ea typeface="맑은 고딕"/>
                <a:cs typeface="Arial" panose="020B0604020202020204" pitchFamily="34" charset="0"/>
              </a:rPr>
              <a:t>하자보수비</a:t>
            </a:r>
            <a:endParaRPr lang="en-US" altLang="ko-KR" sz="900" b="1" kern="0" dirty="0">
              <a:solidFill>
                <a:srgbClr val="000000"/>
              </a:solidFill>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최종 납품된 제품에 불량 등의 하자가 발견될 경우 거래처에 일정 부분 보전을 해야 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감사인 지적사항에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해당 위험에 대한 하자보수비를 충당부채로 계상하고 있음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하자보수비는 충당부채가 당해 매출액의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수준을 유지하는 수준에서 유지되도록 설정하고 있음</a:t>
            </a: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경상연구개발비</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회사는 ‘</a:t>
            </a:r>
            <a:r>
              <a:rPr lang="en-US" altLang="ko-KR" sz="900" kern="0" dirty="0">
                <a:latin typeface="Arial" panose="020B0604020202020204" pitchFamily="34" charset="0"/>
                <a:ea typeface="+mj-ea"/>
                <a:cs typeface="Arial" panose="020B0604020202020204" pitchFamily="34" charset="0"/>
              </a:rPr>
              <a:t>19</a:t>
            </a:r>
            <a:r>
              <a:rPr lang="ko-KR" altLang="en-US" sz="900" kern="0" dirty="0">
                <a:latin typeface="Arial" panose="020B0604020202020204" pitchFamily="34" charset="0"/>
                <a:ea typeface="+mj-ea"/>
                <a:cs typeface="Arial" panose="020B0604020202020204" pitchFamily="34" charset="0"/>
              </a:rPr>
              <a:t>년까지 연구개발에 소요되는 원자재</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보호필름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도료</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등을 경상연구개발비로 처리하였으나</a:t>
            </a:r>
            <a:r>
              <a:rPr lang="en-US" altLang="ko-KR" sz="900" kern="0" dirty="0">
                <a:latin typeface="Arial" panose="020B0604020202020204" pitchFamily="34" charset="0"/>
                <a:ea typeface="+mj-ea"/>
                <a:cs typeface="Arial" panose="020B0604020202020204" pitchFamily="34" charset="0"/>
              </a:rPr>
              <a:t>, ’19</a:t>
            </a:r>
            <a:r>
              <a:rPr lang="ko-KR" altLang="en-US" sz="900" kern="0" dirty="0">
                <a:latin typeface="Arial" panose="020B0604020202020204" pitchFamily="34" charset="0"/>
                <a:ea typeface="+mj-ea"/>
                <a:cs typeface="Arial" panose="020B0604020202020204" pitchFamily="34" charset="0"/>
              </a:rPr>
              <a:t>년 세무조사의 지적사항에 따라 ’</a:t>
            </a:r>
            <a:r>
              <a:rPr lang="en-US" altLang="ko-KR" sz="900" kern="0" dirty="0">
                <a:latin typeface="Arial" panose="020B0604020202020204" pitchFamily="34" charset="0"/>
                <a:ea typeface="+mj-ea"/>
                <a:cs typeface="Arial" panose="020B0604020202020204" pitchFamily="34" charset="0"/>
              </a:rPr>
              <a:t>20</a:t>
            </a:r>
            <a:r>
              <a:rPr lang="ko-KR" altLang="en-US" sz="900" kern="0" dirty="0">
                <a:latin typeface="Arial" panose="020B0604020202020204" pitchFamily="34" charset="0"/>
                <a:ea typeface="+mj-ea"/>
                <a:cs typeface="Arial" panose="020B0604020202020204" pitchFamily="34" charset="0"/>
              </a:rPr>
              <a:t>년부터는 관련 비용을 원재료비로 인식하여 연구개발비가 감소하였음</a:t>
            </a: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a:t>
            </a:r>
            <a:r>
              <a:rPr lang="en-US" altLang="ko-KR" sz="900" kern="0" dirty="0">
                <a:latin typeface="Arial" panose="020B0604020202020204" pitchFamily="34" charset="0"/>
                <a:ea typeface="+mj-ea"/>
                <a:cs typeface="Arial" panose="020B0604020202020204" pitchFamily="34" charset="0"/>
              </a:rPr>
              <a:t>21</a:t>
            </a:r>
            <a:r>
              <a:rPr lang="ko-KR" altLang="en-US" sz="900" kern="0" dirty="0">
                <a:latin typeface="Arial" panose="020B0604020202020204" pitchFamily="34" charset="0"/>
                <a:ea typeface="+mj-ea"/>
                <a:cs typeface="Arial" panose="020B0604020202020204" pitchFamily="34" charset="0"/>
              </a:rPr>
              <a:t>년부터는 직원 </a:t>
            </a:r>
            <a:r>
              <a:rPr lang="en-US" altLang="ko-KR" sz="900" kern="0" dirty="0">
                <a:latin typeface="Arial" panose="020B0604020202020204" pitchFamily="34" charset="0"/>
                <a:ea typeface="+mj-ea"/>
                <a:cs typeface="Arial" panose="020B0604020202020204" pitchFamily="34" charset="0"/>
              </a:rPr>
              <a:t>3</a:t>
            </a:r>
            <a:r>
              <a:rPr lang="ko-KR" altLang="en-US" sz="900" kern="0" dirty="0">
                <a:latin typeface="Arial" panose="020B0604020202020204" pitchFamily="34" charset="0"/>
                <a:ea typeface="+mj-ea"/>
                <a:cs typeface="Arial" panose="020B0604020202020204" pitchFamily="34" charset="0"/>
              </a:rPr>
              <a:t>명에 대한 급여만 경상연구개발비로 처리하고 있음 </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월평균 </a:t>
            </a:r>
            <a:r>
              <a:rPr lang="en-US" altLang="ko-KR" sz="900" kern="0" dirty="0">
                <a:latin typeface="Arial" panose="020B0604020202020204" pitchFamily="34" charset="0"/>
                <a:ea typeface="+mj-ea"/>
                <a:cs typeface="Arial" panose="020B0604020202020204" pitchFamily="34" charset="0"/>
              </a:rPr>
              <a:t>13</a:t>
            </a:r>
            <a:r>
              <a:rPr lang="ko-KR" altLang="en-US" sz="900" kern="0" dirty="0">
                <a:latin typeface="Arial" panose="020B0604020202020204" pitchFamily="34" charset="0"/>
                <a:ea typeface="+mj-ea"/>
                <a:cs typeface="Arial" panose="020B0604020202020204" pitchFamily="34" charset="0"/>
              </a:rPr>
              <a:t>백만원 수준</a:t>
            </a:r>
            <a:r>
              <a:rPr lang="en-US" altLang="ko-KR" sz="900" kern="0" dirty="0">
                <a:latin typeface="Arial" panose="020B0604020202020204" pitchFamily="34" charset="0"/>
                <a:ea typeface="+mj-ea"/>
                <a:cs typeface="Arial" panose="020B0604020202020204" pitchFamily="34" charset="0"/>
              </a:rPr>
              <a:t>)</a:t>
            </a: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ko-KR" altLang="en-US"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Cost Analysis</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Analysis (4/8)</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8" name="순서도: 연결자 17">
            <a:extLst>
              <a:ext uri="{FF2B5EF4-FFF2-40B4-BE49-F238E27FC236}">
                <a16:creationId xmlns:a16="http://schemas.microsoft.com/office/drawing/2014/main" id="{29E52968-2EF1-4372-A9CF-1797733C5E52}"/>
              </a:ext>
            </a:extLst>
          </p:cNvPr>
          <p:cNvSpPr/>
          <p:nvPr/>
        </p:nvSpPr>
        <p:spPr bwMode="auto">
          <a:xfrm>
            <a:off x="557833" y="14913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6</a:t>
            </a:r>
            <a:endParaRPr lang="ko-KR" altLang="en-US" sz="800" b="1" kern="0" dirty="0">
              <a:solidFill>
                <a:srgbClr val="FFFFFF"/>
              </a:solidFill>
              <a:latin typeface="Arial" panose="020B0604020202020204" pitchFamily="34" charset="0"/>
              <a:ea typeface="+mj-ea"/>
              <a:cs typeface="Arial" panose="020B0604020202020204" pitchFamily="34" charset="0"/>
            </a:endParaRPr>
          </a:p>
        </p:txBody>
      </p:sp>
      <p:graphicFrame>
        <p:nvGraphicFramePr>
          <p:cNvPr id="22" name="표 21">
            <a:extLst>
              <a:ext uri="{FF2B5EF4-FFF2-40B4-BE49-F238E27FC236}">
                <a16:creationId xmlns:a16="http://schemas.microsoft.com/office/drawing/2014/main" id="{B32EB40A-F290-4D8A-8CAC-33EFD340191C}"/>
              </a:ext>
            </a:extLst>
          </p:cNvPr>
          <p:cNvGraphicFramePr>
            <a:graphicFrameLocks noGrp="1"/>
          </p:cNvGraphicFramePr>
          <p:nvPr>
            <p:extLst>
              <p:ext uri="{D42A27DB-BD31-4B8C-83A1-F6EECF244321}">
                <p14:modId xmlns:p14="http://schemas.microsoft.com/office/powerpoint/2010/main" val="3613293110"/>
              </p:ext>
            </p:extLst>
          </p:nvPr>
        </p:nvGraphicFramePr>
        <p:xfrm>
          <a:off x="557833" y="1687862"/>
          <a:ext cx="3206093" cy="975360"/>
        </p:xfrm>
        <a:graphic>
          <a:graphicData uri="http://schemas.openxmlformats.org/drawingml/2006/table">
            <a:tbl>
              <a:tblPr/>
              <a:tblGrid>
                <a:gridCol w="949501">
                  <a:extLst>
                    <a:ext uri="{9D8B030D-6E8A-4147-A177-3AD203B41FA5}">
                      <a16:colId xmlns:a16="http://schemas.microsoft.com/office/drawing/2014/main" val="3645924188"/>
                    </a:ext>
                  </a:extLst>
                </a:gridCol>
                <a:gridCol w="1128296">
                  <a:extLst>
                    <a:ext uri="{9D8B030D-6E8A-4147-A177-3AD203B41FA5}">
                      <a16:colId xmlns:a16="http://schemas.microsoft.com/office/drawing/2014/main" val="2072794190"/>
                    </a:ext>
                  </a:extLst>
                </a:gridCol>
                <a:gridCol w="1128296">
                  <a:extLst>
                    <a:ext uri="{9D8B030D-6E8A-4147-A177-3AD203B41FA5}">
                      <a16:colId xmlns:a16="http://schemas.microsoft.com/office/drawing/2014/main" val="1557811775"/>
                    </a:ext>
                  </a:extLst>
                </a:gridCol>
              </a:tblGrid>
              <a:tr h="0">
                <a:tc>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자산구분</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내용연수</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상각방법</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484846337"/>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건물</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20</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/40</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정액법</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913667560"/>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기계장치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68916694"/>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차량운반구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83422808"/>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공구와</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2540304"/>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비품</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91844580"/>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시설장치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a:noFill/>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86836705"/>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무형자산</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56543797"/>
                  </a:ext>
                </a:extLst>
              </a:tr>
            </a:tbl>
          </a:graphicData>
        </a:graphic>
      </p:graphicFrame>
      <p:sp>
        <p:nvSpPr>
          <p:cNvPr id="13" name="순서도: 연결자 12">
            <a:extLst>
              <a:ext uri="{FF2B5EF4-FFF2-40B4-BE49-F238E27FC236}">
                <a16:creationId xmlns:a16="http://schemas.microsoft.com/office/drawing/2014/main" id="{993DC442-72BE-4080-93B1-4413E342ECB5}"/>
              </a:ext>
            </a:extLst>
          </p:cNvPr>
          <p:cNvSpPr/>
          <p:nvPr/>
        </p:nvSpPr>
        <p:spPr bwMode="auto">
          <a:xfrm>
            <a:off x="557833" y="34290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7</a:t>
            </a:r>
            <a:endParaRPr lang="ko-KR" altLang="en-US" sz="800" b="1" kern="0" dirty="0">
              <a:solidFill>
                <a:srgbClr val="FFFFFF"/>
              </a:solidFill>
              <a:latin typeface="Arial" panose="020B0604020202020204" pitchFamily="34" charset="0"/>
              <a:ea typeface="+mj-ea"/>
              <a:cs typeface="Arial" panose="020B0604020202020204" pitchFamily="34" charset="0"/>
            </a:endParaRPr>
          </a:p>
        </p:txBody>
      </p:sp>
      <p:sp>
        <p:nvSpPr>
          <p:cNvPr id="15" name="순서도: 연결자 14">
            <a:extLst>
              <a:ext uri="{FF2B5EF4-FFF2-40B4-BE49-F238E27FC236}">
                <a16:creationId xmlns:a16="http://schemas.microsoft.com/office/drawing/2014/main" id="{9E08AB48-5067-4A32-B200-F799D77C9CFC}"/>
              </a:ext>
            </a:extLst>
          </p:cNvPr>
          <p:cNvSpPr/>
          <p:nvPr/>
        </p:nvSpPr>
        <p:spPr bwMode="auto">
          <a:xfrm>
            <a:off x="557833" y="468752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8</a:t>
            </a:r>
            <a:endParaRPr lang="ko-KR" altLang="en-US" sz="800" b="1" kern="0" dirty="0">
              <a:solidFill>
                <a:srgbClr val="FFFFFF"/>
              </a:solidFill>
              <a:latin typeface="Arial" panose="020B0604020202020204" pitchFamily="34" charset="0"/>
              <a:ea typeface="+mj-ea"/>
              <a:cs typeface="Arial" panose="020B0604020202020204" pitchFamily="34" charset="0"/>
            </a:endParaRPr>
          </a:p>
        </p:txBody>
      </p:sp>
      <p:sp>
        <p:nvSpPr>
          <p:cNvPr id="16" name="직사각형 15">
            <a:extLst>
              <a:ext uri="{FF2B5EF4-FFF2-40B4-BE49-F238E27FC236}">
                <a16:creationId xmlns:a16="http://schemas.microsoft.com/office/drawing/2014/main" id="{50BD657C-895A-4426-8F0A-B69CBBF527D2}"/>
              </a:ext>
            </a:extLst>
          </p:cNvPr>
          <p:cNvSpPr/>
          <p:nvPr/>
        </p:nvSpPr>
        <p:spPr>
          <a:xfrm>
            <a:off x="4003200" y="3163872"/>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7" name="순서도: 연결자 16">
            <a:extLst>
              <a:ext uri="{FF2B5EF4-FFF2-40B4-BE49-F238E27FC236}">
                <a16:creationId xmlns:a16="http://schemas.microsoft.com/office/drawing/2014/main" id="{D319A8FC-A24E-4255-8EB4-4929AF510660}"/>
              </a:ext>
            </a:extLst>
          </p:cNvPr>
          <p:cNvSpPr/>
          <p:nvPr/>
        </p:nvSpPr>
        <p:spPr bwMode="auto">
          <a:xfrm>
            <a:off x="3915546" y="308197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6</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0" name="직사각형 19">
            <a:extLst>
              <a:ext uri="{FF2B5EF4-FFF2-40B4-BE49-F238E27FC236}">
                <a16:creationId xmlns:a16="http://schemas.microsoft.com/office/drawing/2014/main" id="{A42EEC25-CF5C-48CE-96A6-B5BEF07C6C90}"/>
              </a:ext>
            </a:extLst>
          </p:cNvPr>
          <p:cNvSpPr/>
          <p:nvPr/>
        </p:nvSpPr>
        <p:spPr>
          <a:xfrm>
            <a:off x="4003200" y="3307872"/>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1" name="순서도: 연결자 20">
            <a:extLst>
              <a:ext uri="{FF2B5EF4-FFF2-40B4-BE49-F238E27FC236}">
                <a16:creationId xmlns:a16="http://schemas.microsoft.com/office/drawing/2014/main" id="{B69601E4-8EC9-49EE-B7AD-7BE216279D22}"/>
              </a:ext>
            </a:extLst>
          </p:cNvPr>
          <p:cNvSpPr/>
          <p:nvPr/>
        </p:nvSpPr>
        <p:spPr bwMode="auto">
          <a:xfrm>
            <a:off x="3915546" y="322597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7</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3" name="직사각형 22">
            <a:extLst>
              <a:ext uri="{FF2B5EF4-FFF2-40B4-BE49-F238E27FC236}">
                <a16:creationId xmlns:a16="http://schemas.microsoft.com/office/drawing/2014/main" id="{5EACE470-3D4B-411D-B5E6-C72BC21D8D77}"/>
              </a:ext>
            </a:extLst>
          </p:cNvPr>
          <p:cNvSpPr/>
          <p:nvPr/>
        </p:nvSpPr>
        <p:spPr>
          <a:xfrm>
            <a:off x="4003200" y="3451872"/>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4" name="순서도: 연결자 23">
            <a:extLst>
              <a:ext uri="{FF2B5EF4-FFF2-40B4-BE49-F238E27FC236}">
                <a16:creationId xmlns:a16="http://schemas.microsoft.com/office/drawing/2014/main" id="{8CDC3188-E104-4DB2-9364-7F347AB5047D}"/>
              </a:ext>
            </a:extLst>
          </p:cNvPr>
          <p:cNvSpPr/>
          <p:nvPr/>
        </p:nvSpPr>
        <p:spPr bwMode="auto">
          <a:xfrm>
            <a:off x="3915546" y="336997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8</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669819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표 21">
            <a:extLst>
              <a:ext uri="{FF2B5EF4-FFF2-40B4-BE49-F238E27FC236}">
                <a16:creationId xmlns:a16="http://schemas.microsoft.com/office/drawing/2014/main" id="{50DFFDE0-952B-4B22-A1D9-FA415EDFE366}"/>
              </a:ext>
            </a:extLst>
          </p:cNvPr>
          <p:cNvGraphicFramePr>
            <a:graphicFrameLocks noGrp="1"/>
          </p:cNvGraphicFramePr>
          <p:nvPr>
            <p:extLst>
              <p:ext uri="{D42A27DB-BD31-4B8C-83A1-F6EECF244321}">
                <p14:modId xmlns:p14="http://schemas.microsoft.com/office/powerpoint/2010/main" val="1216089511"/>
              </p:ext>
            </p:extLst>
          </p:nvPr>
        </p:nvGraphicFramePr>
        <p:xfrm>
          <a:off x="4003198" y="1501200"/>
          <a:ext cx="5112000" cy="4233600"/>
        </p:xfrm>
        <a:graphic>
          <a:graphicData uri="http://schemas.openxmlformats.org/drawingml/2006/table">
            <a:tbl>
              <a:tblPr/>
              <a:tblGrid>
                <a:gridCol w="98917">
                  <a:extLst>
                    <a:ext uri="{9D8B030D-6E8A-4147-A177-3AD203B41FA5}">
                      <a16:colId xmlns:a16="http://schemas.microsoft.com/office/drawing/2014/main" val="2026316672"/>
                    </a:ext>
                  </a:extLst>
                </a:gridCol>
                <a:gridCol w="1040602">
                  <a:extLst>
                    <a:ext uri="{9D8B030D-6E8A-4147-A177-3AD203B41FA5}">
                      <a16:colId xmlns:a16="http://schemas.microsoft.com/office/drawing/2014/main" val="2756347211"/>
                    </a:ext>
                  </a:extLst>
                </a:gridCol>
                <a:gridCol w="332993">
                  <a:extLst>
                    <a:ext uri="{9D8B030D-6E8A-4147-A177-3AD203B41FA5}">
                      <a16:colId xmlns:a16="http://schemas.microsoft.com/office/drawing/2014/main" val="1938947360"/>
                    </a:ext>
                  </a:extLst>
                </a:gridCol>
                <a:gridCol w="909872">
                  <a:extLst>
                    <a:ext uri="{9D8B030D-6E8A-4147-A177-3AD203B41FA5}">
                      <a16:colId xmlns:a16="http://schemas.microsoft.com/office/drawing/2014/main" val="2532659598"/>
                    </a:ext>
                  </a:extLst>
                </a:gridCol>
                <a:gridCol w="909872">
                  <a:extLst>
                    <a:ext uri="{9D8B030D-6E8A-4147-A177-3AD203B41FA5}">
                      <a16:colId xmlns:a16="http://schemas.microsoft.com/office/drawing/2014/main" val="996939921"/>
                    </a:ext>
                  </a:extLst>
                </a:gridCol>
                <a:gridCol w="909872">
                  <a:extLst>
                    <a:ext uri="{9D8B030D-6E8A-4147-A177-3AD203B41FA5}">
                      <a16:colId xmlns:a16="http://schemas.microsoft.com/office/drawing/2014/main" val="963686771"/>
                    </a:ext>
                  </a:extLst>
                </a:gridCol>
                <a:gridCol w="909872">
                  <a:extLst>
                    <a:ext uri="{9D8B030D-6E8A-4147-A177-3AD203B41FA5}">
                      <a16:colId xmlns:a16="http://schemas.microsoft.com/office/drawing/2014/main" val="307603973"/>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686001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28320043"/>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205091251"/>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76553267"/>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endParaRPr lang="en-US" altLang="ko-KR"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0172520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187700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16556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2095150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5436492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596484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69398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803187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7535435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7133712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51786655"/>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기타경비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7413488"/>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441263"/>
                  </a:ext>
                </a:extLst>
              </a:tr>
              <a:tr h="1512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1983263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5736988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152576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보험료</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593674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1962731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1758038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0450913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974846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975852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기타판관비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98520731"/>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458845"/>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Cost Analysis Overview</a:t>
            </a:r>
            <a:endParaRPr lang="en-US" altLang="ko-KR" sz="900" b="1"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소모품비</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회사 생산 및 포장 과정에서 발생하는 일반 소모품</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테이프</a:t>
            </a:r>
            <a:r>
              <a:rPr lang="en-US" altLang="ko-KR"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에어실린더</a:t>
            </a:r>
            <a:r>
              <a:rPr lang="en-US" altLang="ko-KR"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고무롤</a:t>
            </a:r>
            <a:r>
              <a:rPr lang="ko-KR" altLang="en-US" sz="900" kern="0" dirty="0">
                <a:latin typeface="Arial" panose="020B0604020202020204" pitchFamily="34" charset="0"/>
                <a:ea typeface="+mj-ea"/>
                <a:cs typeface="Arial" panose="020B0604020202020204" pitchFamily="34" charset="0"/>
              </a:rPr>
              <a:t> 등</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 관련 비용으로 고정비적 성격임</a:t>
            </a:r>
            <a:endParaRPr lang="en-US" altLang="ko-KR" sz="900"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기타경비</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전력비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수선비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복리후생비</a:t>
            </a:r>
            <a:r>
              <a:rPr lang="en-US" altLang="ko-KR"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가스수도료</a:t>
            </a:r>
            <a:r>
              <a:rPr lang="ko-KR" altLang="en-US" sz="900" kern="0" dirty="0">
                <a:latin typeface="Arial" panose="020B0604020202020204" pitchFamily="34" charset="0"/>
                <a:ea typeface="+mj-ea"/>
                <a:cs typeface="Arial" panose="020B0604020202020204" pitchFamily="34" charset="0"/>
              </a:rPr>
              <a:t> 등으로 구성됨</a:t>
            </a: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운반비</a:t>
            </a: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3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회사는 해외수출건과 일반 개별화물 및 택배 등을 판매관리비로 인식하고 있음</a:t>
            </a: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3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회사는 해외수출시 </a:t>
            </a:r>
            <a:r>
              <a:rPr lang="en-US" altLang="ko-KR" sz="900" kern="0" dirty="0">
                <a:latin typeface="Arial" panose="020B0604020202020204" pitchFamily="34" charset="0"/>
                <a:ea typeface="+mj-ea"/>
                <a:cs typeface="Arial" panose="020B0604020202020204" pitchFamily="34" charset="0"/>
              </a:rPr>
              <a:t>CIF</a:t>
            </a:r>
            <a:r>
              <a:rPr lang="ko-KR" altLang="en-US" sz="900" kern="0" dirty="0">
                <a:latin typeface="Arial" panose="020B0604020202020204" pitchFamily="34" charset="0"/>
                <a:ea typeface="+mj-ea"/>
                <a:cs typeface="Arial" panose="020B0604020202020204" pitchFamily="34" charset="0"/>
              </a:rPr>
              <a:t>조건으로 거래를 진행하고 있으며 운반비에 대한 보전금액을 운반비 차감항목으로 인식하고 있어</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실질적인 </a:t>
            </a:r>
            <a:r>
              <a:rPr lang="ko-KR" altLang="en-US" sz="900" kern="0" dirty="0" err="1">
                <a:latin typeface="Arial" panose="020B0604020202020204" pitchFamily="34" charset="0"/>
                <a:ea typeface="+mj-ea"/>
                <a:cs typeface="Arial" panose="020B0604020202020204" pitchFamily="34" charset="0"/>
              </a:rPr>
              <a:t>해외수출건에</a:t>
            </a:r>
            <a:r>
              <a:rPr lang="ko-KR" altLang="en-US" sz="900" kern="0" dirty="0">
                <a:latin typeface="Arial" panose="020B0604020202020204" pitchFamily="34" charset="0"/>
                <a:ea typeface="+mj-ea"/>
                <a:cs typeface="Arial" panose="020B0604020202020204" pitchFamily="34" charset="0"/>
              </a:rPr>
              <a:t> 대한 운반비는 크지 않은 수준임</a:t>
            </a: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ko-KR" altLang="en-US"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Cost Analysis</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Analysis (5/8)</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8" name="순서도: 연결자 17">
            <a:extLst>
              <a:ext uri="{FF2B5EF4-FFF2-40B4-BE49-F238E27FC236}">
                <a16:creationId xmlns:a16="http://schemas.microsoft.com/office/drawing/2014/main" id="{29E52968-2EF1-4372-A9CF-1797733C5E52}"/>
              </a:ext>
            </a:extLst>
          </p:cNvPr>
          <p:cNvSpPr/>
          <p:nvPr/>
        </p:nvSpPr>
        <p:spPr bwMode="auto">
          <a:xfrm>
            <a:off x="557833" y="14913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9</a:t>
            </a:r>
            <a:endParaRPr lang="ko-KR" altLang="en-US" sz="800" b="1" kern="0" dirty="0">
              <a:solidFill>
                <a:srgbClr val="FFFFFF"/>
              </a:solidFill>
              <a:latin typeface="Arial" panose="020B0604020202020204" pitchFamily="34" charset="0"/>
              <a:ea typeface="+mj-ea"/>
              <a:cs typeface="Arial" panose="020B0604020202020204" pitchFamily="34" charset="0"/>
            </a:endParaRPr>
          </a:p>
        </p:txBody>
      </p:sp>
      <p:graphicFrame>
        <p:nvGraphicFramePr>
          <p:cNvPr id="2" name="표 1">
            <a:extLst>
              <a:ext uri="{FF2B5EF4-FFF2-40B4-BE49-F238E27FC236}">
                <a16:creationId xmlns:a16="http://schemas.microsoft.com/office/drawing/2014/main" id="{9DC8FD84-1622-4C0D-8253-9A0C90368FBC}"/>
              </a:ext>
            </a:extLst>
          </p:cNvPr>
          <p:cNvGraphicFramePr>
            <a:graphicFrameLocks noGrp="1"/>
          </p:cNvGraphicFramePr>
          <p:nvPr>
            <p:extLst>
              <p:ext uri="{D42A27DB-BD31-4B8C-83A1-F6EECF244321}">
                <p14:modId xmlns:p14="http://schemas.microsoft.com/office/powerpoint/2010/main" val="3776039414"/>
              </p:ext>
            </p:extLst>
          </p:nvPr>
        </p:nvGraphicFramePr>
        <p:xfrm>
          <a:off x="557833" y="2654524"/>
          <a:ext cx="3206092" cy="853440"/>
        </p:xfrm>
        <a:graphic>
          <a:graphicData uri="http://schemas.openxmlformats.org/drawingml/2006/table">
            <a:tbl>
              <a:tblPr/>
              <a:tblGrid>
                <a:gridCol w="99625">
                  <a:extLst>
                    <a:ext uri="{9D8B030D-6E8A-4147-A177-3AD203B41FA5}">
                      <a16:colId xmlns:a16="http://schemas.microsoft.com/office/drawing/2014/main" val="448944091"/>
                    </a:ext>
                  </a:extLst>
                </a:gridCol>
                <a:gridCol w="651975">
                  <a:extLst>
                    <a:ext uri="{9D8B030D-6E8A-4147-A177-3AD203B41FA5}">
                      <a16:colId xmlns:a16="http://schemas.microsoft.com/office/drawing/2014/main" val="763774242"/>
                    </a:ext>
                  </a:extLst>
                </a:gridCol>
                <a:gridCol w="613623">
                  <a:extLst>
                    <a:ext uri="{9D8B030D-6E8A-4147-A177-3AD203B41FA5}">
                      <a16:colId xmlns:a16="http://schemas.microsoft.com/office/drawing/2014/main" val="2864635043"/>
                    </a:ext>
                  </a:extLst>
                </a:gridCol>
                <a:gridCol w="613623">
                  <a:extLst>
                    <a:ext uri="{9D8B030D-6E8A-4147-A177-3AD203B41FA5}">
                      <a16:colId xmlns:a16="http://schemas.microsoft.com/office/drawing/2014/main" val="3305787420"/>
                    </a:ext>
                  </a:extLst>
                </a:gridCol>
                <a:gridCol w="613623">
                  <a:extLst>
                    <a:ext uri="{9D8B030D-6E8A-4147-A177-3AD203B41FA5}">
                      <a16:colId xmlns:a16="http://schemas.microsoft.com/office/drawing/2014/main" val="2214487426"/>
                    </a:ext>
                  </a:extLst>
                </a:gridCol>
                <a:gridCol w="613623">
                  <a:extLst>
                    <a:ext uri="{9D8B030D-6E8A-4147-A177-3AD203B41FA5}">
                      <a16:colId xmlns:a16="http://schemas.microsoft.com/office/drawing/2014/main" val="1926327459"/>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578697627"/>
                  </a:ext>
                </a:extLst>
              </a:tr>
              <a:tr h="0">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기타경비</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7848472"/>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전력비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394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363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441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04518306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수선비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171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396709247"/>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복리후생비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83416132"/>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맑은 고딕" panose="020B0503020000020004" pitchFamily="50" charset="-127"/>
                          <a:ea typeface="맑은 고딕" panose="020B0503020000020004" pitchFamily="50" charset="-127"/>
                        </a:rPr>
                        <a:t>가스수도료</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1201667"/>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기타</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98527710"/>
                  </a:ext>
                </a:extLst>
              </a:tr>
            </a:tbl>
          </a:graphicData>
        </a:graphic>
      </p:graphicFrame>
      <p:graphicFrame>
        <p:nvGraphicFramePr>
          <p:cNvPr id="23" name="표 22">
            <a:extLst>
              <a:ext uri="{FF2B5EF4-FFF2-40B4-BE49-F238E27FC236}">
                <a16:creationId xmlns:a16="http://schemas.microsoft.com/office/drawing/2014/main" id="{B4BE4E7A-EFB4-4044-B94A-85EAFB5C8482}"/>
              </a:ext>
            </a:extLst>
          </p:cNvPr>
          <p:cNvGraphicFramePr>
            <a:graphicFrameLocks noGrp="1"/>
          </p:cNvGraphicFramePr>
          <p:nvPr>
            <p:extLst>
              <p:ext uri="{D42A27DB-BD31-4B8C-83A1-F6EECF244321}">
                <p14:modId xmlns:p14="http://schemas.microsoft.com/office/powerpoint/2010/main" val="3643979421"/>
              </p:ext>
            </p:extLst>
          </p:nvPr>
        </p:nvGraphicFramePr>
        <p:xfrm>
          <a:off x="557833" y="3773729"/>
          <a:ext cx="3209006" cy="1097280"/>
        </p:xfrm>
        <a:graphic>
          <a:graphicData uri="http://schemas.openxmlformats.org/drawingml/2006/table">
            <a:tbl>
              <a:tblPr/>
              <a:tblGrid>
                <a:gridCol w="97400">
                  <a:extLst>
                    <a:ext uri="{9D8B030D-6E8A-4147-A177-3AD203B41FA5}">
                      <a16:colId xmlns:a16="http://schemas.microsoft.com/office/drawing/2014/main" val="4074662897"/>
                    </a:ext>
                  </a:extLst>
                </a:gridCol>
                <a:gridCol w="97400">
                  <a:extLst>
                    <a:ext uri="{9D8B030D-6E8A-4147-A177-3AD203B41FA5}">
                      <a16:colId xmlns:a16="http://schemas.microsoft.com/office/drawing/2014/main" val="3139741038"/>
                    </a:ext>
                  </a:extLst>
                </a:gridCol>
                <a:gridCol w="1134760">
                  <a:extLst>
                    <a:ext uri="{9D8B030D-6E8A-4147-A177-3AD203B41FA5}">
                      <a16:colId xmlns:a16="http://schemas.microsoft.com/office/drawing/2014/main" val="4028886760"/>
                    </a:ext>
                  </a:extLst>
                </a:gridCol>
                <a:gridCol w="460996">
                  <a:extLst>
                    <a:ext uri="{9D8B030D-6E8A-4147-A177-3AD203B41FA5}">
                      <a16:colId xmlns:a16="http://schemas.microsoft.com/office/drawing/2014/main" val="2650858877"/>
                    </a:ext>
                  </a:extLst>
                </a:gridCol>
                <a:gridCol w="460996">
                  <a:extLst>
                    <a:ext uri="{9D8B030D-6E8A-4147-A177-3AD203B41FA5}">
                      <a16:colId xmlns:a16="http://schemas.microsoft.com/office/drawing/2014/main" val="2039090382"/>
                    </a:ext>
                  </a:extLst>
                </a:gridCol>
                <a:gridCol w="460996">
                  <a:extLst>
                    <a:ext uri="{9D8B030D-6E8A-4147-A177-3AD203B41FA5}">
                      <a16:colId xmlns:a16="http://schemas.microsoft.com/office/drawing/2014/main" val="1734978767"/>
                    </a:ext>
                  </a:extLst>
                </a:gridCol>
                <a:gridCol w="496458">
                  <a:extLst>
                    <a:ext uri="{9D8B030D-6E8A-4147-A177-3AD203B41FA5}">
                      <a16:colId xmlns:a16="http://schemas.microsoft.com/office/drawing/2014/main" val="2949995680"/>
                    </a:ext>
                  </a:extLst>
                </a:gridCol>
              </a:tblGrid>
              <a:tr h="0">
                <a:tc gridSpan="3">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25849527"/>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운반비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988517540"/>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8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해외수출건</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122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00295421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뉴월드쉬핑</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762487754"/>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에스지엘로지스틱스</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16925368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예일해운항공</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9628046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YILDIZ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환급</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(203)</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(535)</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98517703"/>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LG</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하우시스</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중국</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환급</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409269959"/>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817448"/>
                  </a:ext>
                </a:extLst>
              </a:tr>
            </a:tbl>
          </a:graphicData>
        </a:graphic>
      </p:graphicFrame>
      <p:sp>
        <p:nvSpPr>
          <p:cNvPr id="24" name="순서도: 연결자 23">
            <a:extLst>
              <a:ext uri="{FF2B5EF4-FFF2-40B4-BE49-F238E27FC236}">
                <a16:creationId xmlns:a16="http://schemas.microsoft.com/office/drawing/2014/main" id="{9FFCEFCE-2807-47F7-9592-72FEDC3A7675}"/>
              </a:ext>
            </a:extLst>
          </p:cNvPr>
          <p:cNvSpPr/>
          <p:nvPr/>
        </p:nvSpPr>
        <p:spPr bwMode="auto">
          <a:xfrm>
            <a:off x="557833" y="224475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mj-ea"/>
                <a:cs typeface="Arial" panose="020B0604020202020204" pitchFamily="34" charset="0"/>
              </a:rPr>
              <a:t>10</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25" name="순서도: 연결자 24">
            <a:extLst>
              <a:ext uri="{FF2B5EF4-FFF2-40B4-BE49-F238E27FC236}">
                <a16:creationId xmlns:a16="http://schemas.microsoft.com/office/drawing/2014/main" id="{2F6DCCDB-118D-4D75-B5CB-8E17CEED24B6}"/>
              </a:ext>
            </a:extLst>
          </p:cNvPr>
          <p:cNvSpPr/>
          <p:nvPr/>
        </p:nvSpPr>
        <p:spPr bwMode="auto">
          <a:xfrm>
            <a:off x="557833" y="359300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mj-ea"/>
                <a:cs typeface="Arial" panose="020B0604020202020204" pitchFamily="34" charset="0"/>
              </a:rPr>
              <a:t>11</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13" name="직사각형 12">
            <a:extLst>
              <a:ext uri="{FF2B5EF4-FFF2-40B4-BE49-F238E27FC236}">
                <a16:creationId xmlns:a16="http://schemas.microsoft.com/office/drawing/2014/main" id="{6215D21E-2057-41EE-9618-E39D4A4E4308}"/>
              </a:ext>
            </a:extLst>
          </p:cNvPr>
          <p:cNvSpPr/>
          <p:nvPr/>
        </p:nvSpPr>
        <p:spPr>
          <a:xfrm>
            <a:off x="4003200" y="3621262"/>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5" name="순서도: 연결자 14">
            <a:extLst>
              <a:ext uri="{FF2B5EF4-FFF2-40B4-BE49-F238E27FC236}">
                <a16:creationId xmlns:a16="http://schemas.microsoft.com/office/drawing/2014/main" id="{22245EF0-A412-4B7B-8D01-388E674E92AF}"/>
              </a:ext>
            </a:extLst>
          </p:cNvPr>
          <p:cNvSpPr/>
          <p:nvPr/>
        </p:nvSpPr>
        <p:spPr bwMode="auto">
          <a:xfrm>
            <a:off x="3915546" y="353936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9</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6" name="직사각형 15">
            <a:extLst>
              <a:ext uri="{FF2B5EF4-FFF2-40B4-BE49-F238E27FC236}">
                <a16:creationId xmlns:a16="http://schemas.microsoft.com/office/drawing/2014/main" id="{5EB44D08-0B76-4FB2-8E40-14666D9FA499}"/>
              </a:ext>
            </a:extLst>
          </p:cNvPr>
          <p:cNvSpPr/>
          <p:nvPr/>
        </p:nvSpPr>
        <p:spPr>
          <a:xfrm>
            <a:off x="4003200" y="3765262"/>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7" name="순서도: 연결자 16">
            <a:extLst>
              <a:ext uri="{FF2B5EF4-FFF2-40B4-BE49-F238E27FC236}">
                <a16:creationId xmlns:a16="http://schemas.microsoft.com/office/drawing/2014/main" id="{9DBE18E5-1AEE-4FC8-882A-5D6CB7F930C7}"/>
              </a:ext>
            </a:extLst>
          </p:cNvPr>
          <p:cNvSpPr/>
          <p:nvPr/>
        </p:nvSpPr>
        <p:spPr bwMode="auto">
          <a:xfrm>
            <a:off x="3915546" y="368336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10</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0" name="직사각형 19">
            <a:extLst>
              <a:ext uri="{FF2B5EF4-FFF2-40B4-BE49-F238E27FC236}">
                <a16:creationId xmlns:a16="http://schemas.microsoft.com/office/drawing/2014/main" id="{D68E0092-2D65-4D58-B248-5C432B0BDC4E}"/>
              </a:ext>
            </a:extLst>
          </p:cNvPr>
          <p:cNvSpPr/>
          <p:nvPr/>
        </p:nvSpPr>
        <p:spPr>
          <a:xfrm>
            <a:off x="4003200" y="4369264"/>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1" name="순서도: 연결자 20">
            <a:extLst>
              <a:ext uri="{FF2B5EF4-FFF2-40B4-BE49-F238E27FC236}">
                <a16:creationId xmlns:a16="http://schemas.microsoft.com/office/drawing/2014/main" id="{8C475EF6-4996-416E-BBD2-24A667DDB205}"/>
              </a:ext>
            </a:extLst>
          </p:cNvPr>
          <p:cNvSpPr/>
          <p:nvPr/>
        </p:nvSpPr>
        <p:spPr bwMode="auto">
          <a:xfrm>
            <a:off x="3915546" y="428736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11</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220582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Value Chain </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600" name="직사각형 17">
            <a:extLst>
              <a:ext uri="{FF2B5EF4-FFF2-40B4-BE49-F238E27FC236}">
                <a16:creationId xmlns:a16="http://schemas.microsoft.com/office/drawing/2014/main" id="{EC4681F6-97B0-4684-A711-1D858DFBA86B}"/>
              </a:ext>
            </a:extLst>
          </p:cNvPr>
          <p:cNvSpPr>
            <a:spLocks noChangeArrowheads="1"/>
          </p:cNvSpPr>
          <p:nvPr/>
        </p:nvSpPr>
        <p:spPr bwMode="auto">
          <a:xfrm>
            <a:off x="6299080" y="2043132"/>
            <a:ext cx="2956466" cy="4214790"/>
          </a:xfrm>
          <a:prstGeom prst="rect">
            <a:avLst/>
          </a:prstGeom>
          <a:noFill/>
          <a:ln w="9525" algn="ctr">
            <a:solidFill>
              <a:srgbClr val="6D2077"/>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621" name="갈매기형 수장 96">
            <a:extLst>
              <a:ext uri="{FF2B5EF4-FFF2-40B4-BE49-F238E27FC236}">
                <a16:creationId xmlns:a16="http://schemas.microsoft.com/office/drawing/2014/main" id="{F854C304-1DF2-4C12-BDBC-F1AD0E8B6D33}"/>
              </a:ext>
            </a:extLst>
          </p:cNvPr>
          <p:cNvSpPr/>
          <p:nvPr/>
        </p:nvSpPr>
        <p:spPr bwMode="auto">
          <a:xfrm>
            <a:off x="6289169" y="1003247"/>
            <a:ext cx="3024000" cy="252000"/>
          </a:xfrm>
          <a:prstGeom prst="chevron">
            <a:avLst/>
          </a:prstGeom>
          <a:solidFill>
            <a:srgbClr val="6D2077"/>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ko-KR" altLang="en-US" sz="1050" b="1" dirty="0">
                <a:solidFill>
                  <a:srgbClr val="FFFFFF"/>
                </a:solidFill>
                <a:latin typeface="Arial" panose="020B0604020202020204" pitchFamily="34" charset="0"/>
                <a:ea typeface="+mj-ea"/>
                <a:cs typeface="Arial" panose="020B0604020202020204" pitchFamily="34" charset="0"/>
              </a:rPr>
              <a:t>판매</a:t>
            </a:r>
            <a:endParaRPr lang="en-US" altLang="ko-KR" sz="1050" b="1" dirty="0">
              <a:solidFill>
                <a:srgbClr val="FFFFFF"/>
              </a:solidFill>
              <a:latin typeface="Arial" panose="020B0604020202020204" pitchFamily="34" charset="0"/>
              <a:ea typeface="+mj-ea"/>
              <a:cs typeface="Arial" panose="020B0604020202020204" pitchFamily="34" charset="0"/>
            </a:endParaRPr>
          </a:p>
        </p:txBody>
      </p:sp>
      <p:sp>
        <p:nvSpPr>
          <p:cNvPr id="622" name="직사각형 621">
            <a:extLst>
              <a:ext uri="{FF2B5EF4-FFF2-40B4-BE49-F238E27FC236}">
                <a16:creationId xmlns:a16="http://schemas.microsoft.com/office/drawing/2014/main" id="{6EE0E035-515B-4106-85B6-052DADD6E046}"/>
              </a:ext>
            </a:extLst>
          </p:cNvPr>
          <p:cNvSpPr/>
          <p:nvPr/>
        </p:nvSpPr>
        <p:spPr bwMode="auto">
          <a:xfrm>
            <a:off x="6361180" y="1969564"/>
            <a:ext cx="1107604"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a:solidFill>
                  <a:srgbClr val="6D2077"/>
                </a:solidFill>
                <a:latin typeface="Arial" panose="020B0604020202020204" pitchFamily="34" charset="0"/>
                <a:ea typeface="+mj-ea"/>
                <a:cs typeface="Arial" panose="020B0604020202020204" pitchFamily="34" charset="0"/>
              </a:rPr>
              <a:t>배송 및 대금회수</a:t>
            </a:r>
            <a:endParaRPr lang="en-GB" sz="900" b="1" kern="0" dirty="0">
              <a:solidFill>
                <a:srgbClr val="6D2077"/>
              </a:solidFill>
              <a:latin typeface="Arial" panose="020B0604020202020204" pitchFamily="34" charset="0"/>
              <a:ea typeface="+mj-ea"/>
              <a:cs typeface="Arial" panose="020B0604020202020204" pitchFamily="34" charset="0"/>
            </a:endParaRPr>
          </a:p>
        </p:txBody>
      </p:sp>
      <p:sp>
        <p:nvSpPr>
          <p:cNvPr id="661" name="직사각형 17">
            <a:extLst>
              <a:ext uri="{FF2B5EF4-FFF2-40B4-BE49-F238E27FC236}">
                <a16:creationId xmlns:a16="http://schemas.microsoft.com/office/drawing/2014/main" id="{20A5AE75-2CC1-4118-8AC4-882C6F086F3B}"/>
              </a:ext>
            </a:extLst>
          </p:cNvPr>
          <p:cNvSpPr>
            <a:spLocks noChangeArrowheads="1"/>
          </p:cNvSpPr>
          <p:nvPr/>
        </p:nvSpPr>
        <p:spPr bwMode="auto">
          <a:xfrm>
            <a:off x="3954634" y="1063006"/>
            <a:ext cx="2206595" cy="233382"/>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664" name="직사각형 227">
            <a:extLst>
              <a:ext uri="{FF2B5EF4-FFF2-40B4-BE49-F238E27FC236}">
                <a16:creationId xmlns:a16="http://schemas.microsoft.com/office/drawing/2014/main" id="{6CC1320D-EFA3-494B-A768-4F5A163F3436}"/>
              </a:ext>
            </a:extLst>
          </p:cNvPr>
          <p:cNvSpPr/>
          <p:nvPr/>
        </p:nvSpPr>
        <p:spPr bwMode="auto">
          <a:xfrm>
            <a:off x="1179027" y="4191295"/>
            <a:ext cx="515365" cy="234000"/>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err="1">
                <a:solidFill>
                  <a:prstClr val="white"/>
                </a:solidFill>
                <a:latin typeface="Arial" panose="020B0604020202020204" pitchFamily="34" charset="0"/>
                <a:ea typeface="+mj-ea"/>
                <a:cs typeface="Arial" panose="020B0604020202020204" pitchFamily="34" charset="0"/>
              </a:rPr>
              <a:t>프라이머</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666" name="직사각형 227">
            <a:extLst>
              <a:ext uri="{FF2B5EF4-FFF2-40B4-BE49-F238E27FC236}">
                <a16:creationId xmlns:a16="http://schemas.microsoft.com/office/drawing/2014/main" id="{00C29186-6328-4D4D-A949-B6684B4867C2}"/>
              </a:ext>
            </a:extLst>
          </p:cNvPr>
          <p:cNvSpPr/>
          <p:nvPr/>
        </p:nvSpPr>
        <p:spPr bwMode="auto">
          <a:xfrm>
            <a:off x="1179027" y="4467070"/>
            <a:ext cx="515365" cy="234000"/>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커버</a:t>
            </a:r>
          </a:p>
        </p:txBody>
      </p:sp>
      <p:sp>
        <p:nvSpPr>
          <p:cNvPr id="670" name="직사각형 227">
            <a:extLst>
              <a:ext uri="{FF2B5EF4-FFF2-40B4-BE49-F238E27FC236}">
                <a16:creationId xmlns:a16="http://schemas.microsoft.com/office/drawing/2014/main" id="{4946DBFC-BA4D-4CAF-8E55-D73551CF57DE}"/>
              </a:ext>
            </a:extLst>
          </p:cNvPr>
          <p:cNvSpPr/>
          <p:nvPr/>
        </p:nvSpPr>
        <p:spPr bwMode="auto">
          <a:xfrm>
            <a:off x="669867" y="3630202"/>
            <a:ext cx="456358" cy="1350420"/>
          </a:xfrm>
          <a:prstGeom prst="rect">
            <a:avLst/>
          </a:prstGeom>
          <a:solidFill>
            <a:srgbClr val="0D8180"/>
          </a:solidFill>
          <a:ln w="6350" cap="flat" cmpd="sng" algn="ctr">
            <a:solidFill>
              <a:srgbClr val="0D8180"/>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dirty="0">
                <a:solidFill>
                  <a:prstClr val="white"/>
                </a:solidFill>
                <a:latin typeface="Arial" panose="020B0604020202020204" pitchFamily="34" charset="0"/>
                <a:ea typeface="+mj-ea"/>
                <a:cs typeface="Arial" panose="020B0604020202020204" pitchFamily="34" charset="0"/>
              </a:rPr>
              <a:t>원재료비</a:t>
            </a:r>
            <a:endParaRPr lang="ko-KR" altLang="en-US" sz="800" b="1" baseline="30000" dirty="0">
              <a:solidFill>
                <a:prstClr val="white"/>
              </a:solidFill>
              <a:latin typeface="Arial" panose="020B0604020202020204" pitchFamily="34" charset="0"/>
              <a:ea typeface="+mj-ea"/>
              <a:cs typeface="Arial" panose="020B0604020202020204" pitchFamily="34" charset="0"/>
            </a:endParaRPr>
          </a:p>
        </p:txBody>
      </p:sp>
      <p:sp>
        <p:nvSpPr>
          <p:cNvPr id="674" name="직사각형 17">
            <a:extLst>
              <a:ext uri="{FF2B5EF4-FFF2-40B4-BE49-F238E27FC236}">
                <a16:creationId xmlns:a16="http://schemas.microsoft.com/office/drawing/2014/main" id="{958D8ADF-D40B-437F-99E7-A7FEAD5AC8E2}"/>
              </a:ext>
            </a:extLst>
          </p:cNvPr>
          <p:cNvSpPr>
            <a:spLocks noChangeArrowheads="1"/>
          </p:cNvSpPr>
          <p:nvPr/>
        </p:nvSpPr>
        <p:spPr bwMode="auto">
          <a:xfrm>
            <a:off x="571988" y="3357753"/>
            <a:ext cx="2710287" cy="2900169"/>
          </a:xfrm>
          <a:prstGeom prst="rect">
            <a:avLst/>
          </a:prstGeom>
          <a:noFill/>
          <a:ln w="9525" algn="ctr">
            <a:solidFill>
              <a:srgbClr val="6FC2B4"/>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kern="0" dirty="0">
              <a:solidFill>
                <a:srgbClr val="6FC2B4"/>
              </a:solidFill>
              <a:latin typeface="Arial" panose="020B0604020202020204" pitchFamily="34" charset="0"/>
              <a:ea typeface="+mj-ea"/>
              <a:cs typeface="Arial" panose="020B0604020202020204" pitchFamily="34" charset="0"/>
            </a:endParaRPr>
          </a:p>
        </p:txBody>
      </p:sp>
      <p:sp>
        <p:nvSpPr>
          <p:cNvPr id="675" name="직사각형 674">
            <a:extLst>
              <a:ext uri="{FF2B5EF4-FFF2-40B4-BE49-F238E27FC236}">
                <a16:creationId xmlns:a16="http://schemas.microsoft.com/office/drawing/2014/main" id="{4AEA2D52-751C-41E8-9A73-34A0687643B1}"/>
              </a:ext>
            </a:extLst>
          </p:cNvPr>
          <p:cNvSpPr/>
          <p:nvPr/>
        </p:nvSpPr>
        <p:spPr bwMode="auto">
          <a:xfrm>
            <a:off x="669866" y="3260798"/>
            <a:ext cx="975574" cy="205058"/>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4774" rIns="18000" bIns="44774" numCol="1" rtlCol="0" anchor="ctr" anchorCtr="0" compatLnSpc="1">
            <a:prstTxWarp prst="textNoShape">
              <a:avLst/>
            </a:prstTxWarp>
          </a:bodyPr>
          <a:lstStyle/>
          <a:p>
            <a:pPr algn="just" defTabSz="895488">
              <a:spcAft>
                <a:spcPct val="35000"/>
              </a:spcAft>
              <a:tabLst>
                <a:tab pos="5596796" algn="l"/>
              </a:tabLst>
              <a:defRPr/>
            </a:pPr>
            <a:r>
              <a:rPr lang="ko-KR" altLang="en-US" sz="900" b="1" kern="0" dirty="0">
                <a:solidFill>
                  <a:srgbClr val="00A3A1"/>
                </a:solidFill>
                <a:latin typeface="Arial" panose="020B0604020202020204" pitchFamily="34" charset="0"/>
                <a:ea typeface="+mj-ea"/>
                <a:cs typeface="Arial" panose="020B0604020202020204" pitchFamily="34" charset="0"/>
              </a:rPr>
              <a:t>원재료 구입</a:t>
            </a:r>
            <a:endParaRPr lang="en-GB" sz="900" b="1" kern="0" dirty="0">
              <a:solidFill>
                <a:srgbClr val="00A3A1"/>
              </a:solidFill>
              <a:latin typeface="Arial" panose="020B0604020202020204" pitchFamily="34" charset="0"/>
              <a:ea typeface="+mj-ea"/>
              <a:cs typeface="Arial" panose="020B0604020202020204" pitchFamily="34" charset="0"/>
            </a:endParaRPr>
          </a:p>
        </p:txBody>
      </p:sp>
      <p:sp>
        <p:nvSpPr>
          <p:cNvPr id="676" name="오각형 226">
            <a:extLst>
              <a:ext uri="{FF2B5EF4-FFF2-40B4-BE49-F238E27FC236}">
                <a16:creationId xmlns:a16="http://schemas.microsoft.com/office/drawing/2014/main" id="{0F4DA850-FEB5-4787-B358-42E6BF1A90D4}"/>
              </a:ext>
            </a:extLst>
          </p:cNvPr>
          <p:cNvSpPr/>
          <p:nvPr/>
        </p:nvSpPr>
        <p:spPr bwMode="auto">
          <a:xfrm>
            <a:off x="566980" y="1003246"/>
            <a:ext cx="2808000" cy="252000"/>
          </a:xfrm>
          <a:prstGeom prst="homePlate">
            <a:avLst/>
          </a:prstGeom>
          <a:solidFill>
            <a:srgbClr val="00A3A1"/>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ko-KR" altLang="en-US" sz="1050" b="1" dirty="0">
                <a:solidFill>
                  <a:srgbClr val="FFFFFF"/>
                </a:solidFill>
                <a:latin typeface="Arial" panose="020B0604020202020204" pitchFamily="34" charset="0"/>
                <a:ea typeface="+mj-ea"/>
                <a:cs typeface="Arial" panose="020B0604020202020204" pitchFamily="34" charset="0"/>
              </a:rPr>
              <a:t>수주 및 구매</a:t>
            </a:r>
            <a:endParaRPr lang="en-US" altLang="ko-KR" sz="1050" b="1" dirty="0">
              <a:solidFill>
                <a:srgbClr val="FFFFFF"/>
              </a:solidFill>
              <a:latin typeface="Arial" panose="020B0604020202020204" pitchFamily="34" charset="0"/>
              <a:ea typeface="+mj-ea"/>
              <a:cs typeface="Arial" panose="020B0604020202020204" pitchFamily="34" charset="0"/>
            </a:endParaRPr>
          </a:p>
        </p:txBody>
      </p:sp>
      <p:sp>
        <p:nvSpPr>
          <p:cNvPr id="677" name="갈매기형 수장 96">
            <a:extLst>
              <a:ext uri="{FF2B5EF4-FFF2-40B4-BE49-F238E27FC236}">
                <a16:creationId xmlns:a16="http://schemas.microsoft.com/office/drawing/2014/main" id="{9CAC673F-3C15-4EAC-800C-765424931A66}"/>
              </a:ext>
            </a:extLst>
          </p:cNvPr>
          <p:cNvSpPr/>
          <p:nvPr/>
        </p:nvSpPr>
        <p:spPr bwMode="auto">
          <a:xfrm>
            <a:off x="3302074" y="1003246"/>
            <a:ext cx="3060000" cy="252000"/>
          </a:xfrm>
          <a:prstGeom prst="chevron">
            <a:avLst/>
          </a:prstGeom>
          <a:solidFill>
            <a:srgbClr val="005EB8"/>
          </a:solidFill>
          <a:ln w="6350" cap="flat" cmpd="sng" algn="ctr">
            <a:noFill/>
            <a:prstDash val="solid"/>
            <a:round/>
            <a:headEnd type="none" w="med" len="med"/>
            <a:tailEnd type="none" w="med" len="med"/>
          </a:ln>
          <a:effectLst/>
        </p:spPr>
        <p:txBody>
          <a:bodyPr lIns="18000" tIns="30788" rIns="18000" bIns="30788" anchor="ctr"/>
          <a:lstStyle/>
          <a:p>
            <a:pPr algn="ctr" defTabSz="781990" fontAlgn="base">
              <a:spcBef>
                <a:spcPct val="0"/>
              </a:spcBef>
              <a:spcAft>
                <a:spcPct val="0"/>
              </a:spcAft>
              <a:buClr>
                <a:srgbClr val="99CC00"/>
              </a:buClr>
              <a:tabLst>
                <a:tab pos="228080" algn="l"/>
              </a:tabLst>
              <a:defRPr/>
            </a:pPr>
            <a:r>
              <a:rPr lang="ko-KR" altLang="en-US" sz="1050" b="1" dirty="0">
                <a:solidFill>
                  <a:srgbClr val="FFFFFF"/>
                </a:solidFill>
                <a:latin typeface="Arial" panose="020B0604020202020204" pitchFamily="34" charset="0"/>
                <a:ea typeface="+mj-ea"/>
                <a:cs typeface="Arial" panose="020B0604020202020204" pitchFamily="34" charset="0"/>
              </a:rPr>
              <a:t>생산</a:t>
            </a:r>
            <a:endParaRPr lang="en-US" altLang="ko-KR" sz="1050" b="1" dirty="0">
              <a:solidFill>
                <a:srgbClr val="FFFFFF"/>
              </a:solidFill>
              <a:latin typeface="Arial" panose="020B0604020202020204" pitchFamily="34" charset="0"/>
              <a:ea typeface="+mj-ea"/>
              <a:cs typeface="Arial" panose="020B0604020202020204" pitchFamily="34" charset="0"/>
            </a:endParaRPr>
          </a:p>
        </p:txBody>
      </p:sp>
      <p:sp>
        <p:nvSpPr>
          <p:cNvPr id="679" name="직사각형 17">
            <a:extLst>
              <a:ext uri="{FF2B5EF4-FFF2-40B4-BE49-F238E27FC236}">
                <a16:creationId xmlns:a16="http://schemas.microsoft.com/office/drawing/2014/main" id="{B83AA967-C9D9-4127-9C34-D5755E4B3637}"/>
              </a:ext>
            </a:extLst>
          </p:cNvPr>
          <p:cNvSpPr>
            <a:spLocks noChangeArrowheads="1"/>
          </p:cNvSpPr>
          <p:nvPr/>
        </p:nvSpPr>
        <p:spPr bwMode="auto">
          <a:xfrm>
            <a:off x="3364771" y="2043135"/>
            <a:ext cx="2856155" cy="4214790"/>
          </a:xfrm>
          <a:prstGeom prst="rect">
            <a:avLst/>
          </a:prstGeom>
          <a:noFill/>
          <a:ln w="9525" algn="ctr">
            <a:solidFill>
              <a:srgbClr val="0091DA"/>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defRPr/>
            </a:pPr>
            <a:endParaRPr lang="en-US" altLang="ko-KR" sz="784" dirty="0">
              <a:solidFill>
                <a:srgbClr val="000000"/>
              </a:solidFill>
              <a:latin typeface="Arial" panose="020B0604020202020204" pitchFamily="34" charset="0"/>
              <a:ea typeface="+mj-ea"/>
              <a:cs typeface="Arial" panose="020B0604020202020204" pitchFamily="34" charset="0"/>
            </a:endParaRPr>
          </a:p>
        </p:txBody>
      </p:sp>
      <p:sp>
        <p:nvSpPr>
          <p:cNvPr id="680" name="직사각형 679">
            <a:extLst>
              <a:ext uri="{FF2B5EF4-FFF2-40B4-BE49-F238E27FC236}">
                <a16:creationId xmlns:a16="http://schemas.microsoft.com/office/drawing/2014/main" id="{704D80C9-4803-449A-9368-6F68FA77B5A9}"/>
              </a:ext>
            </a:extLst>
          </p:cNvPr>
          <p:cNvSpPr/>
          <p:nvPr/>
        </p:nvSpPr>
        <p:spPr bwMode="auto">
          <a:xfrm>
            <a:off x="3445274" y="1968293"/>
            <a:ext cx="1196575" cy="157460"/>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5720" rIns="18000" bIns="45720" numCol="1" rtlCol="0" anchor="ctr" anchorCtr="0" compatLnSpc="1">
            <a:prstTxWarp prst="textNoShape">
              <a:avLst/>
            </a:prstTxWarp>
          </a:bodyPr>
          <a:lstStyle/>
          <a:p>
            <a:pPr algn="just" defTabSz="457198">
              <a:spcAft>
                <a:spcPct val="35000"/>
              </a:spcAft>
              <a:tabLst>
                <a:tab pos="5714967" algn="l"/>
              </a:tabLst>
              <a:defRPr/>
            </a:pPr>
            <a:r>
              <a:rPr lang="ko-KR" altLang="en-US" sz="900" b="1" kern="0" dirty="0">
                <a:solidFill>
                  <a:srgbClr val="005EB8"/>
                </a:solidFill>
                <a:latin typeface="Arial" panose="020B0604020202020204" pitchFamily="34" charset="0"/>
                <a:ea typeface="+mj-ea"/>
                <a:cs typeface="Arial" panose="020B0604020202020204" pitchFamily="34" charset="0"/>
              </a:rPr>
              <a:t>임가공 </a:t>
            </a:r>
            <a:r>
              <a:rPr lang="en-US" altLang="ko-KR" sz="900" b="1" kern="0" dirty="0">
                <a:solidFill>
                  <a:srgbClr val="005EB8"/>
                </a:solidFill>
                <a:latin typeface="Arial" panose="020B0604020202020204" pitchFamily="34" charset="0"/>
                <a:ea typeface="+mj-ea"/>
                <a:cs typeface="Arial" panose="020B0604020202020204" pitchFamily="34" charset="0"/>
              </a:rPr>
              <a:t>/ </a:t>
            </a:r>
            <a:r>
              <a:rPr lang="ko-KR" altLang="en-US" sz="900" b="1" kern="0" dirty="0">
                <a:solidFill>
                  <a:srgbClr val="005EB8"/>
                </a:solidFill>
                <a:latin typeface="Arial" panose="020B0604020202020204" pitchFamily="34" charset="0"/>
                <a:ea typeface="+mj-ea"/>
                <a:cs typeface="Arial" panose="020B0604020202020204" pitchFamily="34" charset="0"/>
              </a:rPr>
              <a:t>제품 생산</a:t>
            </a:r>
            <a:endParaRPr lang="en-GB" sz="900" b="1" kern="0" baseline="30000" dirty="0">
              <a:solidFill>
                <a:srgbClr val="005EB8"/>
              </a:solidFill>
              <a:latin typeface="Arial" panose="020B0604020202020204" pitchFamily="34" charset="0"/>
              <a:ea typeface="+mj-ea"/>
              <a:cs typeface="Arial" panose="020B0604020202020204" pitchFamily="34" charset="0"/>
            </a:endParaRPr>
          </a:p>
        </p:txBody>
      </p:sp>
      <p:sp>
        <p:nvSpPr>
          <p:cNvPr id="737" name="직사각형 17">
            <a:extLst>
              <a:ext uri="{FF2B5EF4-FFF2-40B4-BE49-F238E27FC236}">
                <a16:creationId xmlns:a16="http://schemas.microsoft.com/office/drawing/2014/main" id="{6454B1C6-9B97-4202-98EC-BFCDA33E7792}"/>
              </a:ext>
            </a:extLst>
          </p:cNvPr>
          <p:cNvSpPr>
            <a:spLocks noChangeArrowheads="1"/>
          </p:cNvSpPr>
          <p:nvPr/>
        </p:nvSpPr>
        <p:spPr bwMode="auto">
          <a:xfrm>
            <a:off x="3435135" y="4619373"/>
            <a:ext cx="648000"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err="1">
                <a:solidFill>
                  <a:srgbClr val="005EB8"/>
                </a:solidFill>
                <a:latin typeface="Arial" panose="020B0604020202020204" pitchFamily="34" charset="0"/>
                <a:ea typeface="+mj-ea"/>
                <a:cs typeface="Arial" panose="020B0604020202020204" pitchFamily="34" charset="0"/>
              </a:rPr>
              <a:t>코팅기</a:t>
            </a:r>
            <a:endParaRPr lang="en-US" altLang="ko-KR" sz="800" dirty="0">
              <a:solidFill>
                <a:srgbClr val="005EB8"/>
              </a:solidFill>
              <a:latin typeface="Arial" panose="020B0604020202020204" pitchFamily="34" charset="0"/>
              <a:ea typeface="+mj-ea"/>
              <a:cs typeface="Arial" panose="020B0604020202020204" pitchFamily="34" charset="0"/>
            </a:endParaRPr>
          </a:p>
        </p:txBody>
      </p:sp>
      <p:cxnSp>
        <p:nvCxnSpPr>
          <p:cNvPr id="738" name="직선 연결선 737">
            <a:extLst>
              <a:ext uri="{FF2B5EF4-FFF2-40B4-BE49-F238E27FC236}">
                <a16:creationId xmlns:a16="http://schemas.microsoft.com/office/drawing/2014/main" id="{8C026BBE-961D-41F3-B2A8-96FB398A933D}"/>
              </a:ext>
            </a:extLst>
          </p:cNvPr>
          <p:cNvCxnSpPr>
            <a:cxnSpLocks/>
          </p:cNvCxnSpPr>
          <p:nvPr/>
        </p:nvCxnSpPr>
        <p:spPr bwMode="auto">
          <a:xfrm>
            <a:off x="3461979" y="4814220"/>
            <a:ext cx="588242"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744" name="직사각형 17">
            <a:extLst>
              <a:ext uri="{FF2B5EF4-FFF2-40B4-BE49-F238E27FC236}">
                <a16:creationId xmlns:a16="http://schemas.microsoft.com/office/drawing/2014/main" id="{900671D3-835D-44E3-92AE-D09BF7F7FD3E}"/>
              </a:ext>
            </a:extLst>
          </p:cNvPr>
          <p:cNvSpPr>
            <a:spLocks noChangeArrowheads="1"/>
          </p:cNvSpPr>
          <p:nvPr/>
        </p:nvSpPr>
        <p:spPr bwMode="auto">
          <a:xfrm>
            <a:off x="4870816" y="4619373"/>
            <a:ext cx="519286"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생산량</a:t>
            </a:r>
            <a:r>
              <a:rPr lang="en-US" altLang="ko-KR" sz="800" baseline="30000" dirty="0">
                <a:solidFill>
                  <a:srgbClr val="005EB8"/>
                </a:solidFill>
                <a:latin typeface="Arial" panose="020B0604020202020204" pitchFamily="34" charset="0"/>
                <a:ea typeface="+mj-ea"/>
                <a:cs typeface="Arial" panose="020B0604020202020204" pitchFamily="34" charset="0"/>
              </a:rPr>
              <a:t>2</a:t>
            </a:r>
          </a:p>
        </p:txBody>
      </p:sp>
      <p:cxnSp>
        <p:nvCxnSpPr>
          <p:cNvPr id="745" name="직선 연결선 744">
            <a:extLst>
              <a:ext uri="{FF2B5EF4-FFF2-40B4-BE49-F238E27FC236}">
                <a16:creationId xmlns:a16="http://schemas.microsoft.com/office/drawing/2014/main" id="{030FFEC2-3262-4593-B7DE-07C8D7217D9C}"/>
              </a:ext>
            </a:extLst>
          </p:cNvPr>
          <p:cNvCxnSpPr/>
          <p:nvPr/>
        </p:nvCxnSpPr>
        <p:spPr bwMode="auto">
          <a:xfrm>
            <a:off x="4802386" y="4814220"/>
            <a:ext cx="656146"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751" name="직사각형 17">
            <a:extLst>
              <a:ext uri="{FF2B5EF4-FFF2-40B4-BE49-F238E27FC236}">
                <a16:creationId xmlns:a16="http://schemas.microsoft.com/office/drawing/2014/main" id="{ACF573FC-EF23-4C30-BF7A-D3B89A3B782A}"/>
              </a:ext>
            </a:extLst>
          </p:cNvPr>
          <p:cNvSpPr>
            <a:spLocks noChangeArrowheads="1"/>
          </p:cNvSpPr>
          <p:nvPr/>
        </p:nvSpPr>
        <p:spPr bwMode="auto">
          <a:xfrm>
            <a:off x="5605910" y="4619373"/>
            <a:ext cx="453658"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가동률</a:t>
            </a:r>
            <a:endParaRPr lang="en-US" altLang="ko-KR" sz="800" dirty="0">
              <a:solidFill>
                <a:srgbClr val="005EB8"/>
              </a:solidFill>
              <a:latin typeface="Arial" panose="020B0604020202020204" pitchFamily="34" charset="0"/>
              <a:ea typeface="+mj-ea"/>
              <a:cs typeface="Arial" panose="020B0604020202020204" pitchFamily="34" charset="0"/>
            </a:endParaRPr>
          </a:p>
        </p:txBody>
      </p:sp>
      <p:cxnSp>
        <p:nvCxnSpPr>
          <p:cNvPr id="752" name="직선 연결선 751">
            <a:extLst>
              <a:ext uri="{FF2B5EF4-FFF2-40B4-BE49-F238E27FC236}">
                <a16:creationId xmlns:a16="http://schemas.microsoft.com/office/drawing/2014/main" id="{000FCCEB-DAA1-4F84-89A8-83F0F3C17BB0}"/>
              </a:ext>
            </a:extLst>
          </p:cNvPr>
          <p:cNvCxnSpPr/>
          <p:nvPr/>
        </p:nvCxnSpPr>
        <p:spPr bwMode="auto">
          <a:xfrm>
            <a:off x="5501655" y="4814220"/>
            <a:ext cx="646930"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602" name="직사각형 17">
            <a:extLst>
              <a:ext uri="{FF2B5EF4-FFF2-40B4-BE49-F238E27FC236}">
                <a16:creationId xmlns:a16="http://schemas.microsoft.com/office/drawing/2014/main" id="{8E36D791-52A1-400E-A8DF-B1BF62F30173}"/>
              </a:ext>
            </a:extLst>
          </p:cNvPr>
          <p:cNvSpPr>
            <a:spLocks noChangeArrowheads="1"/>
          </p:cNvSpPr>
          <p:nvPr/>
        </p:nvSpPr>
        <p:spPr bwMode="auto">
          <a:xfrm>
            <a:off x="6420573" y="3742154"/>
            <a:ext cx="867049" cy="207662"/>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defRPr/>
            </a:pPr>
            <a:r>
              <a:rPr lang="ko-KR" altLang="en-US" sz="800" dirty="0">
                <a:solidFill>
                  <a:srgbClr val="6D2077"/>
                </a:solidFill>
                <a:latin typeface="Arial" panose="020B0604020202020204" pitchFamily="34" charset="0"/>
                <a:ea typeface="+mj-ea"/>
                <a:cs typeface="Arial" panose="020B0604020202020204" pitchFamily="34" charset="0"/>
              </a:rPr>
              <a:t>주요 매출처</a:t>
            </a:r>
            <a:endParaRPr lang="en-US" altLang="ko-KR" sz="800" dirty="0">
              <a:solidFill>
                <a:srgbClr val="6D2077"/>
              </a:solidFill>
              <a:latin typeface="Arial" panose="020B0604020202020204" pitchFamily="34" charset="0"/>
              <a:ea typeface="+mj-ea"/>
              <a:cs typeface="Arial" panose="020B0604020202020204" pitchFamily="34" charset="0"/>
            </a:endParaRPr>
          </a:p>
        </p:txBody>
      </p:sp>
      <p:cxnSp>
        <p:nvCxnSpPr>
          <p:cNvPr id="603" name="직선 연결선 602">
            <a:extLst>
              <a:ext uri="{FF2B5EF4-FFF2-40B4-BE49-F238E27FC236}">
                <a16:creationId xmlns:a16="http://schemas.microsoft.com/office/drawing/2014/main" id="{4AC18DD8-1339-43F2-8796-F630BB7F18DF}"/>
              </a:ext>
            </a:extLst>
          </p:cNvPr>
          <p:cNvCxnSpPr>
            <a:cxnSpLocks/>
          </p:cNvCxnSpPr>
          <p:nvPr/>
        </p:nvCxnSpPr>
        <p:spPr bwMode="auto">
          <a:xfrm>
            <a:off x="6386481" y="3941577"/>
            <a:ext cx="935233"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628" name="직사각형 17">
            <a:extLst>
              <a:ext uri="{FF2B5EF4-FFF2-40B4-BE49-F238E27FC236}">
                <a16:creationId xmlns:a16="http://schemas.microsoft.com/office/drawing/2014/main" id="{87B8E55C-41C6-471A-A813-B0A1ADF29507}"/>
              </a:ext>
            </a:extLst>
          </p:cNvPr>
          <p:cNvSpPr>
            <a:spLocks noChangeArrowheads="1"/>
          </p:cNvSpPr>
          <p:nvPr/>
        </p:nvSpPr>
        <p:spPr bwMode="auto">
          <a:xfrm>
            <a:off x="6651822" y="4036638"/>
            <a:ext cx="669354" cy="309600"/>
          </a:xfrm>
          <a:prstGeom prst="rect">
            <a:avLst/>
          </a:prstGeom>
          <a:solidFill>
            <a:srgbClr val="483698"/>
          </a:solidFill>
          <a:ln w="9525" algn="ctr">
            <a:solidFill>
              <a:srgbClr val="483698"/>
            </a:solidFill>
            <a:round/>
            <a:headEnd/>
            <a:tailEnd/>
          </a:ln>
        </p:spPr>
        <p:txBody>
          <a:bodyPr lIns="18000" tIns="35255" rIns="18000" bIns="35255" anchor="ctr"/>
          <a:lstStyle/>
          <a:p>
            <a:pPr algn="ctr" defTabSz="895488">
              <a:buClr>
                <a:srgbClr val="99CC00"/>
              </a:buClr>
              <a:tabLst>
                <a:tab pos="261185" algn="l"/>
              </a:tabLst>
              <a:defRPr/>
            </a:pPr>
            <a:r>
              <a:rPr lang="en-US" altLang="ko-KR" sz="800" b="1" dirty="0">
                <a:solidFill>
                  <a:prstClr val="white"/>
                </a:solidFill>
                <a:latin typeface="Arial" panose="020B0604020202020204" pitchFamily="34" charset="0"/>
                <a:ea typeface="+mj-ea"/>
                <a:cs typeface="Arial" panose="020B0604020202020204" pitchFamily="34" charset="0"/>
              </a:rPr>
              <a:t>LX</a:t>
            </a:r>
            <a:r>
              <a:rPr lang="ko-KR" altLang="en-US" sz="800" b="1" dirty="0" err="1">
                <a:solidFill>
                  <a:prstClr val="white"/>
                </a:solidFill>
                <a:latin typeface="Arial" panose="020B0604020202020204" pitchFamily="34" charset="0"/>
                <a:ea typeface="+mj-ea"/>
                <a:cs typeface="Arial" panose="020B0604020202020204" pitchFamily="34" charset="0"/>
              </a:rPr>
              <a:t>하우시스</a:t>
            </a:r>
            <a:endParaRPr lang="en-US" altLang="ko-KR" sz="800" b="1" dirty="0">
              <a:solidFill>
                <a:prstClr val="white"/>
              </a:solidFill>
              <a:latin typeface="Arial" panose="020B0604020202020204" pitchFamily="34" charset="0"/>
              <a:ea typeface="+mj-ea"/>
              <a:cs typeface="Arial" panose="020B0604020202020204" pitchFamily="34" charset="0"/>
            </a:endParaRPr>
          </a:p>
          <a:p>
            <a:pPr algn="ctr" defTabSz="895488">
              <a:buClr>
                <a:srgbClr val="99CC00"/>
              </a:buClr>
              <a:tabLst>
                <a:tab pos="261185" algn="l"/>
              </a:tabLst>
              <a:defRPr/>
            </a:pPr>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dirty="0">
                <a:solidFill>
                  <a:prstClr val="white"/>
                </a:solidFill>
                <a:latin typeface="Arial" panose="020B0604020202020204" pitchFamily="34" charset="0"/>
                <a:ea typeface="+mj-ea"/>
                <a:cs typeface="Arial" panose="020B0604020202020204" pitchFamily="34" charset="0"/>
              </a:rPr>
              <a:t>한국</a:t>
            </a:r>
            <a:r>
              <a:rPr lang="en-US" altLang="ko-KR" sz="800" b="1" dirty="0">
                <a:solidFill>
                  <a:prstClr val="white"/>
                </a:solidFill>
                <a:latin typeface="Arial" panose="020B0604020202020204" pitchFamily="34" charset="0"/>
                <a:ea typeface="+mj-ea"/>
                <a:cs typeface="Arial" panose="020B0604020202020204" pitchFamily="34" charset="0"/>
              </a:rPr>
              <a:t>)</a:t>
            </a:r>
          </a:p>
        </p:txBody>
      </p:sp>
      <p:sp>
        <p:nvSpPr>
          <p:cNvPr id="308" name="직사각형 17">
            <a:extLst>
              <a:ext uri="{FF2B5EF4-FFF2-40B4-BE49-F238E27FC236}">
                <a16:creationId xmlns:a16="http://schemas.microsoft.com/office/drawing/2014/main" id="{58DB01FF-AAEF-4E4B-9F18-C00EB865ECA7}"/>
              </a:ext>
            </a:extLst>
          </p:cNvPr>
          <p:cNvSpPr>
            <a:spLocks noChangeArrowheads="1"/>
          </p:cNvSpPr>
          <p:nvPr/>
        </p:nvSpPr>
        <p:spPr bwMode="auto">
          <a:xfrm>
            <a:off x="8155001" y="4036638"/>
            <a:ext cx="1024998" cy="309600"/>
          </a:xfrm>
          <a:prstGeom prst="rect">
            <a:avLst/>
          </a:prstGeom>
          <a:noFill/>
          <a:ln w="9525" algn="ctr">
            <a:solidFill>
              <a:srgbClr val="6D2077"/>
            </a:solidFill>
            <a:round/>
            <a:headEnd/>
            <a:tailEnd/>
          </a:ln>
        </p:spPr>
        <p:txBody>
          <a:bodyPr lIns="18000" tIns="35255" rIns="18000" bIns="35255" anchor="ctr"/>
          <a:lstStyle/>
          <a:p>
            <a:pPr defTabSz="895488">
              <a:buClr>
                <a:srgbClr val="99CC00"/>
              </a:buClr>
              <a:tabLst>
                <a:tab pos="261185" algn="l"/>
              </a:tabLst>
              <a:defRPr/>
            </a:pPr>
            <a:r>
              <a:rPr lang="ko-KR" altLang="en-US" sz="800" kern="0" dirty="0">
                <a:solidFill>
                  <a:srgbClr val="000000"/>
                </a:solidFill>
                <a:latin typeface="Arial" panose="020B0604020202020204" pitchFamily="34" charset="0"/>
                <a:ea typeface="+mj-ea"/>
                <a:cs typeface="Arial" panose="020B0604020202020204" pitchFamily="34" charset="0"/>
              </a:rPr>
              <a:t>당월 말 마감 후 </a:t>
            </a:r>
            <a:endParaRPr lang="en-US" altLang="ko-KR" sz="800" kern="0" dirty="0">
              <a:solidFill>
                <a:srgbClr val="000000"/>
              </a:solidFill>
              <a:latin typeface="Arial" panose="020B0604020202020204" pitchFamily="34" charset="0"/>
              <a:ea typeface="+mj-ea"/>
              <a:cs typeface="Arial" panose="020B0604020202020204" pitchFamily="34" charset="0"/>
            </a:endParaRPr>
          </a:p>
          <a:p>
            <a:pPr defTabSz="895488">
              <a:buClr>
                <a:srgbClr val="99CC00"/>
              </a:buClr>
              <a:tabLst>
                <a:tab pos="261185" algn="l"/>
              </a:tabLst>
              <a:defRPr/>
            </a:pPr>
            <a:r>
              <a:rPr lang="ko-KR" altLang="en-US" sz="800" kern="0" dirty="0">
                <a:solidFill>
                  <a:srgbClr val="000000"/>
                </a:solidFill>
                <a:latin typeface="Arial" panose="020B0604020202020204" pitchFamily="34" charset="0"/>
                <a:ea typeface="+mj-ea"/>
                <a:cs typeface="Arial" panose="020B0604020202020204" pitchFamily="34" charset="0"/>
              </a:rPr>
              <a:t>익월 </a:t>
            </a:r>
            <a:r>
              <a:rPr lang="en-US" altLang="ko-KR" sz="800" kern="0" dirty="0">
                <a:solidFill>
                  <a:srgbClr val="000000"/>
                </a:solidFill>
                <a:latin typeface="Arial" panose="020B0604020202020204" pitchFamily="34" charset="0"/>
                <a:ea typeface="+mj-ea"/>
                <a:cs typeface="Arial" panose="020B0604020202020204" pitchFamily="34" charset="0"/>
              </a:rPr>
              <a:t>10</a:t>
            </a:r>
            <a:r>
              <a:rPr lang="ko-KR" altLang="en-US" sz="800" kern="0" dirty="0">
                <a:solidFill>
                  <a:srgbClr val="000000"/>
                </a:solidFill>
                <a:latin typeface="Arial" panose="020B0604020202020204" pitchFamily="34" charset="0"/>
                <a:ea typeface="+mj-ea"/>
                <a:cs typeface="Arial" panose="020B0604020202020204" pitchFamily="34" charset="0"/>
              </a:rPr>
              <a:t>일 현금 회수</a:t>
            </a:r>
            <a:endParaRPr lang="en-US" altLang="ko-KR" sz="800" kern="0" dirty="0">
              <a:solidFill>
                <a:srgbClr val="000000"/>
              </a:solidFill>
              <a:latin typeface="Arial" panose="020B0604020202020204" pitchFamily="34" charset="0"/>
              <a:ea typeface="+mj-ea"/>
              <a:cs typeface="Arial" panose="020B0604020202020204" pitchFamily="34" charset="0"/>
            </a:endParaRPr>
          </a:p>
        </p:txBody>
      </p:sp>
      <p:cxnSp>
        <p:nvCxnSpPr>
          <p:cNvPr id="310" name="직선 연결선 309">
            <a:extLst>
              <a:ext uri="{FF2B5EF4-FFF2-40B4-BE49-F238E27FC236}">
                <a16:creationId xmlns:a16="http://schemas.microsoft.com/office/drawing/2014/main" id="{DCDECD22-B29D-4737-9853-C3C8A7BFE3BA}"/>
              </a:ext>
            </a:extLst>
          </p:cNvPr>
          <p:cNvCxnSpPr>
            <a:cxnSpLocks/>
          </p:cNvCxnSpPr>
          <p:nvPr/>
        </p:nvCxnSpPr>
        <p:spPr bwMode="auto">
          <a:xfrm>
            <a:off x="8155001" y="3941577"/>
            <a:ext cx="1024998"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311" name="직사각형 17">
            <a:extLst>
              <a:ext uri="{FF2B5EF4-FFF2-40B4-BE49-F238E27FC236}">
                <a16:creationId xmlns:a16="http://schemas.microsoft.com/office/drawing/2014/main" id="{4B770952-FC74-41F3-A0BA-BEEFA1A13A36}"/>
              </a:ext>
            </a:extLst>
          </p:cNvPr>
          <p:cNvSpPr>
            <a:spLocks noChangeArrowheads="1"/>
          </p:cNvSpPr>
          <p:nvPr/>
        </p:nvSpPr>
        <p:spPr bwMode="auto">
          <a:xfrm>
            <a:off x="8288741" y="3773214"/>
            <a:ext cx="728315" cy="174442"/>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defRPr/>
            </a:pPr>
            <a:r>
              <a:rPr lang="ko-KR" altLang="en-US" sz="800" dirty="0">
                <a:solidFill>
                  <a:srgbClr val="6D2077"/>
                </a:solidFill>
                <a:latin typeface="Arial" panose="020B0604020202020204" pitchFamily="34" charset="0"/>
                <a:ea typeface="+mj-ea"/>
                <a:cs typeface="Arial" panose="020B0604020202020204" pitchFamily="34" charset="0"/>
              </a:rPr>
              <a:t>대금회수기간</a:t>
            </a:r>
            <a:endParaRPr lang="en-US" altLang="ko-KR" sz="800" baseline="30000" dirty="0">
              <a:solidFill>
                <a:srgbClr val="6D2077"/>
              </a:solidFill>
              <a:latin typeface="Arial" panose="020B0604020202020204" pitchFamily="34" charset="0"/>
              <a:ea typeface="+mj-ea"/>
              <a:cs typeface="Arial" panose="020B0604020202020204" pitchFamily="34" charset="0"/>
            </a:endParaRPr>
          </a:p>
        </p:txBody>
      </p:sp>
      <p:sp>
        <p:nvSpPr>
          <p:cNvPr id="266" name="직사각형 265">
            <a:extLst>
              <a:ext uri="{FF2B5EF4-FFF2-40B4-BE49-F238E27FC236}">
                <a16:creationId xmlns:a16="http://schemas.microsoft.com/office/drawing/2014/main" id="{401FB17F-AD62-4D92-8EE0-F97EBA088D9C}"/>
              </a:ext>
            </a:extLst>
          </p:cNvPr>
          <p:cNvSpPr/>
          <p:nvPr/>
        </p:nvSpPr>
        <p:spPr>
          <a:xfrm>
            <a:off x="566980" y="1370469"/>
            <a:ext cx="461720" cy="435934"/>
          </a:xfrm>
          <a:prstGeom prst="rect">
            <a:avLst/>
          </a:prstGeom>
          <a:solidFill>
            <a:srgbClr val="00338D"/>
          </a:solidFill>
          <a:ln w="9525" algn="ctr">
            <a:noFill/>
            <a:prstDash val="solid"/>
            <a:round/>
            <a:headEnd/>
            <a:tailEnd/>
          </a:ln>
        </p:spPr>
        <p:txBody>
          <a:bodyPr lIns="18000" tIns="32548" rIns="18000" bIns="32548" anchor="ctr"/>
          <a:lstStyle/>
          <a:p>
            <a:pPr algn="ctr" defTabSz="826715">
              <a:lnSpc>
                <a:spcPts val="800"/>
              </a:lnSpc>
              <a:buClr>
                <a:srgbClr val="99CC00"/>
              </a:buClr>
              <a:tabLst>
                <a:tab pos="241126" algn="l"/>
              </a:tabLst>
              <a:defRPr/>
            </a:pPr>
            <a:r>
              <a:rPr lang="ko-KR" altLang="en-US" sz="800" b="1" kern="0" dirty="0">
                <a:solidFill>
                  <a:prstClr val="white"/>
                </a:solidFill>
                <a:latin typeface="Arial" panose="020B0604020202020204" pitchFamily="34" charset="0"/>
                <a:ea typeface="+mj-ea"/>
                <a:cs typeface="Arial" panose="020B0604020202020204" pitchFamily="34" charset="0"/>
              </a:rPr>
              <a:t>수주</a:t>
            </a:r>
          </a:p>
        </p:txBody>
      </p:sp>
      <p:sp>
        <p:nvSpPr>
          <p:cNvPr id="2" name="화살표: 오른쪽 1">
            <a:extLst>
              <a:ext uri="{FF2B5EF4-FFF2-40B4-BE49-F238E27FC236}">
                <a16:creationId xmlns:a16="http://schemas.microsoft.com/office/drawing/2014/main" id="{27C24EF5-E2CD-4586-8B63-C4AB0EDA57E3}"/>
              </a:ext>
            </a:extLst>
          </p:cNvPr>
          <p:cNvSpPr/>
          <p:nvPr/>
        </p:nvSpPr>
        <p:spPr>
          <a:xfrm>
            <a:off x="1139229" y="1370912"/>
            <a:ext cx="2133969" cy="435048"/>
          </a:xfrm>
          <a:prstGeom prst="rightArrow">
            <a:avLst>
              <a:gd name="adj1" fmla="val 71894"/>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 tIns="54000" rIns="18000" bIns="54000" rtlCol="0" anchor="ctr"/>
          <a:lstStyle/>
          <a:p>
            <a:pPr algn="ctr"/>
            <a:r>
              <a:rPr lang="ko-KR" altLang="en-US" sz="900" dirty="0">
                <a:solidFill>
                  <a:schemeClr val="bg1"/>
                </a:solidFill>
                <a:latin typeface="Arial" panose="020B0604020202020204" pitchFamily="34" charset="0"/>
                <a:cs typeface="Arial" panose="020B0604020202020204" pitchFamily="34" charset="0"/>
              </a:rPr>
              <a:t>원재료 구매</a:t>
            </a:r>
            <a:endParaRPr lang="en-US" altLang="ko-KR" sz="900" dirty="0">
              <a:solidFill>
                <a:schemeClr val="bg1"/>
              </a:solidFill>
              <a:latin typeface="Arial" panose="020B0604020202020204" pitchFamily="34" charset="0"/>
              <a:cs typeface="Arial" panose="020B0604020202020204" pitchFamily="34" charset="0"/>
            </a:endParaRPr>
          </a:p>
          <a:p>
            <a:pPr algn="ctr"/>
            <a:r>
              <a:rPr lang="en-US" altLang="ko-KR" sz="900" dirty="0">
                <a:solidFill>
                  <a:schemeClr val="bg1"/>
                </a:solidFill>
                <a:latin typeface="Arial" panose="020B0604020202020204" pitchFamily="34" charset="0"/>
                <a:cs typeface="Arial" panose="020B0604020202020204" pitchFamily="34" charset="0"/>
              </a:rPr>
              <a:t>(1~14</a:t>
            </a:r>
            <a:r>
              <a:rPr lang="ko-KR" altLang="en-US" sz="900" dirty="0">
                <a:solidFill>
                  <a:schemeClr val="bg1"/>
                </a:solidFill>
                <a:latin typeface="Arial" panose="020B0604020202020204" pitchFamily="34" charset="0"/>
                <a:cs typeface="Arial" panose="020B0604020202020204" pitchFamily="34" charset="0"/>
              </a:rPr>
              <a:t>일</a:t>
            </a:r>
            <a:r>
              <a:rPr lang="en-US" altLang="ko-KR" sz="900" dirty="0">
                <a:solidFill>
                  <a:schemeClr val="bg1"/>
                </a:solidFill>
                <a:latin typeface="Arial" panose="020B0604020202020204" pitchFamily="34" charset="0"/>
                <a:cs typeface="Arial" panose="020B0604020202020204" pitchFamily="34" charset="0"/>
              </a:rPr>
              <a:t>)</a:t>
            </a:r>
            <a:endParaRPr lang="ko-KR" altLang="en-US" sz="900" dirty="0">
              <a:solidFill>
                <a:schemeClr val="bg1"/>
              </a:solidFill>
              <a:latin typeface="Arial" panose="020B0604020202020204" pitchFamily="34" charset="0"/>
              <a:cs typeface="Arial" panose="020B0604020202020204" pitchFamily="34" charset="0"/>
            </a:endParaRPr>
          </a:p>
        </p:txBody>
      </p:sp>
      <p:sp>
        <p:nvSpPr>
          <p:cNvPr id="268" name="직사각형 267">
            <a:extLst>
              <a:ext uri="{FF2B5EF4-FFF2-40B4-BE49-F238E27FC236}">
                <a16:creationId xmlns:a16="http://schemas.microsoft.com/office/drawing/2014/main" id="{53A285C5-6860-42DB-AB9B-80EEDC9B7838}"/>
              </a:ext>
            </a:extLst>
          </p:cNvPr>
          <p:cNvSpPr/>
          <p:nvPr/>
        </p:nvSpPr>
        <p:spPr>
          <a:xfrm>
            <a:off x="3309262" y="1370469"/>
            <a:ext cx="461720" cy="435934"/>
          </a:xfrm>
          <a:prstGeom prst="rect">
            <a:avLst/>
          </a:prstGeom>
          <a:solidFill>
            <a:srgbClr val="00338D"/>
          </a:solidFill>
          <a:ln w="9525" algn="ctr">
            <a:noFill/>
            <a:prstDash val="solid"/>
            <a:round/>
            <a:headEnd/>
            <a:tailEnd/>
          </a:ln>
        </p:spPr>
        <p:txBody>
          <a:bodyPr lIns="18000" tIns="32548" rIns="18000" bIns="32548" anchor="ctr"/>
          <a:lstStyle/>
          <a:p>
            <a:pPr algn="ctr" defTabSz="826715">
              <a:lnSpc>
                <a:spcPts val="800"/>
              </a:lnSpc>
              <a:buClr>
                <a:srgbClr val="99CC00"/>
              </a:buClr>
              <a:tabLst>
                <a:tab pos="241126" algn="l"/>
              </a:tabLst>
              <a:defRPr/>
            </a:pPr>
            <a:r>
              <a:rPr lang="ko-KR" altLang="en-US" sz="800" b="1" kern="0" dirty="0">
                <a:solidFill>
                  <a:prstClr val="white"/>
                </a:solidFill>
                <a:latin typeface="Arial" panose="020B0604020202020204" pitchFamily="34" charset="0"/>
                <a:ea typeface="+mj-ea"/>
                <a:cs typeface="Arial" panose="020B0604020202020204" pitchFamily="34" charset="0"/>
              </a:rPr>
              <a:t>원재료</a:t>
            </a:r>
            <a:endParaRPr lang="en-US" altLang="ko-KR" sz="800" b="1" kern="0" dirty="0">
              <a:solidFill>
                <a:prstClr val="white"/>
              </a:solidFill>
              <a:latin typeface="Arial" panose="020B0604020202020204" pitchFamily="34" charset="0"/>
              <a:ea typeface="+mj-ea"/>
              <a:cs typeface="Arial" panose="020B0604020202020204" pitchFamily="34" charset="0"/>
            </a:endParaRPr>
          </a:p>
          <a:p>
            <a:pPr algn="ctr" defTabSz="826715">
              <a:lnSpc>
                <a:spcPts val="800"/>
              </a:lnSpc>
              <a:buClr>
                <a:srgbClr val="99CC00"/>
              </a:buClr>
              <a:tabLst>
                <a:tab pos="241126" algn="l"/>
              </a:tabLst>
              <a:defRPr/>
            </a:pPr>
            <a:r>
              <a:rPr lang="ko-KR" altLang="en-US" sz="800" b="1" kern="0" dirty="0">
                <a:solidFill>
                  <a:prstClr val="white"/>
                </a:solidFill>
                <a:latin typeface="Arial" panose="020B0604020202020204" pitchFamily="34" charset="0"/>
                <a:ea typeface="+mj-ea"/>
                <a:cs typeface="Arial" panose="020B0604020202020204" pitchFamily="34" charset="0"/>
              </a:rPr>
              <a:t>투입</a:t>
            </a:r>
          </a:p>
        </p:txBody>
      </p:sp>
      <p:sp>
        <p:nvSpPr>
          <p:cNvPr id="270" name="화살표: 오른쪽 269">
            <a:extLst>
              <a:ext uri="{FF2B5EF4-FFF2-40B4-BE49-F238E27FC236}">
                <a16:creationId xmlns:a16="http://schemas.microsoft.com/office/drawing/2014/main" id="{72E00B2B-5D90-4003-969B-2ECAB9DC068D}"/>
              </a:ext>
            </a:extLst>
          </p:cNvPr>
          <p:cNvSpPr/>
          <p:nvPr/>
        </p:nvSpPr>
        <p:spPr>
          <a:xfrm>
            <a:off x="3836815" y="1370912"/>
            <a:ext cx="2148896" cy="435048"/>
          </a:xfrm>
          <a:prstGeom prst="rightArrow">
            <a:avLst>
              <a:gd name="adj1" fmla="val 71894"/>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 tIns="54000" rIns="18000" bIns="54000" rtlCol="0" anchor="ctr"/>
          <a:lstStyle/>
          <a:p>
            <a:pPr algn="ctr"/>
            <a:r>
              <a:rPr lang="ko-KR" altLang="en-US" sz="900" dirty="0">
                <a:solidFill>
                  <a:schemeClr val="bg1"/>
                </a:solidFill>
                <a:latin typeface="Arial" panose="020B0604020202020204" pitchFamily="34" charset="0"/>
                <a:cs typeface="Arial" panose="020B0604020202020204" pitchFamily="34" charset="0"/>
              </a:rPr>
              <a:t>제품 생산</a:t>
            </a:r>
            <a:endParaRPr lang="en-US" altLang="ko-KR" sz="900" dirty="0">
              <a:solidFill>
                <a:schemeClr val="bg1"/>
              </a:solidFill>
              <a:latin typeface="Arial" panose="020B0604020202020204" pitchFamily="34" charset="0"/>
              <a:cs typeface="Arial" panose="020B0604020202020204" pitchFamily="34" charset="0"/>
            </a:endParaRPr>
          </a:p>
          <a:p>
            <a:pPr algn="ctr"/>
            <a:r>
              <a:rPr lang="en-US" altLang="ko-KR" sz="900" dirty="0">
                <a:solidFill>
                  <a:schemeClr val="bg1"/>
                </a:solidFill>
                <a:latin typeface="Arial" panose="020B0604020202020204" pitchFamily="34" charset="0"/>
                <a:cs typeface="Arial" panose="020B0604020202020204" pitchFamily="34" charset="0"/>
              </a:rPr>
              <a:t>(1~2</a:t>
            </a:r>
            <a:r>
              <a:rPr lang="ko-KR" altLang="en-US" sz="900" dirty="0">
                <a:solidFill>
                  <a:schemeClr val="bg1"/>
                </a:solidFill>
                <a:latin typeface="Arial" panose="020B0604020202020204" pitchFamily="34" charset="0"/>
                <a:cs typeface="Arial" panose="020B0604020202020204" pitchFamily="34" charset="0"/>
              </a:rPr>
              <a:t>일</a:t>
            </a:r>
            <a:r>
              <a:rPr lang="en-US" altLang="ko-KR" sz="900" dirty="0">
                <a:solidFill>
                  <a:schemeClr val="bg1"/>
                </a:solidFill>
                <a:latin typeface="Arial" panose="020B0604020202020204" pitchFamily="34" charset="0"/>
                <a:cs typeface="Arial" panose="020B0604020202020204" pitchFamily="34" charset="0"/>
              </a:rPr>
              <a:t>)</a:t>
            </a:r>
            <a:endParaRPr lang="ko-KR" altLang="en-US" sz="900" dirty="0">
              <a:solidFill>
                <a:schemeClr val="bg1"/>
              </a:solidFill>
              <a:latin typeface="Arial" panose="020B0604020202020204" pitchFamily="34" charset="0"/>
              <a:cs typeface="Arial" panose="020B0604020202020204" pitchFamily="34" charset="0"/>
            </a:endParaRPr>
          </a:p>
        </p:txBody>
      </p:sp>
      <p:sp>
        <p:nvSpPr>
          <p:cNvPr id="279" name="직사각형 278">
            <a:extLst>
              <a:ext uri="{FF2B5EF4-FFF2-40B4-BE49-F238E27FC236}">
                <a16:creationId xmlns:a16="http://schemas.microsoft.com/office/drawing/2014/main" id="{328010AB-97DA-469F-AD3A-486282CFCD81}"/>
              </a:ext>
            </a:extLst>
          </p:cNvPr>
          <p:cNvSpPr/>
          <p:nvPr/>
        </p:nvSpPr>
        <p:spPr>
          <a:xfrm>
            <a:off x="6051544" y="1370469"/>
            <a:ext cx="461720" cy="435934"/>
          </a:xfrm>
          <a:prstGeom prst="rect">
            <a:avLst/>
          </a:prstGeom>
          <a:solidFill>
            <a:srgbClr val="00338D"/>
          </a:solidFill>
          <a:ln w="9525" algn="ctr">
            <a:noFill/>
            <a:prstDash val="solid"/>
            <a:round/>
            <a:headEnd/>
            <a:tailEnd/>
          </a:ln>
        </p:spPr>
        <p:txBody>
          <a:bodyPr lIns="18000" tIns="32548" rIns="18000" bIns="32548" anchor="ctr"/>
          <a:lstStyle/>
          <a:p>
            <a:pPr algn="ctr" defTabSz="826715">
              <a:lnSpc>
                <a:spcPts val="800"/>
              </a:lnSpc>
              <a:buClr>
                <a:srgbClr val="99CC00"/>
              </a:buClr>
              <a:tabLst>
                <a:tab pos="241126" algn="l"/>
              </a:tabLst>
              <a:defRPr/>
            </a:pPr>
            <a:r>
              <a:rPr lang="ko-KR" altLang="en-US" sz="800" b="1" kern="0" dirty="0">
                <a:solidFill>
                  <a:prstClr val="white"/>
                </a:solidFill>
                <a:latin typeface="Arial" panose="020B0604020202020204" pitchFamily="34" charset="0"/>
                <a:ea typeface="+mj-ea"/>
                <a:cs typeface="Arial" panose="020B0604020202020204" pitchFamily="34" charset="0"/>
              </a:rPr>
              <a:t>임가공</a:t>
            </a:r>
            <a:r>
              <a:rPr lang="en-US" altLang="ko-KR" sz="800" b="1" kern="0" dirty="0">
                <a:solidFill>
                  <a:prstClr val="white"/>
                </a:solidFill>
                <a:latin typeface="Arial" panose="020B0604020202020204" pitchFamily="34" charset="0"/>
                <a:ea typeface="+mj-ea"/>
                <a:cs typeface="Arial" panose="020B0604020202020204" pitchFamily="34" charset="0"/>
              </a:rPr>
              <a:t>/</a:t>
            </a:r>
          </a:p>
          <a:p>
            <a:pPr algn="ctr" defTabSz="826715">
              <a:lnSpc>
                <a:spcPts val="800"/>
              </a:lnSpc>
              <a:buClr>
                <a:srgbClr val="99CC00"/>
              </a:buClr>
              <a:tabLst>
                <a:tab pos="241126" algn="l"/>
              </a:tabLst>
              <a:defRPr/>
            </a:pPr>
            <a:r>
              <a:rPr lang="ko-KR" altLang="en-US" sz="800" b="1" kern="0" dirty="0">
                <a:solidFill>
                  <a:prstClr val="white"/>
                </a:solidFill>
                <a:latin typeface="Arial" panose="020B0604020202020204" pitchFamily="34" charset="0"/>
                <a:ea typeface="+mj-ea"/>
                <a:cs typeface="Arial" panose="020B0604020202020204" pitchFamily="34" charset="0"/>
              </a:rPr>
              <a:t>제품생산</a:t>
            </a:r>
          </a:p>
        </p:txBody>
      </p:sp>
      <p:sp>
        <p:nvSpPr>
          <p:cNvPr id="280" name="직사각형 279">
            <a:extLst>
              <a:ext uri="{FF2B5EF4-FFF2-40B4-BE49-F238E27FC236}">
                <a16:creationId xmlns:a16="http://schemas.microsoft.com/office/drawing/2014/main" id="{74768BD0-6D4C-4F70-80A4-23C91032655E}"/>
              </a:ext>
            </a:extLst>
          </p:cNvPr>
          <p:cNvSpPr/>
          <p:nvPr/>
        </p:nvSpPr>
        <p:spPr>
          <a:xfrm>
            <a:off x="8793826" y="1370469"/>
            <a:ext cx="461720" cy="435934"/>
          </a:xfrm>
          <a:prstGeom prst="rect">
            <a:avLst/>
          </a:prstGeom>
          <a:solidFill>
            <a:srgbClr val="00338D"/>
          </a:solidFill>
          <a:ln w="9525" algn="ctr">
            <a:noFill/>
            <a:prstDash val="solid"/>
            <a:round/>
            <a:headEnd/>
            <a:tailEnd/>
          </a:ln>
        </p:spPr>
        <p:txBody>
          <a:bodyPr lIns="18000" tIns="32548" rIns="18000" bIns="32548" anchor="ctr"/>
          <a:lstStyle/>
          <a:p>
            <a:pPr algn="ctr" defTabSz="826715">
              <a:lnSpc>
                <a:spcPts val="800"/>
              </a:lnSpc>
              <a:buClr>
                <a:srgbClr val="99CC00"/>
              </a:buClr>
              <a:tabLst>
                <a:tab pos="241126" algn="l"/>
              </a:tabLst>
              <a:defRPr/>
            </a:pPr>
            <a:r>
              <a:rPr lang="ko-KR" altLang="en-US" sz="800" b="1" kern="0" dirty="0">
                <a:solidFill>
                  <a:prstClr val="white"/>
                </a:solidFill>
                <a:latin typeface="Arial" panose="020B0604020202020204" pitchFamily="34" charset="0"/>
                <a:ea typeface="+mj-ea"/>
                <a:cs typeface="Arial" panose="020B0604020202020204" pitchFamily="34" charset="0"/>
              </a:rPr>
              <a:t>납품</a:t>
            </a:r>
          </a:p>
        </p:txBody>
      </p:sp>
      <p:sp>
        <p:nvSpPr>
          <p:cNvPr id="281" name="화살표: 오른쪽 280">
            <a:extLst>
              <a:ext uri="{FF2B5EF4-FFF2-40B4-BE49-F238E27FC236}">
                <a16:creationId xmlns:a16="http://schemas.microsoft.com/office/drawing/2014/main" id="{7FAA1B0E-53D9-4C5D-8D1C-60AC04F346A3}"/>
              </a:ext>
            </a:extLst>
          </p:cNvPr>
          <p:cNvSpPr/>
          <p:nvPr/>
        </p:nvSpPr>
        <p:spPr>
          <a:xfrm>
            <a:off x="6579097" y="1370912"/>
            <a:ext cx="2187674" cy="435048"/>
          </a:xfrm>
          <a:prstGeom prst="rightArrow">
            <a:avLst>
              <a:gd name="adj1" fmla="val 71894"/>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 tIns="54000" rIns="18000" bIns="54000" rtlCol="0" anchor="ctr"/>
          <a:lstStyle/>
          <a:p>
            <a:pPr algn="ctr"/>
            <a:r>
              <a:rPr lang="ko-KR" altLang="en-US" sz="900" dirty="0">
                <a:solidFill>
                  <a:schemeClr val="bg1"/>
                </a:solidFill>
                <a:latin typeface="Arial" panose="020B0604020202020204" pitchFamily="34" charset="0"/>
                <a:cs typeface="Arial" panose="020B0604020202020204" pitchFamily="34" charset="0"/>
              </a:rPr>
              <a:t>운송</a:t>
            </a:r>
            <a:endParaRPr lang="en-US" altLang="ko-KR" sz="900" dirty="0">
              <a:solidFill>
                <a:schemeClr val="bg1"/>
              </a:solidFill>
              <a:latin typeface="Arial" panose="020B0604020202020204" pitchFamily="34" charset="0"/>
              <a:cs typeface="Arial" panose="020B0604020202020204" pitchFamily="34" charset="0"/>
            </a:endParaRPr>
          </a:p>
          <a:p>
            <a:pPr algn="ctr"/>
            <a:r>
              <a:rPr lang="en-US" altLang="ko-KR" sz="900" dirty="0">
                <a:solidFill>
                  <a:schemeClr val="bg1"/>
                </a:solidFill>
                <a:latin typeface="Arial" panose="020B0604020202020204" pitchFamily="34" charset="0"/>
                <a:cs typeface="Arial" panose="020B0604020202020204" pitchFamily="34" charset="0"/>
              </a:rPr>
              <a:t>(1~7</a:t>
            </a:r>
            <a:r>
              <a:rPr lang="ko-KR" altLang="en-US" sz="900" dirty="0">
                <a:solidFill>
                  <a:schemeClr val="bg1"/>
                </a:solidFill>
                <a:latin typeface="Arial" panose="020B0604020202020204" pitchFamily="34" charset="0"/>
                <a:cs typeface="Arial" panose="020B0604020202020204" pitchFamily="34" charset="0"/>
              </a:rPr>
              <a:t>일</a:t>
            </a:r>
            <a:r>
              <a:rPr lang="en-US" altLang="ko-KR" sz="900" dirty="0">
                <a:solidFill>
                  <a:schemeClr val="bg1"/>
                </a:solidFill>
                <a:latin typeface="Arial" panose="020B0604020202020204" pitchFamily="34" charset="0"/>
                <a:cs typeface="Arial" panose="020B0604020202020204" pitchFamily="34" charset="0"/>
              </a:rPr>
              <a:t>)</a:t>
            </a:r>
            <a:endParaRPr lang="ko-KR" altLang="en-US" sz="900" dirty="0">
              <a:solidFill>
                <a:schemeClr val="bg1"/>
              </a:solidFill>
              <a:latin typeface="Arial" panose="020B0604020202020204" pitchFamily="34" charset="0"/>
              <a:cs typeface="Arial" panose="020B0604020202020204" pitchFamily="34" charset="0"/>
            </a:endParaRPr>
          </a:p>
        </p:txBody>
      </p:sp>
      <p:cxnSp>
        <p:nvCxnSpPr>
          <p:cNvPr id="330" name="직선 연결선 329">
            <a:extLst>
              <a:ext uri="{FF2B5EF4-FFF2-40B4-BE49-F238E27FC236}">
                <a16:creationId xmlns:a16="http://schemas.microsoft.com/office/drawing/2014/main" id="{C322F863-6DFF-465C-B6A4-94817FE07FFD}"/>
              </a:ext>
            </a:extLst>
          </p:cNvPr>
          <p:cNvCxnSpPr>
            <a:cxnSpLocks/>
          </p:cNvCxnSpPr>
          <p:nvPr/>
        </p:nvCxnSpPr>
        <p:spPr bwMode="auto">
          <a:xfrm>
            <a:off x="676890" y="5840812"/>
            <a:ext cx="2515181" cy="0"/>
          </a:xfrm>
          <a:prstGeom prst="line">
            <a:avLst/>
          </a:prstGeom>
          <a:solidFill>
            <a:srgbClr val="E5E5CC"/>
          </a:solidFill>
          <a:ln w="9525" cap="flat" cmpd="sng" algn="ctr">
            <a:solidFill>
              <a:srgbClr val="00A3A1"/>
            </a:solidFill>
            <a:prstDash val="dash"/>
            <a:round/>
            <a:headEnd type="none" w="med" len="med"/>
            <a:tailEnd type="none" w="med" len="med"/>
          </a:ln>
          <a:effectLst/>
        </p:spPr>
      </p:cxnSp>
      <p:sp>
        <p:nvSpPr>
          <p:cNvPr id="331" name="직사각형 227">
            <a:extLst>
              <a:ext uri="{FF2B5EF4-FFF2-40B4-BE49-F238E27FC236}">
                <a16:creationId xmlns:a16="http://schemas.microsoft.com/office/drawing/2014/main" id="{07C1D5AD-2FB7-41FB-A03F-2BCB3059ED8C}"/>
              </a:ext>
            </a:extLst>
          </p:cNvPr>
          <p:cNvSpPr/>
          <p:nvPr/>
        </p:nvSpPr>
        <p:spPr bwMode="auto">
          <a:xfrm>
            <a:off x="669866" y="5906055"/>
            <a:ext cx="1136214" cy="294554"/>
          </a:xfrm>
          <a:prstGeom prst="rect">
            <a:avLst/>
          </a:prstGeom>
          <a:solidFill>
            <a:srgbClr val="0D8180"/>
          </a:solidFill>
          <a:ln w="6350" cap="flat" cmpd="sng" algn="ctr">
            <a:solidFill>
              <a:srgbClr val="0D8180"/>
            </a:solidFill>
            <a:prstDash val="solid"/>
            <a:round/>
            <a:headEnd type="none" w="med" len="med"/>
            <a:tailEnd type="none" w="med" len="med"/>
          </a:ln>
          <a:effectLst/>
        </p:spPr>
        <p:txBody>
          <a:bodyPr vert="horz" wrap="square" lIns="18000" tIns="39101" rIns="18000" bIns="39101"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대금지급조건</a:t>
            </a:r>
          </a:p>
        </p:txBody>
      </p:sp>
      <p:sp>
        <p:nvSpPr>
          <p:cNvPr id="332" name="직사각형 227">
            <a:extLst>
              <a:ext uri="{FF2B5EF4-FFF2-40B4-BE49-F238E27FC236}">
                <a16:creationId xmlns:a16="http://schemas.microsoft.com/office/drawing/2014/main" id="{56B72256-F9A1-44DA-80DB-6C6834D91BC5}"/>
              </a:ext>
            </a:extLst>
          </p:cNvPr>
          <p:cNvSpPr/>
          <p:nvPr/>
        </p:nvSpPr>
        <p:spPr bwMode="auto">
          <a:xfrm>
            <a:off x="1878181" y="5906055"/>
            <a:ext cx="1296000" cy="294554"/>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39101" rIns="18000" bIns="39101" numCol="1" rtlCol="0" anchor="ctr" anchorCtr="0" compatLnSpc="1">
            <a:prstTxWarp prst="textNoShape">
              <a:avLst/>
            </a:prstTxWarp>
          </a:bodyPr>
          <a:lstStyle/>
          <a:p>
            <a:pPr defTabSz="781990">
              <a:defRPr/>
            </a:pPr>
            <a:r>
              <a:rPr lang="ko-KR" altLang="en-US" sz="800" dirty="0">
                <a:solidFill>
                  <a:srgbClr val="000000"/>
                </a:solidFill>
                <a:latin typeface="Arial" panose="020B0604020202020204" pitchFamily="34" charset="0"/>
                <a:ea typeface="+mj-ea"/>
                <a:cs typeface="Arial" panose="020B0604020202020204" pitchFamily="34" charset="0"/>
              </a:rPr>
              <a:t>당월 말 마감 후 </a:t>
            </a:r>
            <a:endParaRPr lang="en-US" altLang="ko-KR" sz="800" dirty="0">
              <a:solidFill>
                <a:srgbClr val="000000"/>
              </a:solidFill>
              <a:latin typeface="Arial" panose="020B0604020202020204" pitchFamily="34" charset="0"/>
              <a:ea typeface="+mj-ea"/>
              <a:cs typeface="Arial" panose="020B0604020202020204" pitchFamily="34" charset="0"/>
            </a:endParaRPr>
          </a:p>
          <a:p>
            <a:pPr defTabSz="781990">
              <a:defRPr/>
            </a:pPr>
            <a:r>
              <a:rPr lang="ko-KR" altLang="en-US" sz="800" dirty="0">
                <a:solidFill>
                  <a:srgbClr val="000000"/>
                </a:solidFill>
                <a:latin typeface="Arial" panose="020B0604020202020204" pitchFamily="34" charset="0"/>
                <a:ea typeface="+mj-ea"/>
                <a:cs typeface="Arial" panose="020B0604020202020204" pitchFamily="34" charset="0"/>
              </a:rPr>
              <a:t>익월 말 현금 지급</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10" name="직사각형 109">
            <a:extLst>
              <a:ext uri="{FF2B5EF4-FFF2-40B4-BE49-F238E27FC236}">
                <a16:creationId xmlns:a16="http://schemas.microsoft.com/office/drawing/2014/main" id="{E7365D5E-9539-4ACA-9479-33778E59270F}"/>
              </a:ext>
            </a:extLst>
          </p:cNvPr>
          <p:cNvSpPr/>
          <p:nvPr/>
        </p:nvSpPr>
        <p:spPr>
          <a:xfrm>
            <a:off x="3467042" y="4853038"/>
            <a:ext cx="597600" cy="717085"/>
          </a:xfrm>
          <a:prstGeom prst="rect">
            <a:avLst/>
          </a:prstGeom>
          <a:solidFill>
            <a:srgbClr val="005EB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en-US" altLang="ko-KR" sz="800" b="1" dirty="0">
                <a:solidFill>
                  <a:prstClr val="white"/>
                </a:solidFill>
                <a:latin typeface="Arial" panose="020B0604020202020204" pitchFamily="34" charset="0"/>
                <a:ea typeface="+mj-ea"/>
                <a:cs typeface="Arial" panose="020B0604020202020204" pitchFamily="34" charset="0"/>
              </a:rPr>
              <a:t>1,2,3,4 </a:t>
            </a:r>
            <a:r>
              <a:rPr lang="ko-KR" altLang="en-US" sz="800" b="1" dirty="0">
                <a:solidFill>
                  <a:prstClr val="white"/>
                </a:solidFill>
                <a:latin typeface="Arial" panose="020B0604020202020204" pitchFamily="34" charset="0"/>
                <a:ea typeface="+mj-ea"/>
                <a:cs typeface="Arial" panose="020B0604020202020204" pitchFamily="34" charset="0"/>
              </a:rPr>
              <a:t>호기</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114" name="직사각형 113">
            <a:extLst>
              <a:ext uri="{FF2B5EF4-FFF2-40B4-BE49-F238E27FC236}">
                <a16:creationId xmlns:a16="http://schemas.microsoft.com/office/drawing/2014/main" id="{99BC986C-F6A8-4B98-8704-63BB6A1EF340}"/>
              </a:ext>
            </a:extLst>
          </p:cNvPr>
          <p:cNvSpPr/>
          <p:nvPr/>
        </p:nvSpPr>
        <p:spPr>
          <a:xfrm>
            <a:off x="3461978" y="2404199"/>
            <a:ext cx="597600" cy="32872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인건비</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118" name="직사각형 117">
            <a:extLst>
              <a:ext uri="{FF2B5EF4-FFF2-40B4-BE49-F238E27FC236}">
                <a16:creationId xmlns:a16="http://schemas.microsoft.com/office/drawing/2014/main" id="{8D059C51-5CCC-40EA-B277-9DA0E8E41F40}"/>
              </a:ext>
            </a:extLst>
          </p:cNvPr>
          <p:cNvSpPr/>
          <p:nvPr/>
        </p:nvSpPr>
        <p:spPr>
          <a:xfrm>
            <a:off x="3461979" y="4269267"/>
            <a:ext cx="1566318" cy="293858"/>
          </a:xfrm>
          <a:prstGeom prst="rect">
            <a:avLst/>
          </a:prstGeom>
          <a:solidFill>
            <a:srgbClr val="00338D"/>
          </a:solidFill>
          <a:ln w="9525" algn="ctr">
            <a:noFill/>
            <a:prstDash val="solid"/>
            <a:round/>
            <a:headEnd/>
            <a:tailEnd/>
          </a:ln>
        </p:spPr>
        <p:txBody>
          <a:bodyPr lIns="18000" tIns="32548" rIns="18000" bIns="32548" anchor="ctr"/>
          <a:lstStyle/>
          <a:p>
            <a:pPr algn="ctr" defTabSz="826715">
              <a:lnSpc>
                <a:spcPts val="800"/>
              </a:lnSpc>
              <a:buClr>
                <a:srgbClr val="99CC00"/>
              </a:buClr>
              <a:tabLst>
                <a:tab pos="241126" algn="l"/>
              </a:tabLst>
              <a:defRPr/>
            </a:pPr>
            <a:r>
              <a:rPr lang="ko-KR" altLang="en-US" sz="800" b="1" kern="0" dirty="0">
                <a:solidFill>
                  <a:prstClr val="white"/>
                </a:solidFill>
                <a:latin typeface="Arial" panose="020B0604020202020204" pitchFamily="34" charset="0"/>
                <a:ea typeface="+mj-ea"/>
                <a:cs typeface="Arial" panose="020B0604020202020204" pitchFamily="34" charset="0"/>
              </a:rPr>
              <a:t>주요 비용 </a:t>
            </a:r>
            <a:r>
              <a:rPr lang="en-US" altLang="ko-KR" sz="800" b="1" kern="0" dirty="0">
                <a:solidFill>
                  <a:prstClr val="white"/>
                </a:solidFill>
                <a:latin typeface="Arial" panose="020B0604020202020204" pitchFamily="34" charset="0"/>
                <a:ea typeface="+mj-ea"/>
                <a:cs typeface="Arial" panose="020B0604020202020204" pitchFamily="34" charset="0"/>
              </a:rPr>
              <a:t>Total</a:t>
            </a:r>
            <a:endParaRPr lang="ko-KR" altLang="en-US" sz="800" b="1" kern="0" dirty="0">
              <a:solidFill>
                <a:prstClr val="white"/>
              </a:solidFill>
              <a:latin typeface="Arial" panose="020B0604020202020204" pitchFamily="34" charset="0"/>
              <a:ea typeface="+mj-ea"/>
              <a:cs typeface="Arial" panose="020B0604020202020204" pitchFamily="34" charset="0"/>
            </a:endParaRPr>
          </a:p>
        </p:txBody>
      </p:sp>
      <p:sp>
        <p:nvSpPr>
          <p:cNvPr id="119" name="직사각형 17">
            <a:extLst>
              <a:ext uri="{FF2B5EF4-FFF2-40B4-BE49-F238E27FC236}">
                <a16:creationId xmlns:a16="http://schemas.microsoft.com/office/drawing/2014/main" id="{82F6457D-74C2-4938-89DF-BCB71B4B661C}"/>
              </a:ext>
            </a:extLst>
          </p:cNvPr>
          <p:cNvSpPr>
            <a:spLocks noChangeArrowheads="1"/>
          </p:cNvSpPr>
          <p:nvPr/>
        </p:nvSpPr>
        <p:spPr bwMode="auto">
          <a:xfrm>
            <a:off x="4059228" y="4619373"/>
            <a:ext cx="712800"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en-US" altLang="ko-KR" sz="800" dirty="0">
                <a:solidFill>
                  <a:srgbClr val="005EB8"/>
                </a:solidFill>
                <a:latin typeface="Arial" panose="020B0604020202020204" pitchFamily="34" charset="0"/>
                <a:ea typeface="+mj-ea"/>
                <a:cs typeface="Arial" panose="020B0604020202020204" pitchFamily="34" charset="0"/>
              </a:rPr>
              <a:t>Capacity</a:t>
            </a:r>
            <a:r>
              <a:rPr lang="en-US" altLang="ko-KR" sz="800" baseline="30000" dirty="0">
                <a:solidFill>
                  <a:srgbClr val="005EB8"/>
                </a:solidFill>
                <a:latin typeface="Arial" panose="020B0604020202020204" pitchFamily="34" charset="0"/>
                <a:ea typeface="+mj-ea"/>
                <a:cs typeface="Arial" panose="020B0604020202020204" pitchFamily="34" charset="0"/>
              </a:rPr>
              <a:t>2</a:t>
            </a:r>
          </a:p>
        </p:txBody>
      </p:sp>
      <p:cxnSp>
        <p:nvCxnSpPr>
          <p:cNvPr id="120" name="직선 연결선 119">
            <a:extLst>
              <a:ext uri="{FF2B5EF4-FFF2-40B4-BE49-F238E27FC236}">
                <a16:creationId xmlns:a16="http://schemas.microsoft.com/office/drawing/2014/main" id="{239DCAF8-5A87-447C-BF81-D0F4625F2A1D}"/>
              </a:ext>
            </a:extLst>
          </p:cNvPr>
          <p:cNvCxnSpPr>
            <a:cxnSpLocks/>
          </p:cNvCxnSpPr>
          <p:nvPr/>
        </p:nvCxnSpPr>
        <p:spPr bwMode="auto">
          <a:xfrm>
            <a:off x="4089060" y="4814220"/>
            <a:ext cx="647066"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121" name="직사각형 120">
            <a:extLst>
              <a:ext uri="{FF2B5EF4-FFF2-40B4-BE49-F238E27FC236}">
                <a16:creationId xmlns:a16="http://schemas.microsoft.com/office/drawing/2014/main" id="{55C074B4-8368-4B92-9439-3C5F924FC597}"/>
              </a:ext>
            </a:extLst>
          </p:cNvPr>
          <p:cNvSpPr/>
          <p:nvPr/>
        </p:nvSpPr>
        <p:spPr>
          <a:xfrm>
            <a:off x="3467042" y="5618830"/>
            <a:ext cx="597600" cy="328814"/>
          </a:xfrm>
          <a:prstGeom prst="rect">
            <a:avLst/>
          </a:prstGeom>
          <a:solidFill>
            <a:srgbClr val="005EB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r>
              <a:rPr lang="en-US" altLang="ko-KR" sz="800" b="1" dirty="0">
                <a:solidFill>
                  <a:prstClr val="white"/>
                </a:solidFill>
                <a:latin typeface="Arial" panose="020B0604020202020204" pitchFamily="34" charset="0"/>
                <a:ea typeface="+mj-ea"/>
                <a:cs typeface="Arial" panose="020B0604020202020204" pitchFamily="34" charset="0"/>
              </a:rPr>
              <a:t>5</a:t>
            </a:r>
            <a:r>
              <a:rPr lang="ko-KR" altLang="en-US" sz="800" b="1" dirty="0">
                <a:solidFill>
                  <a:prstClr val="white"/>
                </a:solidFill>
                <a:latin typeface="Arial" panose="020B0604020202020204" pitchFamily="34" charset="0"/>
                <a:ea typeface="+mj-ea"/>
                <a:cs typeface="Arial" panose="020B0604020202020204" pitchFamily="34" charset="0"/>
              </a:rPr>
              <a:t>호기</a:t>
            </a:r>
          </a:p>
        </p:txBody>
      </p:sp>
      <p:sp>
        <p:nvSpPr>
          <p:cNvPr id="122" name="직사각형 121">
            <a:extLst>
              <a:ext uri="{FF2B5EF4-FFF2-40B4-BE49-F238E27FC236}">
                <a16:creationId xmlns:a16="http://schemas.microsoft.com/office/drawing/2014/main" id="{C78E01CE-6DD9-4F92-9FDF-D21FAEBDAC17}"/>
              </a:ext>
            </a:extLst>
          </p:cNvPr>
          <p:cNvSpPr/>
          <p:nvPr/>
        </p:nvSpPr>
        <p:spPr>
          <a:xfrm>
            <a:off x="4091040" y="5610363"/>
            <a:ext cx="2055929" cy="32881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defTabSz="457198">
              <a:defRPr/>
            </a:pPr>
            <a:r>
              <a:rPr lang="ko-KR" altLang="en-US" sz="800" dirty="0">
                <a:solidFill>
                  <a:srgbClr val="000000"/>
                </a:solidFill>
                <a:latin typeface="Arial" panose="020B0604020202020204" pitchFamily="34" charset="0"/>
                <a:ea typeface="+mj-ea"/>
                <a:cs typeface="Arial" panose="020B0604020202020204" pitchFamily="34" charset="0"/>
              </a:rPr>
              <a:t>시운전 중으로 </a:t>
            </a:r>
            <a:r>
              <a:rPr lang="en-US" altLang="ko-KR" sz="800" dirty="0">
                <a:solidFill>
                  <a:srgbClr val="000000"/>
                </a:solidFill>
                <a:latin typeface="Arial" panose="020B0604020202020204" pitchFamily="34" charset="0"/>
                <a:ea typeface="+mj-ea"/>
                <a:cs typeface="Arial" panose="020B0604020202020204" pitchFamily="34" charset="0"/>
              </a:rPr>
              <a:t>FY22</a:t>
            </a:r>
            <a:r>
              <a:rPr lang="ko-KR" altLang="en-US" sz="800" dirty="0">
                <a:solidFill>
                  <a:srgbClr val="000000"/>
                </a:solidFill>
                <a:latin typeface="Arial" panose="020B0604020202020204" pitchFamily="34" charset="0"/>
                <a:ea typeface="+mj-ea"/>
                <a:cs typeface="Arial" panose="020B0604020202020204" pitchFamily="34" charset="0"/>
              </a:rPr>
              <a:t>에 정상 가동 예정</a:t>
            </a:r>
          </a:p>
        </p:txBody>
      </p:sp>
      <p:sp>
        <p:nvSpPr>
          <p:cNvPr id="125" name="직사각형 124">
            <a:extLst>
              <a:ext uri="{FF2B5EF4-FFF2-40B4-BE49-F238E27FC236}">
                <a16:creationId xmlns:a16="http://schemas.microsoft.com/office/drawing/2014/main" id="{E0D6BE9A-5B23-4D9D-94A5-C8695EF838B0}"/>
              </a:ext>
            </a:extLst>
          </p:cNvPr>
          <p:cNvSpPr/>
          <p:nvPr/>
        </p:nvSpPr>
        <p:spPr>
          <a:xfrm>
            <a:off x="4095401" y="4853049"/>
            <a:ext cx="637296" cy="71707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r" defTabSz="457198">
              <a:defRPr/>
            </a:pPr>
            <a:r>
              <a:rPr lang="en-US" altLang="ko-KR" sz="800" dirty="0">
                <a:solidFill>
                  <a:srgbClr val="000000"/>
                </a:solidFill>
                <a:latin typeface="Arial" panose="020B0604020202020204" pitchFamily="34" charset="0"/>
                <a:ea typeface="+mj-ea"/>
                <a:cs typeface="Arial" panose="020B0604020202020204" pitchFamily="34" charset="0"/>
              </a:rPr>
              <a:t>2,520</a:t>
            </a:r>
            <a:r>
              <a:rPr lang="ko-KR" altLang="en-US" sz="800" dirty="0">
                <a:solidFill>
                  <a:srgbClr val="000000"/>
                </a:solidFill>
                <a:latin typeface="Arial" panose="020B0604020202020204" pitchFamily="34" charset="0"/>
                <a:ea typeface="+mj-ea"/>
                <a:cs typeface="Arial" panose="020B0604020202020204" pitchFamily="34" charset="0"/>
              </a:rPr>
              <a:t>만 </a:t>
            </a:r>
            <a:r>
              <a:rPr lang="en-US" altLang="ko-KR" sz="800" dirty="0">
                <a:solidFill>
                  <a:srgbClr val="000000"/>
                </a:solidFill>
                <a:latin typeface="Arial" panose="020B0604020202020204" pitchFamily="34" charset="0"/>
                <a:ea typeface="+mj-ea"/>
                <a:cs typeface="Arial" panose="020B0604020202020204" pitchFamily="34" charset="0"/>
              </a:rPr>
              <a:t>M</a:t>
            </a:r>
            <a:endParaRPr lang="ko-KR" altLang="en-US" sz="800" dirty="0">
              <a:solidFill>
                <a:srgbClr val="000000"/>
              </a:solidFill>
              <a:latin typeface="Arial" panose="020B0604020202020204" pitchFamily="34" charset="0"/>
              <a:ea typeface="+mj-ea"/>
              <a:cs typeface="Arial" panose="020B0604020202020204" pitchFamily="34" charset="0"/>
            </a:endParaRPr>
          </a:p>
        </p:txBody>
      </p:sp>
      <p:sp>
        <p:nvSpPr>
          <p:cNvPr id="131" name="직사각형 130">
            <a:extLst>
              <a:ext uri="{FF2B5EF4-FFF2-40B4-BE49-F238E27FC236}">
                <a16:creationId xmlns:a16="http://schemas.microsoft.com/office/drawing/2014/main" id="{BE20A45F-9B1B-4749-BE8B-CD9AA3FA85CE}"/>
              </a:ext>
            </a:extLst>
          </p:cNvPr>
          <p:cNvSpPr/>
          <p:nvPr/>
        </p:nvSpPr>
        <p:spPr>
          <a:xfrm>
            <a:off x="4805585" y="4853049"/>
            <a:ext cx="637296" cy="71707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r" defTabSz="457198">
              <a:defRPr/>
            </a:pPr>
            <a:r>
              <a:rPr lang="en-US" altLang="ko-KR" sz="800" dirty="0">
                <a:solidFill>
                  <a:srgbClr val="000000"/>
                </a:solidFill>
                <a:latin typeface="Arial" panose="020B0604020202020204" pitchFamily="34" charset="0"/>
                <a:ea typeface="+mj-ea"/>
                <a:cs typeface="Arial" panose="020B0604020202020204" pitchFamily="34" charset="0"/>
              </a:rPr>
              <a:t>2,398</a:t>
            </a:r>
            <a:r>
              <a:rPr lang="ko-KR" altLang="en-US" sz="800" dirty="0">
                <a:solidFill>
                  <a:srgbClr val="000000"/>
                </a:solidFill>
                <a:latin typeface="Arial" panose="020B0604020202020204" pitchFamily="34" charset="0"/>
                <a:ea typeface="+mj-ea"/>
                <a:cs typeface="Arial" panose="020B0604020202020204" pitchFamily="34" charset="0"/>
              </a:rPr>
              <a:t>만 </a:t>
            </a:r>
            <a:r>
              <a:rPr lang="en-US" altLang="ko-KR" sz="800" dirty="0">
                <a:solidFill>
                  <a:srgbClr val="000000"/>
                </a:solidFill>
                <a:latin typeface="Arial" panose="020B0604020202020204" pitchFamily="34" charset="0"/>
                <a:ea typeface="+mj-ea"/>
                <a:cs typeface="Arial" panose="020B0604020202020204" pitchFamily="34" charset="0"/>
              </a:rPr>
              <a:t>M</a:t>
            </a:r>
            <a:endParaRPr lang="ko-KR" altLang="en-US" sz="800" dirty="0">
              <a:solidFill>
                <a:srgbClr val="000000"/>
              </a:solidFill>
              <a:latin typeface="Arial" panose="020B0604020202020204" pitchFamily="34" charset="0"/>
              <a:ea typeface="+mj-ea"/>
              <a:cs typeface="Arial" panose="020B0604020202020204" pitchFamily="34" charset="0"/>
            </a:endParaRPr>
          </a:p>
        </p:txBody>
      </p:sp>
      <p:sp>
        <p:nvSpPr>
          <p:cNvPr id="135" name="직사각형 134">
            <a:extLst>
              <a:ext uri="{FF2B5EF4-FFF2-40B4-BE49-F238E27FC236}">
                <a16:creationId xmlns:a16="http://schemas.microsoft.com/office/drawing/2014/main" id="{C0F0354F-1640-4218-A1CC-3D60E0C215F8}"/>
              </a:ext>
            </a:extLst>
          </p:cNvPr>
          <p:cNvSpPr/>
          <p:nvPr/>
        </p:nvSpPr>
        <p:spPr>
          <a:xfrm>
            <a:off x="5509673" y="4853049"/>
            <a:ext cx="637296" cy="71707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r" defTabSz="457198">
              <a:defRPr/>
            </a:pPr>
            <a:r>
              <a:rPr lang="en-US" altLang="ko-KR" sz="800" dirty="0">
                <a:solidFill>
                  <a:srgbClr val="000000"/>
                </a:solidFill>
                <a:latin typeface="Arial" panose="020B0604020202020204" pitchFamily="34" charset="0"/>
                <a:ea typeface="+mj-ea"/>
                <a:cs typeface="Arial" panose="020B0604020202020204" pitchFamily="34" charset="0"/>
              </a:rPr>
              <a:t>95.2%</a:t>
            </a:r>
            <a:endParaRPr lang="ko-KR" altLang="en-US" sz="800" dirty="0">
              <a:solidFill>
                <a:srgbClr val="000000"/>
              </a:solidFill>
              <a:latin typeface="Arial" panose="020B0604020202020204" pitchFamily="34" charset="0"/>
              <a:ea typeface="+mj-ea"/>
              <a:cs typeface="Arial" panose="020B0604020202020204" pitchFamily="34" charset="0"/>
            </a:endParaRPr>
          </a:p>
        </p:txBody>
      </p:sp>
      <p:sp>
        <p:nvSpPr>
          <p:cNvPr id="145" name="TextBox 144">
            <a:extLst>
              <a:ext uri="{FF2B5EF4-FFF2-40B4-BE49-F238E27FC236}">
                <a16:creationId xmlns:a16="http://schemas.microsoft.com/office/drawing/2014/main" id="{D9462931-D044-41E8-AEB9-7059ED465977}"/>
              </a:ext>
            </a:extLst>
          </p:cNvPr>
          <p:cNvSpPr txBox="1"/>
          <p:nvPr/>
        </p:nvSpPr>
        <p:spPr>
          <a:xfrm>
            <a:off x="3467042" y="5988922"/>
            <a:ext cx="2552709" cy="215444"/>
          </a:xfrm>
          <a:prstGeom prst="rect">
            <a:avLst/>
          </a:prstGeom>
          <a:noFill/>
        </p:spPr>
        <p:txBody>
          <a:bodyPr wrap="square" lIns="18000" tIns="0" rIns="18000" bIns="0" rtlCol="0" anchor="ctr">
            <a:spAutoFit/>
          </a:bodyPr>
          <a:lstStyle/>
          <a:p>
            <a:r>
              <a:rPr lang="en-US" altLang="ko-KR" sz="700" dirty="0">
                <a:latin typeface="Arial" panose="020B0604020202020204" pitchFamily="34" charset="0"/>
                <a:ea typeface="+mj-ea"/>
                <a:cs typeface="Arial" panose="020B0604020202020204" pitchFamily="34" charset="0"/>
              </a:rPr>
              <a:t>Note 1: FY21 3Q </a:t>
            </a:r>
            <a:r>
              <a:rPr lang="ko-KR" altLang="en-US" sz="700" dirty="0">
                <a:latin typeface="Arial" panose="020B0604020202020204" pitchFamily="34" charset="0"/>
                <a:ea typeface="+mj-ea"/>
                <a:cs typeface="Arial" panose="020B0604020202020204" pitchFamily="34" charset="0"/>
              </a:rPr>
              <a:t>손익계산서 기준</a:t>
            </a:r>
            <a:endParaRPr lang="en-US" altLang="ko-KR" sz="700" dirty="0">
              <a:latin typeface="Arial" panose="020B0604020202020204" pitchFamily="34" charset="0"/>
              <a:ea typeface="+mj-ea"/>
              <a:cs typeface="Arial" panose="020B0604020202020204" pitchFamily="34" charset="0"/>
            </a:endParaRPr>
          </a:p>
          <a:p>
            <a:r>
              <a:rPr lang="en-US" altLang="ko-KR" sz="700" dirty="0">
                <a:latin typeface="Arial" panose="020B0604020202020204" pitchFamily="34" charset="0"/>
                <a:ea typeface="+mj-ea"/>
                <a:cs typeface="Arial" panose="020B0604020202020204" pitchFamily="34" charset="0"/>
              </a:rPr>
              <a:t>Note 2: </a:t>
            </a:r>
            <a:r>
              <a:rPr lang="ko-KR" altLang="en-US" sz="700" dirty="0">
                <a:latin typeface="Arial" panose="020B0604020202020204" pitchFamily="34" charset="0"/>
                <a:ea typeface="+mj-ea"/>
                <a:cs typeface="Arial" panose="020B0604020202020204" pitchFamily="34" charset="0"/>
              </a:rPr>
              <a:t>월 </a:t>
            </a:r>
            <a:r>
              <a:rPr lang="en-US" altLang="ko-KR" sz="700" dirty="0">
                <a:latin typeface="Arial" panose="020B0604020202020204" pitchFamily="34" charset="0"/>
                <a:ea typeface="+mj-ea"/>
                <a:cs typeface="Arial" panose="020B0604020202020204" pitchFamily="34" charset="0"/>
              </a:rPr>
              <a:t>25</a:t>
            </a:r>
            <a:r>
              <a:rPr lang="ko-KR" altLang="en-US" sz="700" dirty="0">
                <a:latin typeface="Arial" panose="020B0604020202020204" pitchFamily="34" charset="0"/>
                <a:ea typeface="+mj-ea"/>
                <a:cs typeface="Arial" panose="020B0604020202020204" pitchFamily="34" charset="0"/>
              </a:rPr>
              <a:t>일 일 </a:t>
            </a:r>
            <a:r>
              <a:rPr lang="en-US" altLang="ko-KR" sz="700" dirty="0">
                <a:latin typeface="Arial" panose="020B0604020202020204" pitchFamily="34" charset="0"/>
                <a:ea typeface="+mj-ea"/>
                <a:cs typeface="Arial" panose="020B0604020202020204" pitchFamily="34" charset="0"/>
              </a:rPr>
              <a:t>24</a:t>
            </a:r>
            <a:r>
              <a:rPr lang="ko-KR" altLang="en-US" sz="700" dirty="0">
                <a:latin typeface="Arial" panose="020B0604020202020204" pitchFamily="34" charset="0"/>
                <a:ea typeface="+mj-ea"/>
                <a:cs typeface="Arial" panose="020B0604020202020204" pitchFamily="34" charset="0"/>
              </a:rPr>
              <a:t>시 가동 기준 </a:t>
            </a:r>
            <a:r>
              <a:rPr lang="en-US" altLang="ko-KR" sz="700" dirty="0">
                <a:latin typeface="Arial" panose="020B0604020202020204" pitchFamily="34" charset="0"/>
                <a:ea typeface="+mj-ea"/>
                <a:cs typeface="Arial" panose="020B0604020202020204" pitchFamily="34" charset="0"/>
              </a:rPr>
              <a:t>FY21 3Q</a:t>
            </a:r>
            <a:r>
              <a:rPr lang="ko-KR" altLang="en-US" sz="700" dirty="0">
                <a:latin typeface="Arial" panose="020B0604020202020204" pitchFamily="34" charset="0"/>
                <a:ea typeface="+mj-ea"/>
                <a:cs typeface="Arial" panose="020B0604020202020204" pitchFamily="34" charset="0"/>
              </a:rPr>
              <a:t> </a:t>
            </a:r>
            <a:r>
              <a:rPr lang="en-US" altLang="ko-KR" sz="700" dirty="0">
                <a:latin typeface="Arial" panose="020B0604020202020204" pitchFamily="34" charset="0"/>
                <a:ea typeface="+mj-ea"/>
                <a:cs typeface="Arial" panose="020B0604020202020204" pitchFamily="34" charset="0"/>
              </a:rPr>
              <a:t>Capacity </a:t>
            </a:r>
            <a:r>
              <a:rPr lang="ko-KR" altLang="en-US" sz="700" dirty="0">
                <a:latin typeface="Arial" panose="020B0604020202020204" pitchFamily="34" charset="0"/>
                <a:ea typeface="+mj-ea"/>
                <a:cs typeface="Arial" panose="020B0604020202020204" pitchFamily="34" charset="0"/>
              </a:rPr>
              <a:t>및 생산량</a:t>
            </a:r>
            <a:endParaRPr lang="en-US" altLang="ko-KR" sz="700" dirty="0">
              <a:latin typeface="Arial" panose="020B0604020202020204" pitchFamily="34" charset="0"/>
              <a:ea typeface="+mj-ea"/>
              <a:cs typeface="Arial" panose="020B0604020202020204" pitchFamily="34" charset="0"/>
            </a:endParaRPr>
          </a:p>
        </p:txBody>
      </p:sp>
      <p:sp>
        <p:nvSpPr>
          <p:cNvPr id="155" name="직사각형 154">
            <a:extLst>
              <a:ext uri="{FF2B5EF4-FFF2-40B4-BE49-F238E27FC236}">
                <a16:creationId xmlns:a16="http://schemas.microsoft.com/office/drawing/2014/main" id="{0D738EAD-C35B-437B-8B51-90519AAE25DE}"/>
              </a:ext>
            </a:extLst>
          </p:cNvPr>
          <p:cNvSpPr/>
          <p:nvPr/>
        </p:nvSpPr>
        <p:spPr>
          <a:xfrm>
            <a:off x="3461978" y="3523157"/>
            <a:ext cx="597600" cy="32872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지급수수료</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157" name="직사각형 17">
            <a:extLst>
              <a:ext uri="{FF2B5EF4-FFF2-40B4-BE49-F238E27FC236}">
                <a16:creationId xmlns:a16="http://schemas.microsoft.com/office/drawing/2014/main" id="{B984C3AA-D9DB-40D8-89EE-55388F089F0C}"/>
              </a:ext>
            </a:extLst>
          </p:cNvPr>
          <p:cNvSpPr>
            <a:spLocks noChangeArrowheads="1"/>
          </p:cNvSpPr>
          <p:nvPr/>
        </p:nvSpPr>
        <p:spPr bwMode="auto">
          <a:xfrm>
            <a:off x="3435783" y="2159299"/>
            <a:ext cx="648000"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구분</a:t>
            </a:r>
            <a:endParaRPr lang="en-US" altLang="ko-KR" sz="800" dirty="0">
              <a:solidFill>
                <a:srgbClr val="005EB8"/>
              </a:solidFill>
              <a:latin typeface="Arial" panose="020B0604020202020204" pitchFamily="34" charset="0"/>
              <a:ea typeface="+mj-ea"/>
              <a:cs typeface="Arial" panose="020B0604020202020204" pitchFamily="34" charset="0"/>
            </a:endParaRPr>
          </a:p>
        </p:txBody>
      </p:sp>
      <p:cxnSp>
        <p:nvCxnSpPr>
          <p:cNvPr id="158" name="직선 연결선 157">
            <a:extLst>
              <a:ext uri="{FF2B5EF4-FFF2-40B4-BE49-F238E27FC236}">
                <a16:creationId xmlns:a16="http://schemas.microsoft.com/office/drawing/2014/main" id="{DD7B82C0-84EE-486B-BC9D-2C95FA6A4E80}"/>
              </a:ext>
            </a:extLst>
          </p:cNvPr>
          <p:cNvCxnSpPr>
            <a:cxnSpLocks/>
          </p:cNvCxnSpPr>
          <p:nvPr/>
        </p:nvCxnSpPr>
        <p:spPr bwMode="auto">
          <a:xfrm>
            <a:off x="3465662" y="2354146"/>
            <a:ext cx="588242"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159" name="직사각형 17">
            <a:extLst>
              <a:ext uri="{FF2B5EF4-FFF2-40B4-BE49-F238E27FC236}">
                <a16:creationId xmlns:a16="http://schemas.microsoft.com/office/drawing/2014/main" id="{A69A7711-7801-472D-85B5-B3DFD6C07D8E}"/>
              </a:ext>
            </a:extLst>
          </p:cNvPr>
          <p:cNvSpPr>
            <a:spLocks noChangeArrowheads="1"/>
          </p:cNvSpPr>
          <p:nvPr/>
        </p:nvSpPr>
        <p:spPr bwMode="auto">
          <a:xfrm>
            <a:off x="4440303" y="2159299"/>
            <a:ext cx="647376"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내용</a:t>
            </a:r>
            <a:endParaRPr lang="en-US" altLang="ko-KR" sz="800" dirty="0">
              <a:solidFill>
                <a:srgbClr val="005EB8"/>
              </a:solidFill>
              <a:latin typeface="Arial" panose="020B0604020202020204" pitchFamily="34" charset="0"/>
              <a:ea typeface="+mj-ea"/>
              <a:cs typeface="Arial" panose="020B0604020202020204" pitchFamily="34" charset="0"/>
            </a:endParaRPr>
          </a:p>
        </p:txBody>
      </p:sp>
      <p:cxnSp>
        <p:nvCxnSpPr>
          <p:cNvPr id="160" name="직선 연결선 159">
            <a:extLst>
              <a:ext uri="{FF2B5EF4-FFF2-40B4-BE49-F238E27FC236}">
                <a16:creationId xmlns:a16="http://schemas.microsoft.com/office/drawing/2014/main" id="{19EEB242-0252-42B5-8699-93F4E916DEB8}"/>
              </a:ext>
            </a:extLst>
          </p:cNvPr>
          <p:cNvCxnSpPr>
            <a:cxnSpLocks/>
          </p:cNvCxnSpPr>
          <p:nvPr/>
        </p:nvCxnSpPr>
        <p:spPr bwMode="auto">
          <a:xfrm>
            <a:off x="4105298" y="2354146"/>
            <a:ext cx="1317386"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161" name="직사각형 17">
            <a:extLst>
              <a:ext uri="{FF2B5EF4-FFF2-40B4-BE49-F238E27FC236}">
                <a16:creationId xmlns:a16="http://schemas.microsoft.com/office/drawing/2014/main" id="{93AA91BD-FDD7-40C3-924C-CF3D37EDCAA9}"/>
              </a:ext>
            </a:extLst>
          </p:cNvPr>
          <p:cNvSpPr>
            <a:spLocks noChangeArrowheads="1"/>
          </p:cNvSpPr>
          <p:nvPr/>
        </p:nvSpPr>
        <p:spPr bwMode="auto">
          <a:xfrm>
            <a:off x="5596424" y="2159299"/>
            <a:ext cx="453658" cy="194170"/>
          </a:xfrm>
          <a:prstGeom prst="rect">
            <a:avLst/>
          </a:prstGeom>
          <a:noFill/>
          <a:ln w="9525" algn="ctr">
            <a:noFill/>
            <a:round/>
            <a:headEnd/>
            <a:tailEnd/>
          </a:ln>
        </p:spPr>
        <p:txBody>
          <a:bodyPr lIns="18000" tIns="35255" rIns="18000" bIns="35255" anchor="ctr" anchorCtr="0"/>
          <a:lstStyle/>
          <a:p>
            <a:pPr algn="ctr" defTabSz="895488">
              <a:lnSpc>
                <a:spcPct val="80000"/>
              </a:lnSpc>
              <a:spcAft>
                <a:spcPct val="35000"/>
              </a:spcAft>
              <a:buClr>
                <a:srgbClr val="99CC00"/>
              </a:buClr>
              <a:tabLst>
                <a:tab pos="261185" algn="l"/>
              </a:tabLst>
              <a:defRPr/>
            </a:pPr>
            <a:r>
              <a:rPr lang="ko-KR" altLang="en-US" sz="800" dirty="0">
                <a:solidFill>
                  <a:srgbClr val="005EB8"/>
                </a:solidFill>
                <a:latin typeface="Arial" panose="020B0604020202020204" pitchFamily="34" charset="0"/>
                <a:ea typeface="+mj-ea"/>
                <a:cs typeface="Arial" panose="020B0604020202020204" pitchFamily="34" charset="0"/>
              </a:rPr>
              <a:t>비용</a:t>
            </a:r>
            <a:r>
              <a:rPr lang="en-US" altLang="ko-KR" sz="800" baseline="30000" dirty="0">
                <a:solidFill>
                  <a:srgbClr val="005EB8"/>
                </a:solidFill>
                <a:latin typeface="Arial" panose="020B0604020202020204" pitchFamily="34" charset="0"/>
                <a:ea typeface="+mj-ea"/>
                <a:cs typeface="Arial" panose="020B0604020202020204" pitchFamily="34" charset="0"/>
              </a:rPr>
              <a:t>1</a:t>
            </a:r>
          </a:p>
        </p:txBody>
      </p:sp>
      <p:cxnSp>
        <p:nvCxnSpPr>
          <p:cNvPr id="162" name="직선 연결선 161">
            <a:extLst>
              <a:ext uri="{FF2B5EF4-FFF2-40B4-BE49-F238E27FC236}">
                <a16:creationId xmlns:a16="http://schemas.microsoft.com/office/drawing/2014/main" id="{08D8000E-4B37-4BFE-BF01-0ABDDA25F95A}"/>
              </a:ext>
            </a:extLst>
          </p:cNvPr>
          <p:cNvCxnSpPr>
            <a:cxnSpLocks/>
          </p:cNvCxnSpPr>
          <p:nvPr/>
        </p:nvCxnSpPr>
        <p:spPr bwMode="auto">
          <a:xfrm>
            <a:off x="5492169" y="2354146"/>
            <a:ext cx="646930" cy="0"/>
          </a:xfrm>
          <a:prstGeom prst="line">
            <a:avLst/>
          </a:prstGeom>
          <a:solidFill>
            <a:srgbClr val="E5E5CC"/>
          </a:solidFill>
          <a:ln w="9525" cap="flat" cmpd="sng" algn="ctr">
            <a:solidFill>
              <a:srgbClr val="0091DA"/>
            </a:solidFill>
            <a:prstDash val="solid"/>
            <a:round/>
            <a:headEnd type="none" w="med" len="med"/>
            <a:tailEnd type="none" w="med" len="med"/>
          </a:ln>
          <a:effectLst/>
        </p:spPr>
      </p:cxnSp>
      <p:sp>
        <p:nvSpPr>
          <p:cNvPr id="163" name="직사각형 162">
            <a:extLst>
              <a:ext uri="{FF2B5EF4-FFF2-40B4-BE49-F238E27FC236}">
                <a16:creationId xmlns:a16="http://schemas.microsoft.com/office/drawing/2014/main" id="{96369171-1CEC-4EEF-881E-DCC673B3FC2D}"/>
              </a:ext>
            </a:extLst>
          </p:cNvPr>
          <p:cNvSpPr/>
          <p:nvPr/>
        </p:nvSpPr>
        <p:spPr>
          <a:xfrm>
            <a:off x="4095402" y="2404199"/>
            <a:ext cx="1336300" cy="3299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defTabSz="457198">
              <a:defRPr/>
            </a:pPr>
            <a:r>
              <a:rPr lang="ko-KR" altLang="en-US" sz="800" dirty="0">
                <a:solidFill>
                  <a:srgbClr val="000000"/>
                </a:solidFill>
                <a:latin typeface="Arial" panose="020B0604020202020204" pitchFamily="34" charset="0"/>
                <a:ea typeface="+mj-ea"/>
                <a:cs typeface="Arial" panose="020B0604020202020204" pitchFamily="34" charset="0"/>
              </a:rPr>
              <a:t>임원을 제외한 전 직원 인건비</a:t>
            </a:r>
          </a:p>
        </p:txBody>
      </p:sp>
      <p:sp>
        <p:nvSpPr>
          <p:cNvPr id="164" name="직사각형 163">
            <a:extLst>
              <a:ext uri="{FF2B5EF4-FFF2-40B4-BE49-F238E27FC236}">
                <a16:creationId xmlns:a16="http://schemas.microsoft.com/office/drawing/2014/main" id="{5ED1BFA9-0BA4-4CA7-9F73-802F4CEAF429}"/>
              </a:ext>
            </a:extLst>
          </p:cNvPr>
          <p:cNvSpPr/>
          <p:nvPr/>
        </p:nvSpPr>
        <p:spPr>
          <a:xfrm>
            <a:off x="5492169" y="2404199"/>
            <a:ext cx="646930" cy="3299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defRPr/>
            </a:pPr>
            <a:r>
              <a:rPr lang="en-US" altLang="ko-KR" sz="800" dirty="0">
                <a:solidFill>
                  <a:srgbClr val="000000"/>
                </a:solidFill>
                <a:latin typeface="Arial" panose="020B0604020202020204" pitchFamily="34" charset="0"/>
                <a:ea typeface="+mj-ea"/>
                <a:cs typeface="Arial" panose="020B0604020202020204" pitchFamily="34" charset="0"/>
              </a:rPr>
              <a:t>2,179 </a:t>
            </a:r>
            <a:r>
              <a:rPr lang="ko-KR" altLang="en-US" sz="800" dirty="0">
                <a:solidFill>
                  <a:srgbClr val="000000"/>
                </a:solidFill>
                <a:latin typeface="Arial" panose="020B0604020202020204" pitchFamily="34" charset="0"/>
                <a:ea typeface="+mj-ea"/>
                <a:cs typeface="Arial" panose="020B0604020202020204" pitchFamily="34" charset="0"/>
              </a:rPr>
              <a:t>백만원</a:t>
            </a:r>
          </a:p>
        </p:txBody>
      </p:sp>
      <p:sp>
        <p:nvSpPr>
          <p:cNvPr id="169" name="직사각형 168">
            <a:extLst>
              <a:ext uri="{FF2B5EF4-FFF2-40B4-BE49-F238E27FC236}">
                <a16:creationId xmlns:a16="http://schemas.microsoft.com/office/drawing/2014/main" id="{01FDB797-0A44-40E9-9349-F8668B7D65E2}"/>
              </a:ext>
            </a:extLst>
          </p:cNvPr>
          <p:cNvSpPr/>
          <p:nvPr/>
        </p:nvSpPr>
        <p:spPr>
          <a:xfrm>
            <a:off x="4095402" y="3522501"/>
            <a:ext cx="1336300" cy="3299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defTabSz="457198">
              <a:defRPr/>
            </a:pPr>
            <a:r>
              <a:rPr lang="ko-KR" altLang="en-US" sz="800" dirty="0">
                <a:solidFill>
                  <a:srgbClr val="000000"/>
                </a:solidFill>
                <a:latin typeface="Arial" panose="020B0604020202020204" pitchFamily="34" charset="0"/>
                <a:ea typeface="+mj-ea"/>
                <a:cs typeface="Arial" panose="020B0604020202020204" pitchFamily="34" charset="0"/>
              </a:rPr>
              <a:t>해외 수출 판매 대행업체에 지급하는 수수료 등</a:t>
            </a:r>
          </a:p>
        </p:txBody>
      </p:sp>
      <p:sp>
        <p:nvSpPr>
          <p:cNvPr id="170" name="직사각형 169">
            <a:extLst>
              <a:ext uri="{FF2B5EF4-FFF2-40B4-BE49-F238E27FC236}">
                <a16:creationId xmlns:a16="http://schemas.microsoft.com/office/drawing/2014/main" id="{569BD190-23DA-4C31-B5FE-9EBFF3998990}"/>
              </a:ext>
            </a:extLst>
          </p:cNvPr>
          <p:cNvSpPr/>
          <p:nvPr/>
        </p:nvSpPr>
        <p:spPr>
          <a:xfrm>
            <a:off x="5492169" y="3522501"/>
            <a:ext cx="646930" cy="3299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r>
              <a:rPr lang="en-US" altLang="ko-KR" sz="800" dirty="0">
                <a:solidFill>
                  <a:srgbClr val="000000"/>
                </a:solidFill>
                <a:latin typeface="Arial" panose="020B0604020202020204" pitchFamily="34" charset="0"/>
                <a:ea typeface="+mj-ea"/>
                <a:cs typeface="Arial" panose="020B0604020202020204" pitchFamily="34" charset="0"/>
              </a:rPr>
              <a:t>1,033 </a:t>
            </a:r>
            <a:r>
              <a:rPr lang="ko-KR" altLang="en-US" sz="800" dirty="0">
                <a:solidFill>
                  <a:srgbClr val="000000"/>
                </a:solidFill>
                <a:latin typeface="Arial" panose="020B0604020202020204" pitchFamily="34" charset="0"/>
                <a:ea typeface="+mj-ea"/>
                <a:cs typeface="Arial" panose="020B0604020202020204" pitchFamily="34" charset="0"/>
              </a:rPr>
              <a:t>백만원</a:t>
            </a:r>
          </a:p>
        </p:txBody>
      </p:sp>
      <p:sp>
        <p:nvSpPr>
          <p:cNvPr id="173" name="직사각형 172">
            <a:extLst>
              <a:ext uri="{FF2B5EF4-FFF2-40B4-BE49-F238E27FC236}">
                <a16:creationId xmlns:a16="http://schemas.microsoft.com/office/drawing/2014/main" id="{6401EFB4-366E-4F24-B529-5AC098D56D1D}"/>
              </a:ext>
            </a:extLst>
          </p:cNvPr>
          <p:cNvSpPr/>
          <p:nvPr/>
        </p:nvSpPr>
        <p:spPr>
          <a:xfrm>
            <a:off x="5087679" y="4264604"/>
            <a:ext cx="1051420" cy="29852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r" defTabSz="457198">
              <a:defRPr/>
            </a:pPr>
            <a:r>
              <a:rPr lang="ko-KR" altLang="en-US" sz="800" dirty="0">
                <a:solidFill>
                  <a:srgbClr val="000000"/>
                </a:solidFill>
                <a:latin typeface="Arial" panose="020B0604020202020204" pitchFamily="34" charset="0"/>
                <a:ea typeface="+mj-ea"/>
                <a:cs typeface="Arial" panose="020B0604020202020204" pitchFamily="34" charset="0"/>
              </a:rPr>
              <a:t> </a:t>
            </a:r>
            <a:r>
              <a:rPr lang="en-US" altLang="ko-KR" sz="800" dirty="0">
                <a:solidFill>
                  <a:srgbClr val="000000"/>
                </a:solidFill>
                <a:latin typeface="Arial" panose="020B0604020202020204" pitchFamily="34" charset="0"/>
                <a:ea typeface="+mj-ea"/>
                <a:cs typeface="Arial" panose="020B0604020202020204" pitchFamily="34" charset="0"/>
              </a:rPr>
              <a:t>6,661 </a:t>
            </a:r>
            <a:r>
              <a:rPr lang="ko-KR" altLang="en-US" sz="800" dirty="0">
                <a:solidFill>
                  <a:srgbClr val="000000"/>
                </a:solidFill>
                <a:latin typeface="Arial" panose="020B0604020202020204" pitchFamily="34" charset="0"/>
                <a:ea typeface="+mj-ea"/>
                <a:cs typeface="Arial" panose="020B0604020202020204" pitchFamily="34" charset="0"/>
              </a:rPr>
              <a:t>백만원</a:t>
            </a:r>
          </a:p>
        </p:txBody>
      </p:sp>
      <p:sp>
        <p:nvSpPr>
          <p:cNvPr id="179" name="직사각형 17">
            <a:extLst>
              <a:ext uri="{FF2B5EF4-FFF2-40B4-BE49-F238E27FC236}">
                <a16:creationId xmlns:a16="http://schemas.microsoft.com/office/drawing/2014/main" id="{952DD293-C1C8-45BC-B45C-16EA24689DEF}"/>
              </a:ext>
            </a:extLst>
          </p:cNvPr>
          <p:cNvSpPr>
            <a:spLocks noChangeArrowheads="1"/>
          </p:cNvSpPr>
          <p:nvPr/>
        </p:nvSpPr>
        <p:spPr bwMode="auto">
          <a:xfrm>
            <a:off x="692988" y="3399375"/>
            <a:ext cx="992143" cy="194170"/>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pPr>
            <a:r>
              <a:rPr lang="ko-KR" altLang="en-US" sz="800" dirty="0">
                <a:solidFill>
                  <a:srgbClr val="00A3A1"/>
                </a:solidFill>
                <a:latin typeface="Arial" panose="020B0604020202020204" pitchFamily="34" charset="0"/>
                <a:ea typeface="+mj-ea"/>
                <a:cs typeface="Arial" panose="020B0604020202020204" pitchFamily="34" charset="0"/>
              </a:rPr>
              <a:t>구분</a:t>
            </a:r>
            <a:endParaRPr lang="en-US" altLang="ko-KR" sz="800" dirty="0">
              <a:solidFill>
                <a:srgbClr val="00A3A1"/>
              </a:solidFill>
              <a:latin typeface="Arial" panose="020B0604020202020204" pitchFamily="34" charset="0"/>
              <a:ea typeface="+mj-ea"/>
              <a:cs typeface="Arial" panose="020B0604020202020204" pitchFamily="34" charset="0"/>
            </a:endParaRPr>
          </a:p>
        </p:txBody>
      </p:sp>
      <p:cxnSp>
        <p:nvCxnSpPr>
          <p:cNvPr id="180" name="직선 연결선 179">
            <a:extLst>
              <a:ext uri="{FF2B5EF4-FFF2-40B4-BE49-F238E27FC236}">
                <a16:creationId xmlns:a16="http://schemas.microsoft.com/office/drawing/2014/main" id="{E3DBF721-8487-4644-9351-452FE9AFB4F7}"/>
              </a:ext>
            </a:extLst>
          </p:cNvPr>
          <p:cNvCxnSpPr>
            <a:cxnSpLocks/>
          </p:cNvCxnSpPr>
          <p:nvPr/>
        </p:nvCxnSpPr>
        <p:spPr bwMode="auto">
          <a:xfrm>
            <a:off x="680828" y="3594222"/>
            <a:ext cx="1016463" cy="0"/>
          </a:xfrm>
          <a:prstGeom prst="line">
            <a:avLst/>
          </a:prstGeom>
          <a:solidFill>
            <a:srgbClr val="E5E5CC"/>
          </a:solidFill>
          <a:ln w="9525" cap="flat" cmpd="sng" algn="ctr">
            <a:solidFill>
              <a:srgbClr val="6FC2B4"/>
            </a:solidFill>
            <a:prstDash val="solid"/>
            <a:round/>
            <a:headEnd type="none" w="med" len="med"/>
            <a:tailEnd type="none" w="med" len="med"/>
          </a:ln>
          <a:effectLst/>
        </p:spPr>
      </p:cxnSp>
      <p:sp>
        <p:nvSpPr>
          <p:cNvPr id="183" name="직사각형 17">
            <a:extLst>
              <a:ext uri="{FF2B5EF4-FFF2-40B4-BE49-F238E27FC236}">
                <a16:creationId xmlns:a16="http://schemas.microsoft.com/office/drawing/2014/main" id="{BA8A4EC4-287D-4605-ADD1-3CBB35210346}"/>
              </a:ext>
            </a:extLst>
          </p:cNvPr>
          <p:cNvSpPr>
            <a:spLocks noChangeArrowheads="1"/>
          </p:cNvSpPr>
          <p:nvPr/>
        </p:nvSpPr>
        <p:spPr bwMode="auto">
          <a:xfrm>
            <a:off x="1668385" y="3399375"/>
            <a:ext cx="847337" cy="194170"/>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pPr>
            <a:r>
              <a:rPr lang="ko-KR" altLang="en-US" sz="800" dirty="0">
                <a:solidFill>
                  <a:srgbClr val="00A3A1"/>
                </a:solidFill>
                <a:latin typeface="Arial" panose="020B0604020202020204" pitchFamily="34" charset="0"/>
                <a:ea typeface="+mj-ea"/>
                <a:cs typeface="Arial" panose="020B0604020202020204" pitchFamily="34" charset="0"/>
              </a:rPr>
              <a:t>비용</a:t>
            </a:r>
            <a:r>
              <a:rPr lang="en-US" altLang="ko-KR" sz="800" baseline="30000" dirty="0">
                <a:solidFill>
                  <a:srgbClr val="00A3A1"/>
                </a:solidFill>
                <a:latin typeface="Arial" panose="020B0604020202020204" pitchFamily="34" charset="0"/>
                <a:ea typeface="+mj-ea"/>
                <a:cs typeface="Arial" panose="020B0604020202020204" pitchFamily="34" charset="0"/>
              </a:rPr>
              <a:t>1</a:t>
            </a:r>
          </a:p>
        </p:txBody>
      </p:sp>
      <p:cxnSp>
        <p:nvCxnSpPr>
          <p:cNvPr id="184" name="직선 연결선 183">
            <a:extLst>
              <a:ext uri="{FF2B5EF4-FFF2-40B4-BE49-F238E27FC236}">
                <a16:creationId xmlns:a16="http://schemas.microsoft.com/office/drawing/2014/main" id="{B0DC8446-A9BE-4B97-8957-8FF5D64C1BD1}"/>
              </a:ext>
            </a:extLst>
          </p:cNvPr>
          <p:cNvCxnSpPr>
            <a:cxnSpLocks/>
          </p:cNvCxnSpPr>
          <p:nvPr/>
        </p:nvCxnSpPr>
        <p:spPr bwMode="auto">
          <a:xfrm>
            <a:off x="1761440" y="3594222"/>
            <a:ext cx="661226" cy="0"/>
          </a:xfrm>
          <a:prstGeom prst="line">
            <a:avLst/>
          </a:prstGeom>
          <a:solidFill>
            <a:srgbClr val="E5E5CC"/>
          </a:solidFill>
          <a:ln w="9525" cap="flat" cmpd="sng" algn="ctr">
            <a:solidFill>
              <a:srgbClr val="6FC2B4"/>
            </a:solidFill>
            <a:prstDash val="solid"/>
            <a:round/>
            <a:headEnd type="none" w="med" len="med"/>
            <a:tailEnd type="none" w="med" len="med"/>
          </a:ln>
          <a:effectLst/>
        </p:spPr>
      </p:cxnSp>
      <p:sp>
        <p:nvSpPr>
          <p:cNvPr id="185" name="직사각형 227">
            <a:extLst>
              <a:ext uri="{FF2B5EF4-FFF2-40B4-BE49-F238E27FC236}">
                <a16:creationId xmlns:a16="http://schemas.microsoft.com/office/drawing/2014/main" id="{194DB231-CF80-427C-B075-1475CD5337DC}"/>
              </a:ext>
            </a:extLst>
          </p:cNvPr>
          <p:cNvSpPr/>
          <p:nvPr/>
        </p:nvSpPr>
        <p:spPr bwMode="auto">
          <a:xfrm>
            <a:off x="1179027" y="3639745"/>
            <a:ext cx="515365" cy="234000"/>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보호필름</a:t>
            </a:r>
          </a:p>
        </p:txBody>
      </p:sp>
      <p:sp>
        <p:nvSpPr>
          <p:cNvPr id="202" name="직사각형 227">
            <a:extLst>
              <a:ext uri="{FF2B5EF4-FFF2-40B4-BE49-F238E27FC236}">
                <a16:creationId xmlns:a16="http://schemas.microsoft.com/office/drawing/2014/main" id="{59BCFDF9-05B2-404E-8F24-EFE50DE96017}"/>
              </a:ext>
            </a:extLst>
          </p:cNvPr>
          <p:cNvSpPr/>
          <p:nvPr/>
        </p:nvSpPr>
        <p:spPr bwMode="auto">
          <a:xfrm>
            <a:off x="1756561" y="3639745"/>
            <a:ext cx="670823" cy="234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8,047 </a:t>
            </a:r>
            <a:r>
              <a:rPr lang="ko-KR" altLang="en-US" sz="800" dirty="0">
                <a:solidFill>
                  <a:srgbClr val="000000"/>
                </a:solidFill>
                <a:latin typeface="Arial" panose="020B0604020202020204" pitchFamily="34" charset="0"/>
                <a:ea typeface="+mj-ea"/>
                <a:cs typeface="Arial" panose="020B0604020202020204" pitchFamily="34" charset="0"/>
              </a:rPr>
              <a:t>백만원</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203" name="직사각형 227">
            <a:extLst>
              <a:ext uri="{FF2B5EF4-FFF2-40B4-BE49-F238E27FC236}">
                <a16:creationId xmlns:a16="http://schemas.microsoft.com/office/drawing/2014/main" id="{21023241-C8C8-4EA2-BAAF-DD044FE3AD49}"/>
              </a:ext>
            </a:extLst>
          </p:cNvPr>
          <p:cNvSpPr/>
          <p:nvPr/>
        </p:nvSpPr>
        <p:spPr bwMode="auto">
          <a:xfrm>
            <a:off x="1756561" y="4191293"/>
            <a:ext cx="670823" cy="234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405 </a:t>
            </a:r>
            <a:r>
              <a:rPr lang="ko-KR" altLang="en-US" sz="800" dirty="0">
                <a:solidFill>
                  <a:srgbClr val="000000"/>
                </a:solidFill>
                <a:latin typeface="Arial" panose="020B0604020202020204" pitchFamily="34" charset="0"/>
                <a:ea typeface="+mj-ea"/>
                <a:cs typeface="Arial" panose="020B0604020202020204" pitchFamily="34" charset="0"/>
              </a:rPr>
              <a:t>백만원</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204" name="직사각형 227">
            <a:extLst>
              <a:ext uri="{FF2B5EF4-FFF2-40B4-BE49-F238E27FC236}">
                <a16:creationId xmlns:a16="http://schemas.microsoft.com/office/drawing/2014/main" id="{5065A8F2-4418-4A09-B570-4ED6E5D3C979}"/>
              </a:ext>
            </a:extLst>
          </p:cNvPr>
          <p:cNvSpPr/>
          <p:nvPr/>
        </p:nvSpPr>
        <p:spPr bwMode="auto">
          <a:xfrm>
            <a:off x="1756561" y="4467067"/>
            <a:ext cx="670823" cy="234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670 </a:t>
            </a:r>
            <a:r>
              <a:rPr lang="ko-KR" altLang="en-US" sz="800" dirty="0">
                <a:solidFill>
                  <a:srgbClr val="000000"/>
                </a:solidFill>
                <a:latin typeface="Arial" panose="020B0604020202020204" pitchFamily="34" charset="0"/>
                <a:ea typeface="+mj-ea"/>
                <a:cs typeface="Arial" panose="020B0604020202020204" pitchFamily="34" charset="0"/>
              </a:rPr>
              <a:t>백만원</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24" name="직사각형 227">
            <a:extLst>
              <a:ext uri="{FF2B5EF4-FFF2-40B4-BE49-F238E27FC236}">
                <a16:creationId xmlns:a16="http://schemas.microsoft.com/office/drawing/2014/main" id="{75F97CC8-D340-4660-95B3-51D627D0774E}"/>
              </a:ext>
            </a:extLst>
          </p:cNvPr>
          <p:cNvSpPr/>
          <p:nvPr/>
        </p:nvSpPr>
        <p:spPr bwMode="auto">
          <a:xfrm>
            <a:off x="1177059" y="4742845"/>
            <a:ext cx="519300" cy="234000"/>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원단</a:t>
            </a:r>
            <a:endParaRPr lang="en-US" altLang="ko-KR" sz="800" b="1" dirty="0">
              <a:solidFill>
                <a:prstClr val="white"/>
              </a:solidFill>
              <a:latin typeface="Arial" panose="020B0604020202020204" pitchFamily="34" charset="0"/>
              <a:ea typeface="+mj-ea"/>
              <a:cs typeface="Arial" panose="020B0604020202020204" pitchFamily="34" charset="0"/>
            </a:endParaRPr>
          </a:p>
          <a:p>
            <a:pPr algn="ctr" defTabSz="781990"/>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dirty="0">
                <a:solidFill>
                  <a:prstClr val="white"/>
                </a:solidFill>
                <a:latin typeface="Arial" panose="020B0604020202020204" pitchFamily="34" charset="0"/>
                <a:ea typeface="+mj-ea"/>
                <a:cs typeface="Arial" panose="020B0604020202020204" pitchFamily="34" charset="0"/>
              </a:rPr>
              <a:t>도급</a:t>
            </a:r>
            <a:r>
              <a:rPr lang="en-US" altLang="ko-KR" sz="800" b="1" dirty="0">
                <a:solidFill>
                  <a:prstClr val="white"/>
                </a:solidFill>
                <a:latin typeface="Arial" panose="020B0604020202020204" pitchFamily="34" charset="0"/>
                <a:ea typeface="+mj-ea"/>
                <a:cs typeface="Arial" panose="020B0604020202020204" pitchFamily="34" charset="0"/>
              </a:rPr>
              <a:t>)</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126" name="직사각형 227">
            <a:extLst>
              <a:ext uri="{FF2B5EF4-FFF2-40B4-BE49-F238E27FC236}">
                <a16:creationId xmlns:a16="http://schemas.microsoft.com/office/drawing/2014/main" id="{9EF67E9C-E856-41FD-9565-7FAFB5D9E1AC}"/>
              </a:ext>
            </a:extLst>
          </p:cNvPr>
          <p:cNvSpPr/>
          <p:nvPr/>
        </p:nvSpPr>
        <p:spPr bwMode="auto">
          <a:xfrm>
            <a:off x="1756561" y="4742843"/>
            <a:ext cx="670823" cy="234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9,691 </a:t>
            </a:r>
            <a:r>
              <a:rPr lang="ko-KR" altLang="en-US" sz="800" dirty="0">
                <a:solidFill>
                  <a:srgbClr val="000000"/>
                </a:solidFill>
                <a:latin typeface="Arial" panose="020B0604020202020204" pitchFamily="34" charset="0"/>
                <a:ea typeface="+mj-ea"/>
                <a:cs typeface="Arial" panose="020B0604020202020204" pitchFamily="34" charset="0"/>
              </a:rPr>
              <a:t>백만원</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27" name="직사각형 227">
            <a:extLst>
              <a:ext uri="{FF2B5EF4-FFF2-40B4-BE49-F238E27FC236}">
                <a16:creationId xmlns:a16="http://schemas.microsoft.com/office/drawing/2014/main" id="{51694DA8-580C-49E2-8938-742BF8E7FAB1}"/>
              </a:ext>
            </a:extLst>
          </p:cNvPr>
          <p:cNvSpPr/>
          <p:nvPr/>
        </p:nvSpPr>
        <p:spPr bwMode="auto">
          <a:xfrm>
            <a:off x="1535447" y="5092709"/>
            <a:ext cx="412641" cy="288000"/>
          </a:xfrm>
          <a:prstGeom prst="rect">
            <a:avLst/>
          </a:prstGeom>
          <a:solidFill>
            <a:srgbClr val="00A3A1">
              <a:alpha val="60000"/>
            </a:srgbClr>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dirty="0" err="1">
                <a:solidFill>
                  <a:prstClr val="white"/>
                </a:solidFill>
                <a:latin typeface="Arial" panose="020B0604020202020204" pitchFamily="34" charset="0"/>
                <a:ea typeface="+mj-ea"/>
                <a:cs typeface="Arial" panose="020B0604020202020204" pitchFamily="34" charset="0"/>
              </a:rPr>
              <a:t>사급</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128" name="직사각형 227">
            <a:extLst>
              <a:ext uri="{FF2B5EF4-FFF2-40B4-BE49-F238E27FC236}">
                <a16:creationId xmlns:a16="http://schemas.microsoft.com/office/drawing/2014/main" id="{536FBC1C-E258-4C38-834A-0BDD81DB4802}"/>
              </a:ext>
            </a:extLst>
          </p:cNvPr>
          <p:cNvSpPr/>
          <p:nvPr/>
        </p:nvSpPr>
        <p:spPr bwMode="auto">
          <a:xfrm>
            <a:off x="1960209" y="5092710"/>
            <a:ext cx="1230087" cy="288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defTabSz="781990">
              <a:defRPr/>
            </a:pPr>
            <a:r>
              <a:rPr lang="ko-KR" altLang="en-US" sz="800" dirty="0">
                <a:solidFill>
                  <a:srgbClr val="000000"/>
                </a:solidFill>
                <a:latin typeface="Arial" panose="020B0604020202020204" pitchFamily="34" charset="0"/>
                <a:ea typeface="+mj-ea"/>
                <a:cs typeface="Arial" panose="020B0604020202020204" pitchFamily="34" charset="0"/>
              </a:rPr>
              <a:t>매출처의 원단을 제공받아 코팅 작업을 수행함</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29" name="직사각형 227">
            <a:extLst>
              <a:ext uri="{FF2B5EF4-FFF2-40B4-BE49-F238E27FC236}">
                <a16:creationId xmlns:a16="http://schemas.microsoft.com/office/drawing/2014/main" id="{AE5800AC-AEB6-4664-97CF-B17B8957FEBB}"/>
              </a:ext>
            </a:extLst>
          </p:cNvPr>
          <p:cNvSpPr/>
          <p:nvPr/>
        </p:nvSpPr>
        <p:spPr bwMode="auto">
          <a:xfrm>
            <a:off x="1535447" y="5458086"/>
            <a:ext cx="412641" cy="288000"/>
          </a:xfrm>
          <a:prstGeom prst="rect">
            <a:avLst/>
          </a:prstGeom>
          <a:solidFill>
            <a:srgbClr val="00A3A1">
              <a:alpha val="60000"/>
            </a:srgbClr>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도급</a:t>
            </a:r>
          </a:p>
        </p:txBody>
      </p:sp>
      <p:sp>
        <p:nvSpPr>
          <p:cNvPr id="130" name="직사각형 227">
            <a:extLst>
              <a:ext uri="{FF2B5EF4-FFF2-40B4-BE49-F238E27FC236}">
                <a16:creationId xmlns:a16="http://schemas.microsoft.com/office/drawing/2014/main" id="{378132EC-69D8-4D5B-B8AD-0D905CD892A2}"/>
              </a:ext>
            </a:extLst>
          </p:cNvPr>
          <p:cNvSpPr/>
          <p:nvPr/>
        </p:nvSpPr>
        <p:spPr bwMode="auto">
          <a:xfrm>
            <a:off x="1960209" y="5458088"/>
            <a:ext cx="1230087" cy="288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defTabSz="781990"/>
            <a:r>
              <a:rPr lang="ko-KR" altLang="en-US" sz="800" dirty="0">
                <a:solidFill>
                  <a:srgbClr val="000000"/>
                </a:solidFill>
                <a:latin typeface="Arial" panose="020B0604020202020204" pitchFamily="34" charset="0"/>
                <a:ea typeface="+mj-ea"/>
                <a:cs typeface="Arial" panose="020B0604020202020204" pitchFamily="34" charset="0"/>
              </a:rPr>
              <a:t>원단을 직접 매입하여 코팅 작업을 수행함</a:t>
            </a:r>
            <a:endParaRPr lang="en-US" altLang="ko-KR" sz="800" dirty="0">
              <a:solidFill>
                <a:srgbClr val="000000"/>
              </a:solidFill>
              <a:latin typeface="Arial" panose="020B0604020202020204" pitchFamily="34" charset="0"/>
              <a:ea typeface="+mj-ea"/>
              <a:cs typeface="Arial" panose="020B0604020202020204" pitchFamily="34" charset="0"/>
            </a:endParaRPr>
          </a:p>
        </p:txBody>
      </p:sp>
      <p:cxnSp>
        <p:nvCxnSpPr>
          <p:cNvPr id="132" name="연결선: 꺾임 131">
            <a:extLst>
              <a:ext uri="{FF2B5EF4-FFF2-40B4-BE49-F238E27FC236}">
                <a16:creationId xmlns:a16="http://schemas.microsoft.com/office/drawing/2014/main" id="{AED8A3FC-25AD-4174-A50B-223F9D41619C}"/>
              </a:ext>
            </a:extLst>
          </p:cNvPr>
          <p:cNvCxnSpPr>
            <a:cxnSpLocks/>
            <a:stCxn id="124" idx="2"/>
            <a:endCxn id="127" idx="1"/>
          </p:cNvCxnSpPr>
          <p:nvPr/>
        </p:nvCxnSpPr>
        <p:spPr>
          <a:xfrm rot="16200000" flipH="1">
            <a:off x="1356146" y="5057408"/>
            <a:ext cx="259864" cy="98738"/>
          </a:xfrm>
          <a:prstGeom prst="bentConnector2">
            <a:avLst/>
          </a:prstGeom>
          <a:ln>
            <a:solidFill>
              <a:srgbClr val="00A3A1"/>
            </a:solidFill>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6E663B85-7D82-494D-979D-480272425E56}"/>
              </a:ext>
            </a:extLst>
          </p:cNvPr>
          <p:cNvCxnSpPr>
            <a:cxnSpLocks/>
            <a:stCxn id="124" idx="2"/>
            <a:endCxn id="129" idx="1"/>
          </p:cNvCxnSpPr>
          <p:nvPr/>
        </p:nvCxnSpPr>
        <p:spPr>
          <a:xfrm rot="16200000" flipH="1">
            <a:off x="1173458" y="5240096"/>
            <a:ext cx="625241" cy="98738"/>
          </a:xfrm>
          <a:prstGeom prst="bentConnector2">
            <a:avLst/>
          </a:prstGeom>
          <a:ln>
            <a:solidFill>
              <a:srgbClr val="00A3A1"/>
            </a:solidFill>
          </a:ln>
        </p:spPr>
        <p:style>
          <a:lnRef idx="1">
            <a:schemeClr val="accent1"/>
          </a:lnRef>
          <a:fillRef idx="0">
            <a:schemeClr val="accent1"/>
          </a:fillRef>
          <a:effectRef idx="0">
            <a:schemeClr val="accent1"/>
          </a:effectRef>
          <a:fontRef idx="minor">
            <a:schemeClr val="tx1"/>
          </a:fontRef>
        </p:style>
      </p:cxnSp>
      <p:sp>
        <p:nvSpPr>
          <p:cNvPr id="137" name="직사각형 227">
            <a:extLst>
              <a:ext uri="{FF2B5EF4-FFF2-40B4-BE49-F238E27FC236}">
                <a16:creationId xmlns:a16="http://schemas.microsoft.com/office/drawing/2014/main" id="{9D3AEC88-13F9-44DE-BF78-6B57318B2E57}"/>
              </a:ext>
            </a:extLst>
          </p:cNvPr>
          <p:cNvSpPr/>
          <p:nvPr/>
        </p:nvSpPr>
        <p:spPr bwMode="auto">
          <a:xfrm>
            <a:off x="669866" y="2528818"/>
            <a:ext cx="495027" cy="280666"/>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dirty="0">
                <a:solidFill>
                  <a:prstClr val="white"/>
                </a:solidFill>
                <a:latin typeface="Arial" panose="020B0604020202020204" pitchFamily="34" charset="0"/>
                <a:ea typeface="+mj-ea"/>
                <a:cs typeface="Arial" panose="020B0604020202020204" pitchFamily="34" charset="0"/>
              </a:rPr>
              <a:t>생산계획</a:t>
            </a:r>
          </a:p>
        </p:txBody>
      </p:sp>
      <p:sp>
        <p:nvSpPr>
          <p:cNvPr id="138" name="직사각형 227">
            <a:extLst>
              <a:ext uri="{FF2B5EF4-FFF2-40B4-BE49-F238E27FC236}">
                <a16:creationId xmlns:a16="http://schemas.microsoft.com/office/drawing/2014/main" id="{3233C3B1-145C-4254-8282-0F70537CD6AF}"/>
              </a:ext>
            </a:extLst>
          </p:cNvPr>
          <p:cNvSpPr/>
          <p:nvPr/>
        </p:nvSpPr>
        <p:spPr bwMode="auto">
          <a:xfrm>
            <a:off x="1223544" y="2528818"/>
            <a:ext cx="1961645" cy="280666"/>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defTabSz="781990"/>
            <a:r>
              <a:rPr lang="ko-KR" altLang="en-US" sz="800" dirty="0">
                <a:solidFill>
                  <a:srgbClr val="000000"/>
                </a:solidFill>
                <a:latin typeface="Arial" panose="020B0604020202020204" pitchFamily="34" charset="0"/>
                <a:ea typeface="+mj-ea"/>
                <a:cs typeface="Arial" panose="020B0604020202020204" pitchFamily="34" charset="0"/>
              </a:rPr>
              <a:t>원단 스케줄</a:t>
            </a:r>
            <a:r>
              <a:rPr lang="en-US" altLang="ko-KR" sz="800" dirty="0">
                <a:solidFill>
                  <a:srgbClr val="000000"/>
                </a:solidFill>
                <a:latin typeface="Arial" panose="020B0604020202020204" pitchFamily="34" charset="0"/>
                <a:ea typeface="+mj-ea"/>
                <a:cs typeface="Arial" panose="020B0604020202020204" pitchFamily="34" charset="0"/>
              </a:rPr>
              <a:t>(</a:t>
            </a:r>
            <a:r>
              <a:rPr lang="ko-KR" altLang="en-US" sz="800" dirty="0">
                <a:solidFill>
                  <a:srgbClr val="000000"/>
                </a:solidFill>
                <a:latin typeface="Arial" panose="020B0604020202020204" pitchFamily="34" charset="0"/>
                <a:ea typeface="+mj-ea"/>
                <a:cs typeface="Arial" panose="020B0604020202020204" pitchFamily="34" charset="0"/>
              </a:rPr>
              <a:t>보통 </a:t>
            </a:r>
            <a:r>
              <a:rPr lang="en-US" altLang="ko-KR" sz="800" dirty="0">
                <a:solidFill>
                  <a:srgbClr val="000000"/>
                </a:solidFill>
                <a:latin typeface="Arial" panose="020B0604020202020204" pitchFamily="34" charset="0"/>
                <a:ea typeface="+mj-ea"/>
                <a:cs typeface="Arial" panose="020B0604020202020204" pitchFamily="34" charset="0"/>
              </a:rPr>
              <a:t>2</a:t>
            </a:r>
            <a:r>
              <a:rPr lang="ko-KR" altLang="en-US" sz="800" dirty="0">
                <a:solidFill>
                  <a:srgbClr val="000000"/>
                </a:solidFill>
                <a:latin typeface="Arial" panose="020B0604020202020204" pitchFamily="34" charset="0"/>
                <a:ea typeface="+mj-ea"/>
                <a:cs typeface="Arial" panose="020B0604020202020204" pitchFamily="34" charset="0"/>
              </a:rPr>
              <a:t>주정도 소요</a:t>
            </a:r>
            <a:r>
              <a:rPr lang="en-US" altLang="ko-KR" sz="800" dirty="0">
                <a:solidFill>
                  <a:srgbClr val="000000"/>
                </a:solidFill>
                <a:latin typeface="Arial" panose="020B0604020202020204" pitchFamily="34" charset="0"/>
                <a:ea typeface="+mj-ea"/>
                <a:cs typeface="Arial" panose="020B0604020202020204" pitchFamily="34" charset="0"/>
              </a:rPr>
              <a:t>)</a:t>
            </a:r>
            <a:r>
              <a:rPr lang="ko-KR" altLang="en-US" sz="800" dirty="0">
                <a:solidFill>
                  <a:srgbClr val="000000"/>
                </a:solidFill>
                <a:latin typeface="Arial" panose="020B0604020202020204" pitchFamily="34" charset="0"/>
                <a:ea typeface="+mj-ea"/>
                <a:cs typeface="Arial" panose="020B0604020202020204" pitchFamily="34" charset="0"/>
              </a:rPr>
              <a:t>확인 후 주간 생산계획서에 따라 원재료 주문 </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39" name="직사각형 227">
            <a:extLst>
              <a:ext uri="{FF2B5EF4-FFF2-40B4-BE49-F238E27FC236}">
                <a16:creationId xmlns:a16="http://schemas.microsoft.com/office/drawing/2014/main" id="{3A72D1CB-39D3-4758-8467-AAB1A75595A0}"/>
              </a:ext>
            </a:extLst>
          </p:cNvPr>
          <p:cNvSpPr/>
          <p:nvPr/>
        </p:nvSpPr>
        <p:spPr bwMode="auto">
          <a:xfrm>
            <a:off x="669866" y="2855785"/>
            <a:ext cx="495027" cy="285826"/>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작업지시</a:t>
            </a:r>
          </a:p>
        </p:txBody>
      </p:sp>
      <p:sp>
        <p:nvSpPr>
          <p:cNvPr id="149" name="직사각형 227">
            <a:extLst>
              <a:ext uri="{FF2B5EF4-FFF2-40B4-BE49-F238E27FC236}">
                <a16:creationId xmlns:a16="http://schemas.microsoft.com/office/drawing/2014/main" id="{93CD34E4-29B2-4E75-A353-CC29F5E83703}"/>
              </a:ext>
            </a:extLst>
          </p:cNvPr>
          <p:cNvSpPr/>
          <p:nvPr/>
        </p:nvSpPr>
        <p:spPr bwMode="auto">
          <a:xfrm>
            <a:off x="1223544" y="2855785"/>
            <a:ext cx="1961645" cy="285826"/>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defTabSz="781990">
              <a:defRPr/>
            </a:pPr>
            <a:r>
              <a:rPr lang="ko-KR" altLang="en-US" sz="800" dirty="0">
                <a:solidFill>
                  <a:srgbClr val="000000"/>
                </a:solidFill>
                <a:latin typeface="Arial" panose="020B0604020202020204" pitchFamily="34" charset="0"/>
                <a:ea typeface="+mj-ea"/>
                <a:cs typeface="Arial" panose="020B0604020202020204" pitchFamily="34" charset="0"/>
              </a:rPr>
              <a:t>납기일</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등이 명시된 일일 작업지시서 배포</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50" name="직사각형 17">
            <a:extLst>
              <a:ext uri="{FF2B5EF4-FFF2-40B4-BE49-F238E27FC236}">
                <a16:creationId xmlns:a16="http://schemas.microsoft.com/office/drawing/2014/main" id="{28F015E1-36A4-4142-878B-700550986C50}"/>
              </a:ext>
            </a:extLst>
          </p:cNvPr>
          <p:cNvSpPr>
            <a:spLocks noChangeArrowheads="1"/>
          </p:cNvSpPr>
          <p:nvPr/>
        </p:nvSpPr>
        <p:spPr bwMode="auto">
          <a:xfrm>
            <a:off x="566980" y="2043132"/>
            <a:ext cx="2715295" cy="1166659"/>
          </a:xfrm>
          <a:prstGeom prst="rect">
            <a:avLst/>
          </a:prstGeom>
          <a:noFill/>
          <a:ln w="9525" algn="ctr">
            <a:solidFill>
              <a:srgbClr val="6FC2B4"/>
            </a:solidFill>
            <a:round/>
            <a:headEnd/>
            <a:tailEnd/>
          </a:ln>
        </p:spPr>
        <p:txBody>
          <a:bodyPr lIns="18000" tIns="35255" rIns="18000" bIns="35255" anchor="ctr"/>
          <a:lstStyle/>
          <a:p>
            <a:pPr algn="just" defTabSz="895488">
              <a:lnSpc>
                <a:spcPct val="80000"/>
              </a:lnSpc>
              <a:spcAft>
                <a:spcPts val="196"/>
              </a:spcAft>
              <a:buClr>
                <a:srgbClr val="99CC00"/>
              </a:buClr>
              <a:tabLst>
                <a:tab pos="261185" algn="l"/>
              </a:tabLst>
            </a:pPr>
            <a:endParaRPr lang="en-US" altLang="ko-KR" sz="784" kern="0" dirty="0">
              <a:solidFill>
                <a:srgbClr val="6FC2B4"/>
              </a:solidFill>
              <a:latin typeface="Arial" panose="020B0604020202020204" pitchFamily="34" charset="0"/>
              <a:ea typeface="+mj-ea"/>
              <a:cs typeface="Arial" panose="020B0604020202020204" pitchFamily="34" charset="0"/>
            </a:endParaRPr>
          </a:p>
        </p:txBody>
      </p:sp>
      <p:sp>
        <p:nvSpPr>
          <p:cNvPr id="151" name="직사각형 150">
            <a:extLst>
              <a:ext uri="{FF2B5EF4-FFF2-40B4-BE49-F238E27FC236}">
                <a16:creationId xmlns:a16="http://schemas.microsoft.com/office/drawing/2014/main" id="{C59794C0-11E0-40A5-B9ED-88DC47F18D0C}"/>
              </a:ext>
            </a:extLst>
          </p:cNvPr>
          <p:cNvSpPr/>
          <p:nvPr/>
        </p:nvSpPr>
        <p:spPr bwMode="auto">
          <a:xfrm>
            <a:off x="643514" y="1968293"/>
            <a:ext cx="999074" cy="161002"/>
          </a:xfrm>
          <a:prstGeom prst="rect">
            <a:avLst/>
          </a:prstGeom>
          <a:solidFill>
            <a:srgbClr val="FFFFFF"/>
          </a:solidFill>
          <a:ln w="9525" cap="flat" cmpd="sng" algn="ctr">
            <a:noFill/>
            <a:prstDash val="solid"/>
            <a:round/>
            <a:headEnd type="none" w="med" len="med"/>
            <a:tailEnd type="none" w="med" len="med"/>
          </a:ln>
          <a:effectLst/>
        </p:spPr>
        <p:txBody>
          <a:bodyPr vert="horz" wrap="square" lIns="18000" tIns="44774" rIns="18000" bIns="44774" numCol="1" rtlCol="0" anchor="ctr" anchorCtr="0" compatLnSpc="1">
            <a:prstTxWarp prst="textNoShape">
              <a:avLst/>
            </a:prstTxWarp>
          </a:bodyPr>
          <a:lstStyle/>
          <a:p>
            <a:pPr algn="just" defTabSz="895488">
              <a:spcAft>
                <a:spcPct val="35000"/>
              </a:spcAft>
              <a:tabLst>
                <a:tab pos="5596796" algn="l"/>
              </a:tabLst>
            </a:pPr>
            <a:r>
              <a:rPr lang="ko-KR" altLang="en-US" sz="900" b="1" kern="0" dirty="0">
                <a:solidFill>
                  <a:srgbClr val="00A3A1"/>
                </a:solidFill>
                <a:latin typeface="Arial" panose="020B0604020202020204" pitchFamily="34" charset="0"/>
                <a:ea typeface="+mj-ea"/>
                <a:cs typeface="Arial" panose="020B0604020202020204" pitchFamily="34" charset="0"/>
              </a:rPr>
              <a:t>생산 계획 수립</a:t>
            </a:r>
            <a:endParaRPr lang="en-GB" sz="900" b="1" kern="0" dirty="0">
              <a:solidFill>
                <a:srgbClr val="00A3A1"/>
              </a:solidFill>
              <a:latin typeface="Arial" panose="020B0604020202020204" pitchFamily="34" charset="0"/>
              <a:ea typeface="+mj-ea"/>
              <a:cs typeface="Arial" panose="020B0604020202020204" pitchFamily="34" charset="0"/>
            </a:endParaRPr>
          </a:p>
        </p:txBody>
      </p:sp>
      <p:sp>
        <p:nvSpPr>
          <p:cNvPr id="152" name="직사각형 227">
            <a:extLst>
              <a:ext uri="{FF2B5EF4-FFF2-40B4-BE49-F238E27FC236}">
                <a16:creationId xmlns:a16="http://schemas.microsoft.com/office/drawing/2014/main" id="{9E6BCBCD-B5E1-4161-9986-E3C2B6DA1193}"/>
              </a:ext>
            </a:extLst>
          </p:cNvPr>
          <p:cNvSpPr/>
          <p:nvPr/>
        </p:nvSpPr>
        <p:spPr bwMode="auto">
          <a:xfrm>
            <a:off x="669866" y="2187874"/>
            <a:ext cx="495027" cy="280666"/>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defRPr/>
            </a:pPr>
            <a:r>
              <a:rPr lang="ko-KR" altLang="en-US" sz="800" b="1" dirty="0">
                <a:solidFill>
                  <a:prstClr val="white"/>
                </a:solidFill>
                <a:latin typeface="Arial" panose="020B0604020202020204" pitchFamily="34" charset="0"/>
                <a:ea typeface="+mj-ea"/>
                <a:cs typeface="Arial" panose="020B0604020202020204" pitchFamily="34" charset="0"/>
              </a:rPr>
              <a:t>수주계획</a:t>
            </a:r>
          </a:p>
        </p:txBody>
      </p:sp>
      <p:sp>
        <p:nvSpPr>
          <p:cNvPr id="153" name="직사각형 227">
            <a:extLst>
              <a:ext uri="{FF2B5EF4-FFF2-40B4-BE49-F238E27FC236}">
                <a16:creationId xmlns:a16="http://schemas.microsoft.com/office/drawing/2014/main" id="{4D4415CC-F2A3-472B-A81F-2472DD32A0ED}"/>
              </a:ext>
            </a:extLst>
          </p:cNvPr>
          <p:cNvSpPr/>
          <p:nvPr/>
        </p:nvSpPr>
        <p:spPr bwMode="auto">
          <a:xfrm>
            <a:off x="1223544" y="2187874"/>
            <a:ext cx="1961645" cy="280666"/>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defTabSz="781990"/>
            <a:r>
              <a:rPr lang="ko-KR" altLang="en-US" sz="800" dirty="0">
                <a:solidFill>
                  <a:srgbClr val="000000"/>
                </a:solidFill>
                <a:latin typeface="Arial" panose="020B0604020202020204" pitchFamily="34" charset="0"/>
                <a:ea typeface="+mj-ea"/>
                <a:cs typeface="Arial" panose="020B0604020202020204" pitchFamily="34" charset="0"/>
              </a:rPr>
              <a:t>매출처에서 월별 요청물량을 문서 또는 </a:t>
            </a:r>
            <a:br>
              <a:rPr lang="en-US" altLang="ko-KR" sz="800" dirty="0">
                <a:solidFill>
                  <a:srgbClr val="000000"/>
                </a:solidFill>
                <a:latin typeface="Arial" panose="020B0604020202020204" pitchFamily="34" charset="0"/>
                <a:ea typeface="+mj-ea"/>
                <a:cs typeface="Arial" panose="020B0604020202020204" pitchFamily="34" charset="0"/>
              </a:rPr>
            </a:br>
            <a:r>
              <a:rPr lang="ko-KR" altLang="en-US" sz="800" dirty="0">
                <a:solidFill>
                  <a:srgbClr val="000000"/>
                </a:solidFill>
                <a:latin typeface="Arial" panose="020B0604020202020204" pitchFamily="34" charset="0"/>
                <a:ea typeface="+mj-ea"/>
                <a:cs typeface="Arial" panose="020B0604020202020204" pitchFamily="34" charset="0"/>
              </a:rPr>
              <a:t>프로그램을 통해 공유 </a:t>
            </a:r>
            <a:r>
              <a:rPr lang="en-US" altLang="ko-KR" sz="700" dirty="0">
                <a:solidFill>
                  <a:srgbClr val="000000"/>
                </a:solidFill>
                <a:latin typeface="Arial" panose="020B0604020202020204" pitchFamily="34" charset="0"/>
                <a:ea typeface="+mj-ea"/>
                <a:cs typeface="Arial" panose="020B0604020202020204" pitchFamily="34" charset="0"/>
              </a:rPr>
              <a:t>(LX</a:t>
            </a:r>
            <a:r>
              <a:rPr lang="ko-KR" altLang="en-US" sz="700" dirty="0" err="1">
                <a:solidFill>
                  <a:srgbClr val="000000"/>
                </a:solidFill>
                <a:latin typeface="Arial" panose="020B0604020202020204" pitchFamily="34" charset="0"/>
                <a:ea typeface="+mj-ea"/>
                <a:cs typeface="Arial" panose="020B0604020202020204" pitchFamily="34" charset="0"/>
              </a:rPr>
              <a:t>하우시스</a:t>
            </a:r>
            <a:r>
              <a:rPr lang="en-US" altLang="ko-KR" sz="700" dirty="0">
                <a:solidFill>
                  <a:srgbClr val="000000"/>
                </a:solidFill>
                <a:latin typeface="Arial" panose="020B0604020202020204" pitchFamily="34" charset="0"/>
                <a:ea typeface="+mj-ea"/>
                <a:cs typeface="Arial" panose="020B0604020202020204" pitchFamily="34" charset="0"/>
              </a:rPr>
              <a:t>, </a:t>
            </a:r>
            <a:r>
              <a:rPr lang="ko-KR" altLang="en-US" sz="700" dirty="0" err="1">
                <a:solidFill>
                  <a:srgbClr val="000000"/>
                </a:solidFill>
                <a:latin typeface="Arial" panose="020B0604020202020204" pitchFamily="34" charset="0"/>
                <a:ea typeface="+mj-ea"/>
                <a:cs typeface="Arial" panose="020B0604020202020204" pitchFamily="34" charset="0"/>
              </a:rPr>
              <a:t>도레이</a:t>
            </a:r>
            <a:r>
              <a:rPr lang="en-US" altLang="ko-KR" sz="700" dirty="0">
                <a:solidFill>
                  <a:srgbClr val="000000"/>
                </a:solidFill>
                <a:latin typeface="Arial" panose="020B0604020202020204" pitchFamily="34" charset="0"/>
                <a:ea typeface="+mj-ea"/>
                <a:cs typeface="Arial" panose="020B0604020202020204" pitchFamily="34" charset="0"/>
              </a:rPr>
              <a:t>)</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54" name="직사각형 17">
            <a:extLst>
              <a:ext uri="{FF2B5EF4-FFF2-40B4-BE49-F238E27FC236}">
                <a16:creationId xmlns:a16="http://schemas.microsoft.com/office/drawing/2014/main" id="{7A08C897-580C-4EEF-9B7C-F997E01CBF5D}"/>
              </a:ext>
            </a:extLst>
          </p:cNvPr>
          <p:cNvSpPr>
            <a:spLocks noChangeArrowheads="1"/>
          </p:cNvSpPr>
          <p:nvPr/>
        </p:nvSpPr>
        <p:spPr bwMode="auto">
          <a:xfrm>
            <a:off x="2532023" y="3399375"/>
            <a:ext cx="619386" cy="194170"/>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pPr>
            <a:r>
              <a:rPr lang="ko-KR" altLang="en-US" sz="800" dirty="0">
                <a:solidFill>
                  <a:srgbClr val="00A3A1"/>
                </a:solidFill>
                <a:latin typeface="Arial" panose="020B0604020202020204" pitchFamily="34" charset="0"/>
                <a:ea typeface="+mj-ea"/>
                <a:cs typeface="Arial" panose="020B0604020202020204" pitchFamily="34" charset="0"/>
              </a:rPr>
              <a:t>주요 </a:t>
            </a:r>
            <a:r>
              <a:rPr lang="ko-KR" altLang="en-US" sz="800" dirty="0" err="1">
                <a:solidFill>
                  <a:srgbClr val="00A3A1"/>
                </a:solidFill>
                <a:latin typeface="Arial" panose="020B0604020202020204" pitchFamily="34" charset="0"/>
                <a:ea typeface="+mj-ea"/>
                <a:cs typeface="Arial" panose="020B0604020202020204" pitchFamily="34" charset="0"/>
              </a:rPr>
              <a:t>매입처</a:t>
            </a:r>
            <a:endParaRPr lang="en-US" altLang="ko-KR" sz="800" dirty="0">
              <a:solidFill>
                <a:srgbClr val="00A3A1"/>
              </a:solidFill>
              <a:latin typeface="Arial" panose="020B0604020202020204" pitchFamily="34" charset="0"/>
              <a:ea typeface="+mj-ea"/>
              <a:cs typeface="Arial" panose="020B0604020202020204" pitchFamily="34" charset="0"/>
            </a:endParaRPr>
          </a:p>
        </p:txBody>
      </p:sp>
      <p:cxnSp>
        <p:nvCxnSpPr>
          <p:cNvPr id="167" name="직선 연결선 166">
            <a:extLst>
              <a:ext uri="{FF2B5EF4-FFF2-40B4-BE49-F238E27FC236}">
                <a16:creationId xmlns:a16="http://schemas.microsoft.com/office/drawing/2014/main" id="{87A13A35-D547-4538-9B46-951F31C15E8B}"/>
              </a:ext>
            </a:extLst>
          </p:cNvPr>
          <p:cNvCxnSpPr>
            <a:cxnSpLocks/>
          </p:cNvCxnSpPr>
          <p:nvPr/>
        </p:nvCxnSpPr>
        <p:spPr bwMode="auto">
          <a:xfrm>
            <a:off x="2472452" y="3594222"/>
            <a:ext cx="719175" cy="0"/>
          </a:xfrm>
          <a:prstGeom prst="line">
            <a:avLst/>
          </a:prstGeom>
          <a:solidFill>
            <a:srgbClr val="E5E5CC"/>
          </a:solidFill>
          <a:ln w="9525" cap="flat" cmpd="sng" algn="ctr">
            <a:solidFill>
              <a:srgbClr val="6FC2B4"/>
            </a:solidFill>
            <a:prstDash val="solid"/>
            <a:round/>
            <a:headEnd type="none" w="med" len="med"/>
            <a:tailEnd type="none" w="med" len="med"/>
          </a:ln>
          <a:effectLst/>
        </p:spPr>
      </p:cxnSp>
      <p:sp>
        <p:nvSpPr>
          <p:cNvPr id="168" name="직사각형 227">
            <a:extLst>
              <a:ext uri="{FF2B5EF4-FFF2-40B4-BE49-F238E27FC236}">
                <a16:creationId xmlns:a16="http://schemas.microsoft.com/office/drawing/2014/main" id="{03391F7C-8522-4D49-A656-6B58AB8A8E70}"/>
              </a:ext>
            </a:extLst>
          </p:cNvPr>
          <p:cNvSpPr/>
          <p:nvPr/>
        </p:nvSpPr>
        <p:spPr bwMode="auto">
          <a:xfrm>
            <a:off x="2472451" y="3639633"/>
            <a:ext cx="719175" cy="234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defTabSz="781990"/>
            <a:r>
              <a:rPr lang="ko-KR" altLang="en-US" sz="800" dirty="0">
                <a:solidFill>
                  <a:srgbClr val="000000"/>
                </a:solidFill>
                <a:latin typeface="Arial" panose="020B0604020202020204" pitchFamily="34" charset="0"/>
                <a:ea typeface="+mj-ea"/>
                <a:cs typeface="Arial" panose="020B0604020202020204" pitchFamily="34" charset="0"/>
              </a:rPr>
              <a:t>국보화학 등</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87" name="직사각형 227">
            <a:extLst>
              <a:ext uri="{FF2B5EF4-FFF2-40B4-BE49-F238E27FC236}">
                <a16:creationId xmlns:a16="http://schemas.microsoft.com/office/drawing/2014/main" id="{80C42593-8139-4A3C-A825-14BBCF4CC786}"/>
              </a:ext>
            </a:extLst>
          </p:cNvPr>
          <p:cNvSpPr/>
          <p:nvPr/>
        </p:nvSpPr>
        <p:spPr bwMode="auto">
          <a:xfrm>
            <a:off x="2472451" y="4191237"/>
            <a:ext cx="719175" cy="234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defTabSz="781990"/>
            <a:r>
              <a:rPr lang="ko-KR" altLang="en-US" sz="800" dirty="0">
                <a:solidFill>
                  <a:srgbClr val="000000"/>
                </a:solidFill>
                <a:latin typeface="Arial" panose="020B0604020202020204" pitchFamily="34" charset="0"/>
                <a:ea typeface="+mj-ea"/>
                <a:cs typeface="Arial" panose="020B0604020202020204" pitchFamily="34" charset="0"/>
              </a:rPr>
              <a:t>경동실업 등</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90" name="직사각형 227">
            <a:extLst>
              <a:ext uri="{FF2B5EF4-FFF2-40B4-BE49-F238E27FC236}">
                <a16:creationId xmlns:a16="http://schemas.microsoft.com/office/drawing/2014/main" id="{3574C47C-B5E5-4511-A83F-5533B104FA71}"/>
              </a:ext>
            </a:extLst>
          </p:cNvPr>
          <p:cNvSpPr/>
          <p:nvPr/>
        </p:nvSpPr>
        <p:spPr bwMode="auto">
          <a:xfrm>
            <a:off x="2472451" y="4467039"/>
            <a:ext cx="719175" cy="234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defTabSz="781990"/>
            <a:r>
              <a:rPr lang="ko-KR" altLang="en-US" sz="800" dirty="0" err="1">
                <a:solidFill>
                  <a:srgbClr val="000000"/>
                </a:solidFill>
                <a:latin typeface="Arial" panose="020B0604020202020204" pitchFamily="34" charset="0"/>
                <a:ea typeface="+mj-ea"/>
                <a:cs typeface="Arial" panose="020B0604020202020204" pitchFamily="34" charset="0"/>
              </a:rPr>
              <a:t>제이스</a:t>
            </a:r>
            <a:r>
              <a:rPr lang="ko-KR" altLang="en-US" sz="800" dirty="0">
                <a:solidFill>
                  <a:srgbClr val="000000"/>
                </a:solidFill>
                <a:latin typeface="Arial" panose="020B0604020202020204" pitchFamily="34" charset="0"/>
                <a:ea typeface="+mj-ea"/>
                <a:cs typeface="Arial" panose="020B0604020202020204" pitchFamily="34" charset="0"/>
              </a:rPr>
              <a:t> 등</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91" name="직사각형 227">
            <a:extLst>
              <a:ext uri="{FF2B5EF4-FFF2-40B4-BE49-F238E27FC236}">
                <a16:creationId xmlns:a16="http://schemas.microsoft.com/office/drawing/2014/main" id="{E7014308-47F8-4FB3-BFC2-B7536503EF33}"/>
              </a:ext>
            </a:extLst>
          </p:cNvPr>
          <p:cNvSpPr/>
          <p:nvPr/>
        </p:nvSpPr>
        <p:spPr bwMode="auto">
          <a:xfrm>
            <a:off x="2472451" y="4742843"/>
            <a:ext cx="719175" cy="234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defTabSz="781990"/>
            <a:r>
              <a:rPr lang="ko-KR" altLang="en-US" sz="800" dirty="0" err="1">
                <a:solidFill>
                  <a:srgbClr val="000000"/>
                </a:solidFill>
                <a:latin typeface="Arial" panose="020B0604020202020204" pitchFamily="34" charset="0"/>
                <a:ea typeface="+mj-ea"/>
                <a:cs typeface="Arial" panose="020B0604020202020204" pitchFamily="34" charset="0"/>
              </a:rPr>
              <a:t>케이피텍</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등</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92" name="직사각형 191">
            <a:extLst>
              <a:ext uri="{FF2B5EF4-FFF2-40B4-BE49-F238E27FC236}">
                <a16:creationId xmlns:a16="http://schemas.microsoft.com/office/drawing/2014/main" id="{23E6B013-7556-455F-BD3E-409C597680BF}"/>
              </a:ext>
            </a:extLst>
          </p:cNvPr>
          <p:cNvSpPr/>
          <p:nvPr/>
        </p:nvSpPr>
        <p:spPr>
          <a:xfrm>
            <a:off x="3461977" y="2778010"/>
            <a:ext cx="597600" cy="32872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포장비</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193" name="직사각형 192">
            <a:extLst>
              <a:ext uri="{FF2B5EF4-FFF2-40B4-BE49-F238E27FC236}">
                <a16:creationId xmlns:a16="http://schemas.microsoft.com/office/drawing/2014/main" id="{FDDBDCB0-2184-45A5-8E23-215B9F6185E6}"/>
              </a:ext>
            </a:extLst>
          </p:cNvPr>
          <p:cNvSpPr/>
          <p:nvPr/>
        </p:nvSpPr>
        <p:spPr>
          <a:xfrm>
            <a:off x="4095401" y="2777027"/>
            <a:ext cx="1336300" cy="3299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defTabSz="457198">
              <a:defRPr/>
            </a:pPr>
            <a:r>
              <a:rPr lang="ko-KR" altLang="en-US" sz="800" dirty="0">
                <a:solidFill>
                  <a:srgbClr val="000000"/>
                </a:solidFill>
                <a:latin typeface="Arial" panose="020B0604020202020204" pitchFamily="34" charset="0"/>
                <a:ea typeface="+mj-ea"/>
                <a:cs typeface="Arial" panose="020B0604020202020204" pitchFamily="34" charset="0"/>
              </a:rPr>
              <a:t>라벨 부착 및 제품 포장비</a:t>
            </a:r>
          </a:p>
        </p:txBody>
      </p:sp>
      <p:sp>
        <p:nvSpPr>
          <p:cNvPr id="196" name="직사각형 195">
            <a:extLst>
              <a:ext uri="{FF2B5EF4-FFF2-40B4-BE49-F238E27FC236}">
                <a16:creationId xmlns:a16="http://schemas.microsoft.com/office/drawing/2014/main" id="{14C18BA5-CD38-4A1B-B5EF-A41C84B0D4B7}"/>
              </a:ext>
            </a:extLst>
          </p:cNvPr>
          <p:cNvSpPr/>
          <p:nvPr/>
        </p:nvSpPr>
        <p:spPr>
          <a:xfrm>
            <a:off x="5492168" y="2777027"/>
            <a:ext cx="646930" cy="3299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r>
              <a:rPr lang="en-US" altLang="ko-KR" sz="800" dirty="0">
                <a:solidFill>
                  <a:srgbClr val="000000"/>
                </a:solidFill>
                <a:latin typeface="Arial" panose="020B0604020202020204" pitchFamily="34" charset="0"/>
                <a:ea typeface="+mj-ea"/>
                <a:cs typeface="Arial" panose="020B0604020202020204" pitchFamily="34" charset="0"/>
              </a:rPr>
              <a:t>1,796 </a:t>
            </a:r>
            <a:r>
              <a:rPr lang="ko-KR" altLang="en-US" sz="800" dirty="0">
                <a:solidFill>
                  <a:srgbClr val="000000"/>
                </a:solidFill>
                <a:latin typeface="Arial" panose="020B0604020202020204" pitchFamily="34" charset="0"/>
                <a:ea typeface="+mj-ea"/>
                <a:cs typeface="Arial" panose="020B0604020202020204" pitchFamily="34" charset="0"/>
              </a:rPr>
              <a:t>백만원</a:t>
            </a:r>
          </a:p>
        </p:txBody>
      </p:sp>
      <p:sp>
        <p:nvSpPr>
          <p:cNvPr id="197" name="직사각형 196">
            <a:extLst>
              <a:ext uri="{FF2B5EF4-FFF2-40B4-BE49-F238E27FC236}">
                <a16:creationId xmlns:a16="http://schemas.microsoft.com/office/drawing/2014/main" id="{D5DE38EE-9542-4309-BDDC-C6D2C1EA31E7}"/>
              </a:ext>
            </a:extLst>
          </p:cNvPr>
          <p:cNvSpPr/>
          <p:nvPr/>
        </p:nvSpPr>
        <p:spPr>
          <a:xfrm>
            <a:off x="3461978" y="3887603"/>
            <a:ext cx="597600" cy="32872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운반비</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198" name="직사각형 197">
            <a:extLst>
              <a:ext uri="{FF2B5EF4-FFF2-40B4-BE49-F238E27FC236}">
                <a16:creationId xmlns:a16="http://schemas.microsoft.com/office/drawing/2014/main" id="{CB3FA315-9802-4661-8805-FBF3B177172D}"/>
              </a:ext>
            </a:extLst>
          </p:cNvPr>
          <p:cNvSpPr/>
          <p:nvPr/>
        </p:nvSpPr>
        <p:spPr>
          <a:xfrm>
            <a:off x="4095402" y="3887275"/>
            <a:ext cx="1336300" cy="3299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defTabSz="457198">
              <a:defRPr/>
            </a:pPr>
            <a:r>
              <a:rPr lang="ko-KR" altLang="en-US" sz="800" dirty="0">
                <a:solidFill>
                  <a:srgbClr val="000000"/>
                </a:solidFill>
                <a:latin typeface="Arial" panose="020B0604020202020204" pitchFamily="34" charset="0"/>
                <a:ea typeface="+mj-ea"/>
                <a:cs typeface="Arial" panose="020B0604020202020204" pitchFamily="34" charset="0"/>
              </a:rPr>
              <a:t>원재료</a:t>
            </a:r>
            <a:r>
              <a:rPr lang="en-US" altLang="ko-KR" sz="800" dirty="0">
                <a:solidFill>
                  <a:srgbClr val="000000"/>
                </a:solidFill>
                <a:latin typeface="Arial" panose="020B0604020202020204" pitchFamily="34" charset="0"/>
                <a:ea typeface="+mj-ea"/>
                <a:cs typeface="Arial" panose="020B0604020202020204" pitchFamily="34" charset="0"/>
              </a:rPr>
              <a:t> </a:t>
            </a:r>
            <a:r>
              <a:rPr lang="ko-KR" altLang="en-US" sz="800" dirty="0">
                <a:solidFill>
                  <a:srgbClr val="000000"/>
                </a:solidFill>
                <a:latin typeface="Arial" panose="020B0604020202020204" pitchFamily="34" charset="0"/>
                <a:ea typeface="+mj-ea"/>
                <a:cs typeface="Arial" panose="020B0604020202020204" pitchFamily="34" charset="0"/>
              </a:rPr>
              <a:t>등 운반비</a:t>
            </a:r>
          </a:p>
        </p:txBody>
      </p:sp>
      <p:sp>
        <p:nvSpPr>
          <p:cNvPr id="199" name="직사각형 198">
            <a:extLst>
              <a:ext uri="{FF2B5EF4-FFF2-40B4-BE49-F238E27FC236}">
                <a16:creationId xmlns:a16="http://schemas.microsoft.com/office/drawing/2014/main" id="{DE625D5A-10C0-4975-BF80-F1C45F161028}"/>
              </a:ext>
            </a:extLst>
          </p:cNvPr>
          <p:cNvSpPr/>
          <p:nvPr/>
        </p:nvSpPr>
        <p:spPr>
          <a:xfrm>
            <a:off x="5492169" y="3887275"/>
            <a:ext cx="646930" cy="3299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r" defTabSz="457198">
              <a:defRPr/>
            </a:pPr>
            <a:r>
              <a:rPr lang="en-US" altLang="ko-KR" sz="800" dirty="0">
                <a:solidFill>
                  <a:srgbClr val="000000"/>
                </a:solidFill>
                <a:latin typeface="Arial" panose="020B0604020202020204" pitchFamily="34" charset="0"/>
                <a:ea typeface="+mj-ea"/>
                <a:cs typeface="Arial" panose="020B0604020202020204" pitchFamily="34" charset="0"/>
              </a:rPr>
              <a:t>564</a:t>
            </a:r>
            <a:r>
              <a:rPr lang="ko-KR" altLang="en-US" sz="800" dirty="0">
                <a:solidFill>
                  <a:srgbClr val="000000"/>
                </a:solidFill>
                <a:latin typeface="Arial" panose="020B0604020202020204" pitchFamily="34" charset="0"/>
                <a:ea typeface="+mj-ea"/>
                <a:cs typeface="Arial" panose="020B0604020202020204" pitchFamily="34" charset="0"/>
              </a:rPr>
              <a:t> 백만원</a:t>
            </a:r>
          </a:p>
        </p:txBody>
      </p:sp>
      <p:sp>
        <p:nvSpPr>
          <p:cNvPr id="200" name="직사각형 199">
            <a:extLst>
              <a:ext uri="{FF2B5EF4-FFF2-40B4-BE49-F238E27FC236}">
                <a16:creationId xmlns:a16="http://schemas.microsoft.com/office/drawing/2014/main" id="{81649273-95E8-4747-A8F8-7A8724AE2E12}"/>
              </a:ext>
            </a:extLst>
          </p:cNvPr>
          <p:cNvSpPr/>
          <p:nvPr/>
        </p:nvSpPr>
        <p:spPr>
          <a:xfrm>
            <a:off x="3461978" y="3149186"/>
            <a:ext cx="597600" cy="32872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defTabSz="457198">
              <a:defRPr/>
            </a:pPr>
            <a:r>
              <a:rPr lang="ko-KR" altLang="en-US" sz="800" b="1" dirty="0">
                <a:solidFill>
                  <a:prstClr val="white"/>
                </a:solidFill>
                <a:latin typeface="Arial" panose="020B0604020202020204" pitchFamily="34" charset="0"/>
                <a:ea typeface="+mj-ea"/>
                <a:cs typeface="Arial" panose="020B0604020202020204" pitchFamily="34" charset="0"/>
              </a:rPr>
              <a:t>외주가공비</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201" name="직사각형 200">
            <a:extLst>
              <a:ext uri="{FF2B5EF4-FFF2-40B4-BE49-F238E27FC236}">
                <a16:creationId xmlns:a16="http://schemas.microsoft.com/office/drawing/2014/main" id="{B6E42E69-0A18-491E-87BC-CF8B764BF28E}"/>
              </a:ext>
            </a:extLst>
          </p:cNvPr>
          <p:cNvSpPr/>
          <p:nvPr/>
        </p:nvSpPr>
        <p:spPr>
          <a:xfrm>
            <a:off x="4095402" y="3148203"/>
            <a:ext cx="1336300" cy="3299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defTabSz="457198">
              <a:defRPr/>
            </a:pPr>
            <a:r>
              <a:rPr lang="ko-KR" altLang="en-US" sz="800" dirty="0">
                <a:solidFill>
                  <a:srgbClr val="000000"/>
                </a:solidFill>
                <a:latin typeface="Arial" panose="020B0604020202020204" pitchFamily="34" charset="0"/>
                <a:ea typeface="+mj-ea"/>
                <a:cs typeface="Arial" panose="020B0604020202020204" pitchFamily="34" charset="0"/>
              </a:rPr>
              <a:t>코팅 전 단계 공정에 대한 </a:t>
            </a:r>
            <a:r>
              <a:rPr lang="ko-KR" altLang="en-US" sz="800" dirty="0" err="1">
                <a:solidFill>
                  <a:srgbClr val="000000"/>
                </a:solidFill>
                <a:latin typeface="Arial" panose="020B0604020202020204" pitchFamily="34" charset="0"/>
                <a:ea typeface="+mj-ea"/>
                <a:cs typeface="Arial" panose="020B0604020202020204" pitchFamily="34" charset="0"/>
              </a:rPr>
              <a:t>외주비</a:t>
            </a:r>
            <a:endParaRPr lang="ko-KR" altLang="en-US" sz="800" dirty="0">
              <a:solidFill>
                <a:srgbClr val="000000"/>
              </a:solidFill>
              <a:latin typeface="Arial" panose="020B0604020202020204" pitchFamily="34" charset="0"/>
              <a:ea typeface="+mj-ea"/>
              <a:cs typeface="Arial" panose="020B0604020202020204" pitchFamily="34" charset="0"/>
            </a:endParaRPr>
          </a:p>
        </p:txBody>
      </p:sp>
      <p:sp>
        <p:nvSpPr>
          <p:cNvPr id="205" name="직사각형 204">
            <a:extLst>
              <a:ext uri="{FF2B5EF4-FFF2-40B4-BE49-F238E27FC236}">
                <a16:creationId xmlns:a16="http://schemas.microsoft.com/office/drawing/2014/main" id="{D2521137-914C-4EFF-A388-37574199328A}"/>
              </a:ext>
            </a:extLst>
          </p:cNvPr>
          <p:cNvSpPr/>
          <p:nvPr/>
        </p:nvSpPr>
        <p:spPr>
          <a:xfrm>
            <a:off x="5492169" y="3148203"/>
            <a:ext cx="646930" cy="329967"/>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defTabSz="457198"/>
            <a:r>
              <a:rPr lang="en-US" altLang="ko-KR" sz="800" dirty="0">
                <a:solidFill>
                  <a:srgbClr val="000000"/>
                </a:solidFill>
                <a:latin typeface="Arial" panose="020B0604020202020204" pitchFamily="34" charset="0"/>
                <a:ea typeface="+mj-ea"/>
                <a:cs typeface="Arial" panose="020B0604020202020204" pitchFamily="34" charset="0"/>
              </a:rPr>
              <a:t>1,089 </a:t>
            </a:r>
            <a:r>
              <a:rPr lang="ko-KR" altLang="en-US" sz="800" dirty="0">
                <a:solidFill>
                  <a:srgbClr val="000000"/>
                </a:solidFill>
                <a:latin typeface="Arial" panose="020B0604020202020204" pitchFamily="34" charset="0"/>
                <a:ea typeface="+mj-ea"/>
                <a:cs typeface="Arial" panose="020B0604020202020204" pitchFamily="34" charset="0"/>
              </a:rPr>
              <a:t>백만원</a:t>
            </a:r>
          </a:p>
        </p:txBody>
      </p:sp>
      <p:cxnSp>
        <p:nvCxnSpPr>
          <p:cNvPr id="207" name="직선 연결선 206">
            <a:extLst>
              <a:ext uri="{FF2B5EF4-FFF2-40B4-BE49-F238E27FC236}">
                <a16:creationId xmlns:a16="http://schemas.microsoft.com/office/drawing/2014/main" id="{C17ED676-076B-4178-8C1A-C73D7BCA9AC7}"/>
              </a:ext>
            </a:extLst>
          </p:cNvPr>
          <p:cNvCxnSpPr/>
          <p:nvPr/>
        </p:nvCxnSpPr>
        <p:spPr bwMode="auto">
          <a:xfrm>
            <a:off x="6402212" y="3728426"/>
            <a:ext cx="2766699" cy="0"/>
          </a:xfrm>
          <a:prstGeom prst="line">
            <a:avLst/>
          </a:prstGeom>
          <a:solidFill>
            <a:srgbClr val="E5E5CC"/>
          </a:solidFill>
          <a:ln w="9525" cap="flat" cmpd="sng" algn="ctr">
            <a:solidFill>
              <a:srgbClr val="6D2077"/>
            </a:solidFill>
            <a:prstDash val="dash"/>
            <a:round/>
            <a:headEnd type="none" w="med" len="med"/>
            <a:tailEnd type="none" w="med" len="med"/>
          </a:ln>
          <a:effectLst/>
        </p:spPr>
      </p:cxnSp>
      <p:cxnSp>
        <p:nvCxnSpPr>
          <p:cNvPr id="213" name="직선 연결선 212">
            <a:extLst>
              <a:ext uri="{FF2B5EF4-FFF2-40B4-BE49-F238E27FC236}">
                <a16:creationId xmlns:a16="http://schemas.microsoft.com/office/drawing/2014/main" id="{37694F22-06F0-4635-9D4A-67C09F4B4753}"/>
              </a:ext>
            </a:extLst>
          </p:cNvPr>
          <p:cNvCxnSpPr>
            <a:cxnSpLocks/>
          </p:cNvCxnSpPr>
          <p:nvPr/>
        </p:nvCxnSpPr>
        <p:spPr bwMode="auto">
          <a:xfrm>
            <a:off x="7378227" y="3941577"/>
            <a:ext cx="723593"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214" name="직사각형 17">
            <a:extLst>
              <a:ext uri="{FF2B5EF4-FFF2-40B4-BE49-F238E27FC236}">
                <a16:creationId xmlns:a16="http://schemas.microsoft.com/office/drawing/2014/main" id="{7664327A-C708-4C5C-8C91-284458737022}"/>
              </a:ext>
            </a:extLst>
          </p:cNvPr>
          <p:cNvSpPr>
            <a:spLocks noChangeArrowheads="1"/>
          </p:cNvSpPr>
          <p:nvPr/>
        </p:nvSpPr>
        <p:spPr bwMode="auto">
          <a:xfrm>
            <a:off x="7372658" y="3783786"/>
            <a:ext cx="736289" cy="163870"/>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defRPr/>
            </a:pPr>
            <a:r>
              <a:rPr lang="ko-KR" altLang="en-US" sz="800" dirty="0">
                <a:solidFill>
                  <a:srgbClr val="6D2077"/>
                </a:solidFill>
                <a:latin typeface="Arial" panose="020B0604020202020204" pitchFamily="34" charset="0"/>
                <a:ea typeface="+mj-ea"/>
                <a:cs typeface="Arial" panose="020B0604020202020204" pitchFamily="34" charset="0"/>
              </a:rPr>
              <a:t>매출액</a:t>
            </a:r>
            <a:r>
              <a:rPr lang="en-US" altLang="ko-KR" sz="800" baseline="30000" dirty="0">
                <a:solidFill>
                  <a:srgbClr val="6D2077"/>
                </a:solidFill>
                <a:latin typeface="Arial" panose="020B0604020202020204" pitchFamily="34" charset="0"/>
                <a:ea typeface="+mj-ea"/>
                <a:cs typeface="Arial" panose="020B0604020202020204" pitchFamily="34" charset="0"/>
              </a:rPr>
              <a:t>1</a:t>
            </a:r>
          </a:p>
        </p:txBody>
      </p:sp>
      <p:sp>
        <p:nvSpPr>
          <p:cNvPr id="215" name="직사각형 17">
            <a:extLst>
              <a:ext uri="{FF2B5EF4-FFF2-40B4-BE49-F238E27FC236}">
                <a16:creationId xmlns:a16="http://schemas.microsoft.com/office/drawing/2014/main" id="{C8E21579-CAF9-4214-AAF7-F60720D1B484}"/>
              </a:ext>
            </a:extLst>
          </p:cNvPr>
          <p:cNvSpPr>
            <a:spLocks noChangeArrowheads="1"/>
          </p:cNvSpPr>
          <p:nvPr/>
        </p:nvSpPr>
        <p:spPr bwMode="auto">
          <a:xfrm>
            <a:off x="7372658" y="4036638"/>
            <a:ext cx="736289" cy="309600"/>
          </a:xfrm>
          <a:prstGeom prst="rect">
            <a:avLst/>
          </a:prstGeom>
          <a:noFill/>
          <a:ln w="9525" algn="ctr">
            <a:solidFill>
              <a:srgbClr val="6D2077"/>
            </a:solidFill>
            <a:round/>
            <a:headEnd/>
            <a:tailEnd/>
          </a:ln>
        </p:spPr>
        <p:txBody>
          <a:bodyPr lIns="18000" tIns="35255" rIns="18000" bIns="35255" anchor="ctr"/>
          <a:lstStyle/>
          <a:p>
            <a:pPr algn="r" defTabSz="895488">
              <a:buClr>
                <a:srgbClr val="99CC00"/>
              </a:buClr>
              <a:tabLst>
                <a:tab pos="261185" algn="l"/>
              </a:tabLst>
              <a:defRPr/>
            </a:pPr>
            <a:r>
              <a:rPr lang="en-US" altLang="ko-KR" sz="800" kern="0" dirty="0">
                <a:solidFill>
                  <a:prstClr val="black"/>
                </a:solidFill>
                <a:latin typeface="Arial" panose="020B0604020202020204" pitchFamily="34" charset="0"/>
                <a:ea typeface="+mj-ea"/>
                <a:cs typeface="Arial" panose="020B0604020202020204" pitchFamily="34" charset="0"/>
              </a:rPr>
              <a:t>10,593 </a:t>
            </a:r>
            <a:r>
              <a:rPr lang="ko-KR" altLang="en-US" sz="800" kern="0" dirty="0">
                <a:solidFill>
                  <a:prstClr val="black"/>
                </a:solidFill>
                <a:latin typeface="Arial" panose="020B0604020202020204" pitchFamily="34" charset="0"/>
                <a:ea typeface="+mj-ea"/>
                <a:cs typeface="Arial" panose="020B0604020202020204" pitchFamily="34" charset="0"/>
              </a:rPr>
              <a:t>백만원</a:t>
            </a:r>
            <a:endParaRPr lang="en-US" altLang="ko-KR" sz="800" kern="0" dirty="0">
              <a:solidFill>
                <a:prstClr val="black"/>
              </a:solidFill>
              <a:latin typeface="Arial" panose="020B0604020202020204" pitchFamily="34" charset="0"/>
              <a:ea typeface="+mj-ea"/>
              <a:cs typeface="Arial" panose="020B0604020202020204" pitchFamily="34" charset="0"/>
            </a:endParaRPr>
          </a:p>
        </p:txBody>
      </p:sp>
      <p:sp>
        <p:nvSpPr>
          <p:cNvPr id="216" name="직사각형 17">
            <a:extLst>
              <a:ext uri="{FF2B5EF4-FFF2-40B4-BE49-F238E27FC236}">
                <a16:creationId xmlns:a16="http://schemas.microsoft.com/office/drawing/2014/main" id="{A1C55B8D-2425-4D4B-B5DC-C419A427A40B}"/>
              </a:ext>
            </a:extLst>
          </p:cNvPr>
          <p:cNvSpPr>
            <a:spLocks noChangeArrowheads="1"/>
          </p:cNvSpPr>
          <p:nvPr/>
        </p:nvSpPr>
        <p:spPr bwMode="auto">
          <a:xfrm>
            <a:off x="6361180" y="3065349"/>
            <a:ext cx="590376" cy="288000"/>
          </a:xfrm>
          <a:prstGeom prst="rect">
            <a:avLst/>
          </a:prstGeom>
          <a:solidFill>
            <a:srgbClr val="6D2077"/>
          </a:solidFill>
          <a:ln w="9525" cap="flat" cmpd="sng" algn="ctr">
            <a:noFill/>
            <a:prstDash val="solid"/>
            <a:round/>
            <a:headEnd type="none" w="med" len="med"/>
            <a:tailEnd type="none" w="med" len="med"/>
          </a:ln>
          <a:effectLst/>
        </p:spPr>
        <p:txBody>
          <a:bodyPr lIns="18000" tIns="35255" rIns="18000" bIns="35255" rtlCol="0" anchor="ctr"/>
          <a:lstStyle/>
          <a:p>
            <a:pPr algn="ctr" defTabSz="895488">
              <a:buClr>
                <a:srgbClr val="99CC00"/>
              </a:buClr>
              <a:tabLst>
                <a:tab pos="261185" algn="l"/>
              </a:tabLst>
            </a:pPr>
            <a:r>
              <a:rPr lang="ko-KR" altLang="en-US" sz="800" b="1" dirty="0">
                <a:solidFill>
                  <a:prstClr val="white"/>
                </a:solidFill>
                <a:latin typeface="Arial" panose="020B0604020202020204" pitchFamily="34" charset="0"/>
                <a:ea typeface="+mj-ea"/>
                <a:cs typeface="Arial" panose="020B0604020202020204" pitchFamily="34" charset="0"/>
              </a:rPr>
              <a:t>임가공</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217" name="직사각형 17">
            <a:extLst>
              <a:ext uri="{FF2B5EF4-FFF2-40B4-BE49-F238E27FC236}">
                <a16:creationId xmlns:a16="http://schemas.microsoft.com/office/drawing/2014/main" id="{FAC0A129-BAE6-4847-B033-C93261866DD4}"/>
              </a:ext>
            </a:extLst>
          </p:cNvPr>
          <p:cNvSpPr>
            <a:spLocks noChangeArrowheads="1"/>
          </p:cNvSpPr>
          <p:nvPr/>
        </p:nvSpPr>
        <p:spPr bwMode="auto">
          <a:xfrm>
            <a:off x="6361180" y="3395989"/>
            <a:ext cx="590376" cy="288000"/>
          </a:xfrm>
          <a:prstGeom prst="rect">
            <a:avLst/>
          </a:prstGeom>
          <a:solidFill>
            <a:srgbClr val="6D2077"/>
          </a:solidFill>
          <a:ln w="9525" cap="flat" cmpd="sng" algn="ctr">
            <a:noFill/>
            <a:prstDash val="solid"/>
            <a:round/>
            <a:headEnd type="none" w="med" len="med"/>
            <a:tailEnd type="none" w="med" len="med"/>
          </a:ln>
          <a:effectLst/>
        </p:spPr>
        <p:txBody>
          <a:bodyPr lIns="18000" tIns="35255" rIns="18000" bIns="35255" rtlCol="0" anchor="ctr"/>
          <a:lstStyle/>
          <a:p>
            <a:pPr algn="ctr" defTabSz="895488">
              <a:buClr>
                <a:srgbClr val="99CC00"/>
              </a:buClr>
              <a:tabLst>
                <a:tab pos="261185" algn="l"/>
              </a:tabLst>
            </a:pPr>
            <a:r>
              <a:rPr lang="ko-KR" altLang="en-US" sz="800" b="1" dirty="0">
                <a:solidFill>
                  <a:prstClr val="white"/>
                </a:solidFill>
                <a:latin typeface="Arial" panose="020B0604020202020204" pitchFamily="34" charset="0"/>
                <a:ea typeface="+mj-ea"/>
                <a:cs typeface="Arial" panose="020B0604020202020204" pitchFamily="34" charset="0"/>
              </a:rPr>
              <a:t>제품</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223" name="직사각형 17">
            <a:extLst>
              <a:ext uri="{FF2B5EF4-FFF2-40B4-BE49-F238E27FC236}">
                <a16:creationId xmlns:a16="http://schemas.microsoft.com/office/drawing/2014/main" id="{CEC3F64A-6ACB-4EAF-BC64-873BF1E6585B}"/>
              </a:ext>
            </a:extLst>
          </p:cNvPr>
          <p:cNvSpPr>
            <a:spLocks noChangeArrowheads="1"/>
          </p:cNvSpPr>
          <p:nvPr/>
        </p:nvSpPr>
        <p:spPr bwMode="auto">
          <a:xfrm>
            <a:off x="6987708" y="3065350"/>
            <a:ext cx="1591007" cy="288000"/>
          </a:xfrm>
          <a:prstGeom prst="rect">
            <a:avLst/>
          </a:prstGeom>
          <a:noFill/>
          <a:ln w="9525" algn="ctr">
            <a:solidFill>
              <a:srgbClr val="6D2077"/>
            </a:solidFill>
            <a:round/>
            <a:headEnd/>
            <a:tailEnd/>
          </a:ln>
        </p:spPr>
        <p:txBody>
          <a:bodyPr lIns="18000" tIns="0" rIns="18000" bIns="0" anchor="ctr"/>
          <a:lstStyle/>
          <a:p>
            <a:pPr defTabSz="781990">
              <a:defRPr/>
            </a:pPr>
            <a:r>
              <a:rPr lang="ko-KR" altLang="en-US" sz="800" dirty="0">
                <a:solidFill>
                  <a:srgbClr val="000000"/>
                </a:solidFill>
                <a:latin typeface="Arial" panose="020B0604020202020204" pitchFamily="34" charset="0"/>
                <a:ea typeface="+mj-ea"/>
                <a:cs typeface="Arial" panose="020B0604020202020204" pitchFamily="34" charset="0"/>
              </a:rPr>
              <a:t>매출처로부터 원단을 제공받아 코팅작업 후 매출처에 배송 </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224" name="직사각형 17">
            <a:extLst>
              <a:ext uri="{FF2B5EF4-FFF2-40B4-BE49-F238E27FC236}">
                <a16:creationId xmlns:a16="http://schemas.microsoft.com/office/drawing/2014/main" id="{6F71B6DE-6861-4561-BE97-66B290A77FA8}"/>
              </a:ext>
            </a:extLst>
          </p:cNvPr>
          <p:cNvSpPr>
            <a:spLocks noChangeArrowheads="1"/>
          </p:cNvSpPr>
          <p:nvPr/>
        </p:nvSpPr>
        <p:spPr bwMode="auto">
          <a:xfrm>
            <a:off x="8637025" y="3065350"/>
            <a:ext cx="538981" cy="288000"/>
          </a:xfrm>
          <a:prstGeom prst="rect">
            <a:avLst/>
          </a:prstGeom>
          <a:noFill/>
          <a:ln w="9525" algn="ctr">
            <a:solidFill>
              <a:srgbClr val="6D2077"/>
            </a:solidFill>
            <a:round/>
            <a:headEnd/>
            <a:tailEnd/>
          </a:ln>
        </p:spPr>
        <p:txBody>
          <a:bodyPr lIns="18000" tIns="35255" rIns="18000" bIns="35255" anchor="ctr"/>
          <a:lstStyle/>
          <a:p>
            <a:pPr algn="ctr" defTabSz="781990">
              <a:defRPr/>
            </a:pPr>
            <a:r>
              <a:rPr lang="ko-KR" altLang="en-US" sz="800">
                <a:solidFill>
                  <a:srgbClr val="000000"/>
                </a:solidFill>
                <a:latin typeface="Arial" panose="020B0604020202020204" pitchFamily="34" charset="0"/>
                <a:ea typeface="+mj-ea"/>
                <a:cs typeface="Arial" panose="020B0604020202020204" pitchFamily="34" charset="0"/>
              </a:rPr>
              <a:t>순액</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225" name="직사각형 17">
            <a:extLst>
              <a:ext uri="{FF2B5EF4-FFF2-40B4-BE49-F238E27FC236}">
                <a16:creationId xmlns:a16="http://schemas.microsoft.com/office/drawing/2014/main" id="{0A08111A-DB22-4D18-85B0-0802D49E268C}"/>
              </a:ext>
            </a:extLst>
          </p:cNvPr>
          <p:cNvSpPr>
            <a:spLocks noChangeArrowheads="1"/>
          </p:cNvSpPr>
          <p:nvPr/>
        </p:nvSpPr>
        <p:spPr bwMode="auto">
          <a:xfrm>
            <a:off x="6987708" y="3394857"/>
            <a:ext cx="1591007" cy="288000"/>
          </a:xfrm>
          <a:prstGeom prst="rect">
            <a:avLst/>
          </a:prstGeom>
          <a:noFill/>
          <a:ln w="9525" algn="ctr">
            <a:solidFill>
              <a:srgbClr val="6D2077"/>
            </a:solidFill>
            <a:round/>
            <a:headEnd/>
            <a:tailEnd/>
          </a:ln>
        </p:spPr>
        <p:txBody>
          <a:bodyPr lIns="18000" tIns="0" rIns="18000" bIns="0" anchor="ctr"/>
          <a:lstStyle/>
          <a:p>
            <a:pPr defTabSz="781990">
              <a:defRPr/>
            </a:pPr>
            <a:r>
              <a:rPr lang="ko-KR" altLang="en-US" sz="800" dirty="0">
                <a:latin typeface="Arial" panose="020B0604020202020204" pitchFamily="34" charset="0"/>
                <a:ea typeface="+mj-ea"/>
                <a:cs typeface="Arial" panose="020B0604020202020204" pitchFamily="34" charset="0"/>
              </a:rPr>
              <a:t>회사가 직접 원단</a:t>
            </a:r>
            <a:r>
              <a:rPr lang="en-US" altLang="ko-KR" sz="800" dirty="0">
                <a:latin typeface="Arial" panose="020B0604020202020204" pitchFamily="34" charset="0"/>
                <a:ea typeface="+mj-ea"/>
                <a:cs typeface="Arial" panose="020B0604020202020204" pitchFamily="34" charset="0"/>
              </a:rPr>
              <a:t>(</a:t>
            </a:r>
            <a:r>
              <a:rPr lang="ko-KR" altLang="en-US" sz="800" dirty="0">
                <a:latin typeface="Arial" panose="020B0604020202020204" pitchFamily="34" charset="0"/>
                <a:ea typeface="+mj-ea"/>
                <a:cs typeface="Arial" panose="020B0604020202020204" pitchFamily="34" charset="0"/>
              </a:rPr>
              <a:t>도급</a:t>
            </a:r>
            <a:r>
              <a:rPr lang="en-US" altLang="ko-KR" sz="800" dirty="0">
                <a:latin typeface="Arial" panose="020B0604020202020204" pitchFamily="34" charset="0"/>
                <a:ea typeface="+mj-ea"/>
                <a:cs typeface="Arial" panose="020B0604020202020204" pitchFamily="34" charset="0"/>
              </a:rPr>
              <a:t>)</a:t>
            </a:r>
            <a:r>
              <a:rPr lang="ko-KR" altLang="en-US" sz="800" dirty="0">
                <a:latin typeface="Arial" panose="020B0604020202020204" pitchFamily="34" charset="0"/>
                <a:ea typeface="+mj-ea"/>
                <a:cs typeface="Arial" panose="020B0604020202020204" pitchFamily="34" charset="0"/>
              </a:rPr>
              <a:t>을 매입하고 코팅하여 완제품 판매</a:t>
            </a:r>
            <a:endParaRPr lang="en-US" altLang="ko-KR" sz="800" dirty="0">
              <a:latin typeface="Arial" panose="020B0604020202020204" pitchFamily="34" charset="0"/>
              <a:ea typeface="+mj-ea"/>
              <a:cs typeface="Arial" panose="020B0604020202020204" pitchFamily="34" charset="0"/>
            </a:endParaRPr>
          </a:p>
        </p:txBody>
      </p:sp>
      <p:sp>
        <p:nvSpPr>
          <p:cNvPr id="226" name="직사각형 17">
            <a:extLst>
              <a:ext uri="{FF2B5EF4-FFF2-40B4-BE49-F238E27FC236}">
                <a16:creationId xmlns:a16="http://schemas.microsoft.com/office/drawing/2014/main" id="{65B962B2-C1C9-46BA-A61D-B58DC469D8F0}"/>
              </a:ext>
            </a:extLst>
          </p:cNvPr>
          <p:cNvSpPr>
            <a:spLocks noChangeArrowheads="1"/>
          </p:cNvSpPr>
          <p:nvPr/>
        </p:nvSpPr>
        <p:spPr bwMode="auto">
          <a:xfrm>
            <a:off x="8637025" y="3395250"/>
            <a:ext cx="538981" cy="288000"/>
          </a:xfrm>
          <a:prstGeom prst="rect">
            <a:avLst/>
          </a:prstGeom>
          <a:noFill/>
          <a:ln w="9525" algn="ctr">
            <a:solidFill>
              <a:srgbClr val="6D2077"/>
            </a:solidFill>
            <a:round/>
            <a:headEnd/>
            <a:tailEnd/>
          </a:ln>
        </p:spPr>
        <p:txBody>
          <a:bodyPr lIns="18000" tIns="35255" rIns="18000" bIns="35255" anchor="ctr"/>
          <a:lstStyle/>
          <a:p>
            <a:pPr algn="ctr" defTabSz="781990">
              <a:defRPr/>
            </a:pPr>
            <a:r>
              <a:rPr lang="ko-KR" altLang="en-US" sz="800" dirty="0">
                <a:solidFill>
                  <a:srgbClr val="000000"/>
                </a:solidFill>
                <a:latin typeface="Arial" panose="020B0604020202020204" pitchFamily="34" charset="0"/>
                <a:ea typeface="+mj-ea"/>
                <a:cs typeface="Arial" panose="020B0604020202020204" pitchFamily="34" charset="0"/>
              </a:rPr>
              <a:t>총액</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233" name="직사각형 17">
            <a:extLst>
              <a:ext uri="{FF2B5EF4-FFF2-40B4-BE49-F238E27FC236}">
                <a16:creationId xmlns:a16="http://schemas.microsoft.com/office/drawing/2014/main" id="{BFB5DE8D-9E83-48C3-AF3E-BC2340917E90}"/>
              </a:ext>
            </a:extLst>
          </p:cNvPr>
          <p:cNvSpPr>
            <a:spLocks noChangeArrowheads="1"/>
          </p:cNvSpPr>
          <p:nvPr/>
        </p:nvSpPr>
        <p:spPr bwMode="auto">
          <a:xfrm>
            <a:off x="6651822" y="4742843"/>
            <a:ext cx="669354" cy="309600"/>
          </a:xfrm>
          <a:prstGeom prst="rect">
            <a:avLst/>
          </a:prstGeom>
          <a:solidFill>
            <a:srgbClr val="483698"/>
          </a:solidFill>
          <a:ln w="9525" algn="ctr">
            <a:solidFill>
              <a:srgbClr val="483698"/>
            </a:solidFill>
            <a:round/>
            <a:headEnd/>
            <a:tailEnd/>
          </a:ln>
        </p:spPr>
        <p:txBody>
          <a:bodyPr lIns="18000" tIns="35255" rIns="18000" bIns="35255" anchor="ctr"/>
          <a:lstStyle/>
          <a:p>
            <a:pPr algn="ctr" defTabSz="895488">
              <a:buClr>
                <a:srgbClr val="99CC00"/>
              </a:buClr>
              <a:tabLst>
                <a:tab pos="261185" algn="l"/>
              </a:tabLst>
              <a:defRPr/>
            </a:pPr>
            <a:r>
              <a:rPr lang="ko-KR" altLang="en-US" sz="800" b="1" dirty="0">
                <a:solidFill>
                  <a:prstClr val="white"/>
                </a:solidFill>
                <a:latin typeface="Arial" panose="020B0604020202020204" pitchFamily="34" charset="0"/>
                <a:ea typeface="+mj-ea"/>
                <a:cs typeface="Arial" panose="020B0604020202020204" pitchFamily="34" charset="0"/>
              </a:rPr>
              <a:t>도래이</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234" name="직사각형 17">
            <a:extLst>
              <a:ext uri="{FF2B5EF4-FFF2-40B4-BE49-F238E27FC236}">
                <a16:creationId xmlns:a16="http://schemas.microsoft.com/office/drawing/2014/main" id="{6F57285C-730F-4593-A84F-82BC995C236D}"/>
              </a:ext>
            </a:extLst>
          </p:cNvPr>
          <p:cNvSpPr>
            <a:spLocks noChangeArrowheads="1"/>
          </p:cNvSpPr>
          <p:nvPr/>
        </p:nvSpPr>
        <p:spPr bwMode="auto">
          <a:xfrm>
            <a:off x="8155001" y="4742843"/>
            <a:ext cx="1024998" cy="309600"/>
          </a:xfrm>
          <a:prstGeom prst="rect">
            <a:avLst/>
          </a:prstGeom>
          <a:noFill/>
          <a:ln w="9525" algn="ctr">
            <a:solidFill>
              <a:srgbClr val="6D2077"/>
            </a:solidFill>
            <a:round/>
            <a:headEnd/>
            <a:tailEnd/>
          </a:ln>
        </p:spPr>
        <p:txBody>
          <a:bodyPr lIns="18000" tIns="35255" rIns="18000" bIns="35255" anchor="ctr"/>
          <a:lstStyle/>
          <a:p>
            <a:pPr defTabSz="895488">
              <a:buClr>
                <a:srgbClr val="99CC00"/>
              </a:buClr>
              <a:tabLst>
                <a:tab pos="261185" algn="l"/>
              </a:tabLst>
              <a:defRPr/>
            </a:pPr>
            <a:r>
              <a:rPr lang="ko-KR" altLang="en-US" sz="800" kern="0" dirty="0">
                <a:solidFill>
                  <a:srgbClr val="000000"/>
                </a:solidFill>
                <a:latin typeface="Arial" panose="020B0604020202020204" pitchFamily="34" charset="0"/>
                <a:ea typeface="+mj-ea"/>
                <a:cs typeface="Arial" panose="020B0604020202020204" pitchFamily="34" charset="0"/>
              </a:rPr>
              <a:t>당월 말 마감 후 </a:t>
            </a:r>
          </a:p>
          <a:p>
            <a:pPr defTabSz="895488">
              <a:buClr>
                <a:srgbClr val="99CC00"/>
              </a:buClr>
              <a:tabLst>
                <a:tab pos="261185" algn="l"/>
              </a:tabLst>
              <a:defRPr/>
            </a:pPr>
            <a:r>
              <a:rPr lang="ko-KR" altLang="en-US" sz="800" kern="0" dirty="0" err="1">
                <a:solidFill>
                  <a:srgbClr val="000000"/>
                </a:solidFill>
                <a:latin typeface="Arial" panose="020B0604020202020204" pitchFamily="34" charset="0"/>
                <a:ea typeface="+mj-ea"/>
                <a:cs typeface="Arial" panose="020B0604020202020204" pitchFamily="34" charset="0"/>
              </a:rPr>
              <a:t>익익월</a:t>
            </a:r>
            <a:r>
              <a:rPr lang="ko-KR" altLang="en-US" sz="800" kern="0" dirty="0">
                <a:solidFill>
                  <a:srgbClr val="000000"/>
                </a:solidFill>
                <a:latin typeface="Arial" panose="020B0604020202020204" pitchFamily="34" charset="0"/>
                <a:ea typeface="+mj-ea"/>
                <a:cs typeface="Arial" panose="020B0604020202020204" pitchFamily="34" charset="0"/>
              </a:rPr>
              <a:t> 말 현금 회수</a:t>
            </a:r>
            <a:endParaRPr lang="en-US" altLang="ko-KR" sz="800" kern="0" dirty="0">
              <a:solidFill>
                <a:srgbClr val="000000"/>
              </a:solidFill>
              <a:latin typeface="Arial" panose="020B0604020202020204" pitchFamily="34" charset="0"/>
              <a:ea typeface="+mj-ea"/>
              <a:cs typeface="Arial" panose="020B0604020202020204" pitchFamily="34" charset="0"/>
            </a:endParaRPr>
          </a:p>
        </p:txBody>
      </p:sp>
      <p:sp>
        <p:nvSpPr>
          <p:cNvPr id="235" name="직사각형 17">
            <a:extLst>
              <a:ext uri="{FF2B5EF4-FFF2-40B4-BE49-F238E27FC236}">
                <a16:creationId xmlns:a16="http://schemas.microsoft.com/office/drawing/2014/main" id="{BDA8BA92-532B-4E94-99F0-A37B05340C86}"/>
              </a:ext>
            </a:extLst>
          </p:cNvPr>
          <p:cNvSpPr>
            <a:spLocks noChangeArrowheads="1"/>
          </p:cNvSpPr>
          <p:nvPr/>
        </p:nvSpPr>
        <p:spPr bwMode="auto">
          <a:xfrm>
            <a:off x="7372658" y="4742843"/>
            <a:ext cx="736289" cy="309600"/>
          </a:xfrm>
          <a:prstGeom prst="rect">
            <a:avLst/>
          </a:prstGeom>
          <a:noFill/>
          <a:ln w="9525" algn="ctr">
            <a:solidFill>
              <a:srgbClr val="6D2077"/>
            </a:solidFill>
            <a:round/>
            <a:headEnd/>
            <a:tailEnd/>
          </a:ln>
        </p:spPr>
        <p:txBody>
          <a:bodyPr lIns="18000" tIns="35255" rIns="18000" bIns="35255" anchor="ctr"/>
          <a:lstStyle/>
          <a:p>
            <a:pPr algn="r" defTabSz="895488">
              <a:buClr>
                <a:srgbClr val="99CC00"/>
              </a:buClr>
              <a:tabLst>
                <a:tab pos="261185" algn="l"/>
              </a:tabLst>
              <a:defRPr/>
            </a:pPr>
            <a:r>
              <a:rPr lang="en-US" altLang="ko-KR" sz="800" kern="0" dirty="0">
                <a:solidFill>
                  <a:prstClr val="black"/>
                </a:solidFill>
                <a:latin typeface="Arial" panose="020B0604020202020204" pitchFamily="34" charset="0"/>
                <a:ea typeface="+mj-ea"/>
                <a:cs typeface="Arial" panose="020B0604020202020204" pitchFamily="34" charset="0"/>
              </a:rPr>
              <a:t>2,565 </a:t>
            </a:r>
            <a:r>
              <a:rPr lang="ko-KR" altLang="en-US" sz="800" kern="0" dirty="0">
                <a:solidFill>
                  <a:prstClr val="black"/>
                </a:solidFill>
                <a:latin typeface="Arial" panose="020B0604020202020204" pitchFamily="34" charset="0"/>
                <a:ea typeface="+mj-ea"/>
                <a:cs typeface="Arial" panose="020B0604020202020204" pitchFamily="34" charset="0"/>
              </a:rPr>
              <a:t>백만원</a:t>
            </a:r>
            <a:endParaRPr lang="en-US" altLang="ko-KR" sz="800" kern="0" dirty="0">
              <a:solidFill>
                <a:prstClr val="black"/>
              </a:solidFill>
              <a:latin typeface="Arial" panose="020B0604020202020204" pitchFamily="34" charset="0"/>
              <a:ea typeface="+mj-ea"/>
              <a:cs typeface="Arial" panose="020B0604020202020204" pitchFamily="34" charset="0"/>
            </a:endParaRPr>
          </a:p>
        </p:txBody>
      </p:sp>
      <p:sp>
        <p:nvSpPr>
          <p:cNvPr id="246" name="직사각형 17">
            <a:extLst>
              <a:ext uri="{FF2B5EF4-FFF2-40B4-BE49-F238E27FC236}">
                <a16:creationId xmlns:a16="http://schemas.microsoft.com/office/drawing/2014/main" id="{CB107DB7-BFDA-40BC-9269-0BB4518E5ABD}"/>
              </a:ext>
            </a:extLst>
          </p:cNvPr>
          <p:cNvSpPr>
            <a:spLocks noChangeArrowheads="1"/>
          </p:cNvSpPr>
          <p:nvPr/>
        </p:nvSpPr>
        <p:spPr bwMode="auto">
          <a:xfrm>
            <a:off x="8076776" y="2215110"/>
            <a:ext cx="1103223" cy="183222"/>
          </a:xfrm>
          <a:prstGeom prst="rect">
            <a:avLst/>
          </a:prstGeom>
          <a:solidFill>
            <a:srgbClr val="6D2077"/>
          </a:solidFill>
          <a:ln w="9525" cap="flat" cmpd="sng" algn="ctr">
            <a:solidFill>
              <a:srgbClr val="6D2077"/>
            </a:solidFill>
            <a:prstDash val="solid"/>
            <a:round/>
            <a:headEnd type="none" w="med" len="med"/>
            <a:tailEnd type="none" w="med" len="med"/>
          </a:ln>
          <a:effectLst/>
        </p:spPr>
        <p:txBody>
          <a:bodyPr lIns="18000" tIns="35255" rIns="18000" bIns="35255" rtlCol="0" anchor="ctr"/>
          <a:lstStyle/>
          <a:p>
            <a:pPr algn="ctr" defTabSz="895488">
              <a:buClr>
                <a:srgbClr val="99CC00"/>
              </a:buClr>
              <a:tabLst>
                <a:tab pos="261185" algn="l"/>
              </a:tabLst>
              <a:defRPr/>
            </a:pPr>
            <a:r>
              <a:rPr lang="ko-KR" altLang="en-US" sz="800" b="1" dirty="0">
                <a:solidFill>
                  <a:prstClr val="white"/>
                </a:solidFill>
                <a:latin typeface="Arial" panose="020B0604020202020204" pitchFamily="34" charset="0"/>
                <a:ea typeface="+mj-ea"/>
                <a:cs typeface="Arial" panose="020B0604020202020204" pitchFamily="34" charset="0"/>
              </a:rPr>
              <a:t>고객</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247" name="직사각형 17">
            <a:extLst>
              <a:ext uri="{FF2B5EF4-FFF2-40B4-BE49-F238E27FC236}">
                <a16:creationId xmlns:a16="http://schemas.microsoft.com/office/drawing/2014/main" id="{E9D1F61E-C088-42FA-BE3C-5AB9E525D729}"/>
              </a:ext>
            </a:extLst>
          </p:cNvPr>
          <p:cNvSpPr>
            <a:spLocks noChangeArrowheads="1"/>
          </p:cNvSpPr>
          <p:nvPr/>
        </p:nvSpPr>
        <p:spPr bwMode="auto">
          <a:xfrm>
            <a:off x="6361180" y="2219167"/>
            <a:ext cx="1103223" cy="183222"/>
          </a:xfrm>
          <a:prstGeom prst="rect">
            <a:avLst/>
          </a:prstGeom>
          <a:solidFill>
            <a:srgbClr val="6D2077"/>
          </a:solidFill>
          <a:ln w="9525" cap="flat" cmpd="sng" algn="ctr">
            <a:solidFill>
              <a:srgbClr val="6D2077"/>
            </a:solidFill>
            <a:prstDash val="solid"/>
            <a:round/>
            <a:headEnd type="none" w="med" len="med"/>
            <a:tailEnd type="none" w="med" len="med"/>
          </a:ln>
          <a:effectLst/>
        </p:spPr>
        <p:txBody>
          <a:bodyPr lIns="18000" tIns="35255" rIns="18000" bIns="35255" rtlCol="0" anchor="ctr"/>
          <a:lstStyle/>
          <a:p>
            <a:pPr algn="ctr" defTabSz="895488">
              <a:buClr>
                <a:srgbClr val="99CC00"/>
              </a:buClr>
              <a:tabLst>
                <a:tab pos="261185" algn="l"/>
              </a:tabLst>
              <a:defRPr/>
            </a:pPr>
            <a:r>
              <a:rPr lang="ko-KR" altLang="en-US" sz="800" b="1" dirty="0">
                <a:solidFill>
                  <a:prstClr val="white"/>
                </a:solidFill>
                <a:latin typeface="Arial" panose="020B0604020202020204" pitchFamily="34" charset="0"/>
                <a:ea typeface="+mj-ea"/>
                <a:cs typeface="Arial" panose="020B0604020202020204" pitchFamily="34" charset="0"/>
              </a:rPr>
              <a:t>회사</a:t>
            </a:r>
            <a:endParaRPr lang="en-US" altLang="ko-KR" sz="800" b="1" dirty="0">
              <a:solidFill>
                <a:prstClr val="white"/>
              </a:solidFill>
              <a:latin typeface="Arial" panose="020B0604020202020204" pitchFamily="34" charset="0"/>
              <a:ea typeface="+mj-ea"/>
              <a:cs typeface="Arial" panose="020B0604020202020204" pitchFamily="34" charset="0"/>
            </a:endParaRPr>
          </a:p>
        </p:txBody>
      </p:sp>
      <p:cxnSp>
        <p:nvCxnSpPr>
          <p:cNvPr id="248" name="직선 화살표 연결선 247">
            <a:extLst>
              <a:ext uri="{FF2B5EF4-FFF2-40B4-BE49-F238E27FC236}">
                <a16:creationId xmlns:a16="http://schemas.microsoft.com/office/drawing/2014/main" id="{412EB73E-FFA5-4C00-9537-D745786FFC56}"/>
              </a:ext>
            </a:extLst>
          </p:cNvPr>
          <p:cNvCxnSpPr>
            <a:cxnSpLocks/>
          </p:cNvCxnSpPr>
          <p:nvPr/>
        </p:nvCxnSpPr>
        <p:spPr>
          <a:xfrm flipV="1">
            <a:off x="7446115" y="2363843"/>
            <a:ext cx="642250" cy="4057"/>
          </a:xfrm>
          <a:prstGeom prst="straightConnector1">
            <a:avLst/>
          </a:prstGeom>
          <a:ln>
            <a:solidFill>
              <a:srgbClr val="6D2077"/>
            </a:solidFill>
            <a:tailEnd type="triangle"/>
          </a:ln>
        </p:spPr>
        <p:style>
          <a:lnRef idx="1">
            <a:schemeClr val="accent1"/>
          </a:lnRef>
          <a:fillRef idx="0">
            <a:schemeClr val="accent1"/>
          </a:fillRef>
          <a:effectRef idx="0">
            <a:schemeClr val="accent1"/>
          </a:effectRef>
          <a:fontRef idx="minor">
            <a:schemeClr val="tx1"/>
          </a:fontRef>
        </p:style>
      </p:cxnSp>
      <p:sp>
        <p:nvSpPr>
          <p:cNvPr id="249" name="직사각형 17">
            <a:extLst>
              <a:ext uri="{FF2B5EF4-FFF2-40B4-BE49-F238E27FC236}">
                <a16:creationId xmlns:a16="http://schemas.microsoft.com/office/drawing/2014/main" id="{EA8B3927-7233-4EA3-95B9-7FFE434C8D6A}"/>
              </a:ext>
            </a:extLst>
          </p:cNvPr>
          <p:cNvSpPr>
            <a:spLocks noChangeArrowheads="1"/>
          </p:cNvSpPr>
          <p:nvPr/>
        </p:nvSpPr>
        <p:spPr bwMode="auto">
          <a:xfrm>
            <a:off x="8076775" y="2388904"/>
            <a:ext cx="1103224" cy="402526"/>
          </a:xfrm>
          <a:prstGeom prst="rect">
            <a:avLst/>
          </a:prstGeom>
          <a:noFill/>
          <a:ln w="9525" algn="ctr">
            <a:solidFill>
              <a:srgbClr val="6D2077"/>
            </a:solidFill>
            <a:round/>
            <a:headEnd/>
            <a:tailEnd/>
          </a:ln>
        </p:spPr>
        <p:txBody>
          <a:bodyPr lIns="18000" tIns="0" rIns="18000" bIns="0" anchor="ctr"/>
          <a:lstStyle/>
          <a:p>
            <a:pPr defTabSz="781990">
              <a:defRPr/>
            </a:pPr>
            <a:r>
              <a:rPr lang="ko-KR" altLang="en-US" sz="800" dirty="0">
                <a:latin typeface="Arial" panose="020B0604020202020204" pitchFamily="34" charset="0"/>
                <a:ea typeface="+mj-ea"/>
                <a:cs typeface="Arial" panose="020B0604020202020204" pitchFamily="34" charset="0"/>
              </a:rPr>
              <a:t>제품 상차 요청 일자를 전달하고 거래명세표 발행</a:t>
            </a:r>
            <a:endParaRPr lang="en-US" altLang="ko-KR" sz="800" dirty="0">
              <a:latin typeface="Arial" panose="020B0604020202020204" pitchFamily="34" charset="0"/>
              <a:ea typeface="+mj-ea"/>
              <a:cs typeface="Arial" panose="020B0604020202020204" pitchFamily="34" charset="0"/>
            </a:endParaRPr>
          </a:p>
        </p:txBody>
      </p:sp>
      <p:cxnSp>
        <p:nvCxnSpPr>
          <p:cNvPr id="250" name="직선 화살표 연결선 249">
            <a:extLst>
              <a:ext uri="{FF2B5EF4-FFF2-40B4-BE49-F238E27FC236}">
                <a16:creationId xmlns:a16="http://schemas.microsoft.com/office/drawing/2014/main" id="{5982D6E9-BB7A-4660-BA25-79E533DCFCBC}"/>
              </a:ext>
            </a:extLst>
          </p:cNvPr>
          <p:cNvCxnSpPr>
            <a:cxnSpLocks/>
          </p:cNvCxnSpPr>
          <p:nvPr/>
        </p:nvCxnSpPr>
        <p:spPr>
          <a:xfrm flipH="1">
            <a:off x="7446115" y="2459093"/>
            <a:ext cx="642250" cy="4057"/>
          </a:xfrm>
          <a:prstGeom prst="straightConnector1">
            <a:avLst/>
          </a:prstGeom>
          <a:ln>
            <a:solidFill>
              <a:srgbClr val="6D2077"/>
            </a:solidFill>
            <a:tailEnd type="triangle"/>
          </a:ln>
        </p:spPr>
        <p:style>
          <a:lnRef idx="1">
            <a:schemeClr val="accent1"/>
          </a:lnRef>
          <a:fillRef idx="0">
            <a:schemeClr val="accent1"/>
          </a:fillRef>
          <a:effectRef idx="0">
            <a:schemeClr val="accent1"/>
          </a:effectRef>
          <a:fontRef idx="minor">
            <a:schemeClr val="tx1"/>
          </a:fontRef>
        </p:style>
      </p:cxnSp>
      <p:sp>
        <p:nvSpPr>
          <p:cNvPr id="251" name="직사각형 17">
            <a:extLst>
              <a:ext uri="{FF2B5EF4-FFF2-40B4-BE49-F238E27FC236}">
                <a16:creationId xmlns:a16="http://schemas.microsoft.com/office/drawing/2014/main" id="{2CA92B01-C229-4277-9C8C-C6D6D2898828}"/>
              </a:ext>
            </a:extLst>
          </p:cNvPr>
          <p:cNvSpPr>
            <a:spLocks noChangeArrowheads="1"/>
          </p:cNvSpPr>
          <p:nvPr/>
        </p:nvSpPr>
        <p:spPr bwMode="auto">
          <a:xfrm>
            <a:off x="6361180" y="2388903"/>
            <a:ext cx="1103223" cy="399500"/>
          </a:xfrm>
          <a:prstGeom prst="rect">
            <a:avLst/>
          </a:prstGeom>
          <a:noFill/>
          <a:ln w="9525" algn="ctr">
            <a:solidFill>
              <a:srgbClr val="6D2077"/>
            </a:solidFill>
            <a:round/>
            <a:headEnd/>
            <a:tailEnd/>
          </a:ln>
        </p:spPr>
        <p:txBody>
          <a:bodyPr lIns="18000" tIns="0" rIns="18000" bIns="0" anchor="ctr"/>
          <a:lstStyle/>
          <a:p>
            <a:pPr defTabSz="781990">
              <a:defRPr/>
            </a:pPr>
            <a:r>
              <a:rPr lang="ko-KR" altLang="en-US" sz="800" dirty="0">
                <a:latin typeface="Arial" panose="020B0604020202020204" pitchFamily="34" charset="0"/>
                <a:ea typeface="+mj-ea"/>
                <a:cs typeface="Arial" panose="020B0604020202020204" pitchFamily="34" charset="0"/>
              </a:rPr>
              <a:t>일 </a:t>
            </a:r>
            <a:r>
              <a:rPr lang="en-US" altLang="ko-KR" sz="800" dirty="0">
                <a:latin typeface="Arial" panose="020B0604020202020204" pitchFamily="34" charset="0"/>
                <a:ea typeface="+mj-ea"/>
                <a:cs typeface="Arial" panose="020B0604020202020204" pitchFamily="34" charset="0"/>
              </a:rPr>
              <a:t>1</a:t>
            </a:r>
            <a:r>
              <a:rPr lang="ko-KR" altLang="en-US" sz="800" dirty="0">
                <a:latin typeface="Arial" panose="020B0604020202020204" pitchFamily="34" charset="0"/>
                <a:ea typeface="+mj-ea"/>
                <a:cs typeface="Arial" panose="020B0604020202020204" pitchFamily="34" charset="0"/>
              </a:rPr>
              <a:t>회 생산된 항목을 업데이트하여 거래처에 송출</a:t>
            </a:r>
            <a:endParaRPr lang="en-US" altLang="ko-KR" sz="800" dirty="0">
              <a:latin typeface="Arial" panose="020B0604020202020204" pitchFamily="34" charset="0"/>
              <a:ea typeface="+mj-ea"/>
              <a:cs typeface="Arial" panose="020B0604020202020204" pitchFamily="34" charset="0"/>
            </a:endParaRPr>
          </a:p>
        </p:txBody>
      </p:sp>
      <p:sp>
        <p:nvSpPr>
          <p:cNvPr id="252" name="순서도: 연결자 251">
            <a:extLst>
              <a:ext uri="{FF2B5EF4-FFF2-40B4-BE49-F238E27FC236}">
                <a16:creationId xmlns:a16="http://schemas.microsoft.com/office/drawing/2014/main" id="{07A075EF-9E0A-42BC-80D0-DE0F5E574FD3}"/>
              </a:ext>
            </a:extLst>
          </p:cNvPr>
          <p:cNvSpPr/>
          <p:nvPr/>
        </p:nvSpPr>
        <p:spPr bwMode="auto">
          <a:xfrm>
            <a:off x="7695240" y="2181417"/>
            <a:ext cx="144000" cy="144000"/>
          </a:xfrm>
          <a:prstGeom prst="flowChartConnector">
            <a:avLst/>
          </a:prstGeom>
          <a:solidFill>
            <a:srgbClr val="6D2077"/>
          </a:solidFill>
          <a:ln w="9525" cap="flat" cmpd="sng" algn="ctr">
            <a:noFill/>
            <a:prstDash val="solid"/>
            <a:round/>
            <a:headEnd type="none" w="med" len="med"/>
            <a:tailEnd type="none" w="med" len="med"/>
          </a:ln>
          <a:effectLst/>
        </p:spPr>
        <p:txBody>
          <a:bodyPr lIns="18000" tIns="35255" rIns="18000" bIns="35255" rtlCol="0" anchor="ctr"/>
          <a:lstStyle/>
          <a:p>
            <a:pPr algn="ctr" defTabSz="895488">
              <a:buClr>
                <a:srgbClr val="99CC00"/>
              </a:buClr>
              <a:tabLst>
                <a:tab pos="261185" algn="l"/>
              </a:tabLst>
            </a:pPr>
            <a:r>
              <a:rPr lang="en-US" altLang="ko-KR" sz="800" b="1" dirty="0">
                <a:solidFill>
                  <a:prstClr val="white"/>
                </a:solidFill>
                <a:latin typeface="Arial" panose="020B0604020202020204" pitchFamily="34" charset="0"/>
                <a:ea typeface="+mj-ea"/>
                <a:cs typeface="Arial" panose="020B0604020202020204" pitchFamily="34" charset="0"/>
              </a:rPr>
              <a:t>1</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253" name="순서도: 연결자 252">
            <a:extLst>
              <a:ext uri="{FF2B5EF4-FFF2-40B4-BE49-F238E27FC236}">
                <a16:creationId xmlns:a16="http://schemas.microsoft.com/office/drawing/2014/main" id="{23C459A9-6887-42D9-BE07-53982D156EC2}"/>
              </a:ext>
            </a:extLst>
          </p:cNvPr>
          <p:cNvSpPr/>
          <p:nvPr/>
        </p:nvSpPr>
        <p:spPr bwMode="auto">
          <a:xfrm>
            <a:off x="7705313" y="2504004"/>
            <a:ext cx="144000" cy="144000"/>
          </a:xfrm>
          <a:prstGeom prst="flowChartConnector">
            <a:avLst/>
          </a:prstGeom>
          <a:solidFill>
            <a:srgbClr val="6D2077"/>
          </a:solidFill>
          <a:ln w="9525" cap="flat" cmpd="sng" algn="ctr">
            <a:noFill/>
            <a:prstDash val="solid"/>
            <a:round/>
            <a:headEnd type="none" w="med" len="med"/>
            <a:tailEnd type="none" w="med" len="med"/>
          </a:ln>
          <a:effectLst/>
        </p:spPr>
        <p:txBody>
          <a:bodyPr lIns="18000" tIns="35255" rIns="18000" bIns="35255" rtlCol="0" anchor="ctr"/>
          <a:lstStyle/>
          <a:p>
            <a:pPr algn="ctr" defTabSz="895488">
              <a:buClr>
                <a:srgbClr val="99CC00"/>
              </a:buClr>
              <a:tabLst>
                <a:tab pos="261185" algn="l"/>
              </a:tabLst>
            </a:pPr>
            <a:r>
              <a:rPr lang="en-US" altLang="ko-KR" sz="800" b="1" dirty="0">
                <a:solidFill>
                  <a:prstClr val="white"/>
                </a:solidFill>
                <a:latin typeface="Arial" panose="020B0604020202020204" pitchFamily="34" charset="0"/>
                <a:ea typeface="+mj-ea"/>
                <a:cs typeface="Arial" panose="020B0604020202020204" pitchFamily="34" charset="0"/>
              </a:rPr>
              <a:t>2</a:t>
            </a:r>
            <a:endParaRPr lang="ko-KR" altLang="en-US" sz="800" b="1" dirty="0">
              <a:solidFill>
                <a:prstClr val="white"/>
              </a:solidFill>
              <a:latin typeface="Arial" panose="020B0604020202020204" pitchFamily="34" charset="0"/>
              <a:ea typeface="+mj-ea"/>
              <a:cs typeface="Arial" panose="020B0604020202020204" pitchFamily="34" charset="0"/>
            </a:endParaRPr>
          </a:p>
        </p:txBody>
      </p:sp>
      <p:sp>
        <p:nvSpPr>
          <p:cNvPr id="254" name="직사각형 17">
            <a:extLst>
              <a:ext uri="{FF2B5EF4-FFF2-40B4-BE49-F238E27FC236}">
                <a16:creationId xmlns:a16="http://schemas.microsoft.com/office/drawing/2014/main" id="{0DDA8C63-2B5F-4498-BC61-A657D648D108}"/>
              </a:ext>
            </a:extLst>
          </p:cNvPr>
          <p:cNvSpPr>
            <a:spLocks noChangeArrowheads="1"/>
          </p:cNvSpPr>
          <p:nvPr/>
        </p:nvSpPr>
        <p:spPr bwMode="auto">
          <a:xfrm>
            <a:off x="6431817" y="2809221"/>
            <a:ext cx="474845" cy="207662"/>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defRPr/>
            </a:pPr>
            <a:r>
              <a:rPr lang="ko-KR" altLang="en-US" sz="800" dirty="0">
                <a:solidFill>
                  <a:srgbClr val="6D2077"/>
                </a:solidFill>
                <a:latin typeface="Arial" panose="020B0604020202020204" pitchFamily="34" charset="0"/>
                <a:ea typeface="+mj-ea"/>
                <a:cs typeface="Arial" panose="020B0604020202020204" pitchFamily="34" charset="0"/>
              </a:rPr>
              <a:t>구분</a:t>
            </a:r>
            <a:endParaRPr lang="en-US" altLang="ko-KR" sz="800" dirty="0">
              <a:solidFill>
                <a:srgbClr val="6D2077"/>
              </a:solidFill>
              <a:latin typeface="Arial" panose="020B0604020202020204" pitchFamily="34" charset="0"/>
              <a:ea typeface="+mj-ea"/>
              <a:cs typeface="Arial" panose="020B0604020202020204" pitchFamily="34" charset="0"/>
            </a:endParaRPr>
          </a:p>
        </p:txBody>
      </p:sp>
      <p:cxnSp>
        <p:nvCxnSpPr>
          <p:cNvPr id="255" name="직선 연결선 254">
            <a:extLst>
              <a:ext uri="{FF2B5EF4-FFF2-40B4-BE49-F238E27FC236}">
                <a16:creationId xmlns:a16="http://schemas.microsoft.com/office/drawing/2014/main" id="{1AA22984-5D66-4E2D-88A9-D5144CD4EC03}"/>
              </a:ext>
            </a:extLst>
          </p:cNvPr>
          <p:cNvCxnSpPr>
            <a:cxnSpLocks/>
          </p:cNvCxnSpPr>
          <p:nvPr/>
        </p:nvCxnSpPr>
        <p:spPr bwMode="auto">
          <a:xfrm>
            <a:off x="6354536" y="3008644"/>
            <a:ext cx="595565"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260" name="직사각형 17">
            <a:extLst>
              <a:ext uri="{FF2B5EF4-FFF2-40B4-BE49-F238E27FC236}">
                <a16:creationId xmlns:a16="http://schemas.microsoft.com/office/drawing/2014/main" id="{A090EB24-5083-45DE-8CDA-AF55F4859801}"/>
              </a:ext>
            </a:extLst>
          </p:cNvPr>
          <p:cNvSpPr>
            <a:spLocks noChangeArrowheads="1"/>
          </p:cNvSpPr>
          <p:nvPr/>
        </p:nvSpPr>
        <p:spPr bwMode="auto">
          <a:xfrm>
            <a:off x="8655974" y="2809221"/>
            <a:ext cx="522330" cy="207662"/>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defRPr/>
            </a:pPr>
            <a:r>
              <a:rPr lang="ko-KR" altLang="en-US" sz="800">
                <a:solidFill>
                  <a:srgbClr val="6D2077"/>
                </a:solidFill>
                <a:latin typeface="Arial" panose="020B0604020202020204" pitchFamily="34" charset="0"/>
                <a:ea typeface="+mj-ea"/>
                <a:cs typeface="Arial" panose="020B0604020202020204" pitchFamily="34" charset="0"/>
              </a:rPr>
              <a:t>매출인식</a:t>
            </a:r>
            <a:endParaRPr lang="en-US" altLang="ko-KR" sz="800" dirty="0">
              <a:solidFill>
                <a:srgbClr val="6D2077"/>
              </a:solidFill>
              <a:latin typeface="Arial" panose="020B0604020202020204" pitchFamily="34" charset="0"/>
              <a:ea typeface="+mj-ea"/>
              <a:cs typeface="Arial" panose="020B0604020202020204" pitchFamily="34" charset="0"/>
            </a:endParaRPr>
          </a:p>
        </p:txBody>
      </p:sp>
      <p:cxnSp>
        <p:nvCxnSpPr>
          <p:cNvPr id="261" name="직선 연결선 260">
            <a:extLst>
              <a:ext uri="{FF2B5EF4-FFF2-40B4-BE49-F238E27FC236}">
                <a16:creationId xmlns:a16="http://schemas.microsoft.com/office/drawing/2014/main" id="{F0723221-C5EE-4C67-97AE-786AA046BCC5}"/>
              </a:ext>
            </a:extLst>
          </p:cNvPr>
          <p:cNvCxnSpPr>
            <a:cxnSpLocks/>
          </p:cNvCxnSpPr>
          <p:nvPr/>
        </p:nvCxnSpPr>
        <p:spPr bwMode="auto">
          <a:xfrm>
            <a:off x="8629507" y="3008644"/>
            <a:ext cx="541423"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262" name="직사각형 17">
            <a:extLst>
              <a:ext uri="{FF2B5EF4-FFF2-40B4-BE49-F238E27FC236}">
                <a16:creationId xmlns:a16="http://schemas.microsoft.com/office/drawing/2014/main" id="{E1D4A2AD-9E9C-428B-B9BE-82D9E036ACD6}"/>
              </a:ext>
            </a:extLst>
          </p:cNvPr>
          <p:cNvSpPr>
            <a:spLocks noChangeArrowheads="1"/>
          </p:cNvSpPr>
          <p:nvPr/>
        </p:nvSpPr>
        <p:spPr bwMode="auto">
          <a:xfrm>
            <a:off x="7186901" y="2809221"/>
            <a:ext cx="1231626" cy="207662"/>
          </a:xfrm>
          <a:prstGeom prst="rect">
            <a:avLst/>
          </a:prstGeom>
          <a:noFill/>
          <a:ln w="9525" algn="ctr">
            <a:noFill/>
            <a:round/>
            <a:headEnd/>
            <a:tailEnd/>
          </a:ln>
        </p:spPr>
        <p:txBody>
          <a:bodyPr lIns="18000" tIns="35255" rIns="18000" bIns="35255" anchor="b" anchorCtr="0"/>
          <a:lstStyle/>
          <a:p>
            <a:pPr algn="ctr" defTabSz="895488">
              <a:lnSpc>
                <a:spcPct val="80000"/>
              </a:lnSpc>
              <a:spcAft>
                <a:spcPct val="35000"/>
              </a:spcAft>
              <a:buClr>
                <a:srgbClr val="99CC00"/>
              </a:buClr>
              <a:tabLst>
                <a:tab pos="261185" algn="l"/>
              </a:tabLst>
              <a:defRPr/>
            </a:pPr>
            <a:r>
              <a:rPr lang="ko-KR" altLang="en-US" sz="800" dirty="0">
                <a:solidFill>
                  <a:srgbClr val="6D2077"/>
                </a:solidFill>
                <a:latin typeface="Arial" panose="020B0604020202020204" pitchFamily="34" charset="0"/>
                <a:ea typeface="+mj-ea"/>
                <a:cs typeface="Arial" panose="020B0604020202020204" pitchFamily="34" charset="0"/>
              </a:rPr>
              <a:t>내용</a:t>
            </a:r>
            <a:endParaRPr lang="en-US" altLang="ko-KR" sz="800" dirty="0">
              <a:solidFill>
                <a:srgbClr val="6D2077"/>
              </a:solidFill>
              <a:latin typeface="Arial" panose="020B0604020202020204" pitchFamily="34" charset="0"/>
              <a:ea typeface="+mj-ea"/>
              <a:cs typeface="Arial" panose="020B0604020202020204" pitchFamily="34" charset="0"/>
            </a:endParaRPr>
          </a:p>
        </p:txBody>
      </p:sp>
      <p:cxnSp>
        <p:nvCxnSpPr>
          <p:cNvPr id="263" name="직선 연결선 262">
            <a:extLst>
              <a:ext uri="{FF2B5EF4-FFF2-40B4-BE49-F238E27FC236}">
                <a16:creationId xmlns:a16="http://schemas.microsoft.com/office/drawing/2014/main" id="{A3C5CB1A-F486-4D24-9760-0EF71A6F4B78}"/>
              </a:ext>
            </a:extLst>
          </p:cNvPr>
          <p:cNvCxnSpPr>
            <a:cxnSpLocks/>
          </p:cNvCxnSpPr>
          <p:nvPr/>
        </p:nvCxnSpPr>
        <p:spPr bwMode="auto">
          <a:xfrm>
            <a:off x="6990018" y="3008644"/>
            <a:ext cx="1591550" cy="0"/>
          </a:xfrm>
          <a:prstGeom prst="line">
            <a:avLst/>
          </a:prstGeom>
          <a:solidFill>
            <a:srgbClr val="E5E5CC"/>
          </a:solidFill>
          <a:ln w="9525" cap="flat" cmpd="sng" algn="ctr">
            <a:solidFill>
              <a:srgbClr val="6D2077"/>
            </a:solidFill>
            <a:prstDash val="solid"/>
            <a:round/>
            <a:headEnd type="none" w="med" len="med"/>
            <a:tailEnd type="none" w="med" len="med"/>
          </a:ln>
          <a:effectLst/>
        </p:spPr>
      </p:cxnSp>
      <p:sp>
        <p:nvSpPr>
          <p:cNvPr id="269" name="직사각형 17">
            <a:extLst>
              <a:ext uri="{FF2B5EF4-FFF2-40B4-BE49-F238E27FC236}">
                <a16:creationId xmlns:a16="http://schemas.microsoft.com/office/drawing/2014/main" id="{70622C5D-29C6-4524-AC54-8759E0BA072C}"/>
              </a:ext>
            </a:extLst>
          </p:cNvPr>
          <p:cNvSpPr>
            <a:spLocks noChangeArrowheads="1"/>
          </p:cNvSpPr>
          <p:nvPr/>
        </p:nvSpPr>
        <p:spPr bwMode="auto">
          <a:xfrm>
            <a:off x="6651822" y="5461672"/>
            <a:ext cx="669354" cy="309600"/>
          </a:xfrm>
          <a:prstGeom prst="rect">
            <a:avLst/>
          </a:prstGeom>
          <a:solidFill>
            <a:srgbClr val="483698"/>
          </a:solidFill>
          <a:ln w="9525" algn="ctr">
            <a:solidFill>
              <a:srgbClr val="483698"/>
            </a:solidFill>
            <a:round/>
            <a:headEnd/>
            <a:tailEnd/>
          </a:ln>
        </p:spPr>
        <p:txBody>
          <a:bodyPr lIns="18000" tIns="35255" rIns="18000" bIns="35255" anchor="ctr"/>
          <a:lstStyle/>
          <a:p>
            <a:pPr algn="ctr" defTabSz="895488">
              <a:buClr>
                <a:srgbClr val="99CC00"/>
              </a:buClr>
              <a:tabLst>
                <a:tab pos="261185" algn="l"/>
              </a:tabLst>
              <a:defRPr/>
            </a:pPr>
            <a:r>
              <a:rPr lang="en-US" altLang="ko-KR" sz="800" b="1" dirty="0">
                <a:solidFill>
                  <a:prstClr val="white"/>
                </a:solidFill>
                <a:latin typeface="Arial" panose="020B0604020202020204" pitchFamily="34" charset="0"/>
                <a:ea typeface="+mj-ea"/>
                <a:cs typeface="Arial" panose="020B0604020202020204" pitchFamily="34" charset="0"/>
              </a:rPr>
              <a:t>YILDIZ</a:t>
            </a:r>
            <a:br>
              <a:rPr lang="en-US" altLang="ko-KR" sz="800" b="1" dirty="0">
                <a:solidFill>
                  <a:prstClr val="white"/>
                </a:solidFill>
                <a:latin typeface="Arial" panose="020B0604020202020204" pitchFamily="34" charset="0"/>
                <a:ea typeface="+mj-ea"/>
                <a:cs typeface="Arial" panose="020B0604020202020204" pitchFamily="34" charset="0"/>
              </a:rPr>
            </a:br>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dirty="0">
                <a:solidFill>
                  <a:prstClr val="white"/>
                </a:solidFill>
                <a:latin typeface="Arial" panose="020B0604020202020204" pitchFamily="34" charset="0"/>
                <a:ea typeface="+mj-ea"/>
                <a:cs typeface="Arial" panose="020B0604020202020204" pitchFamily="34" charset="0"/>
              </a:rPr>
              <a:t>터키</a:t>
            </a:r>
            <a:r>
              <a:rPr lang="en-US" altLang="ko-KR" sz="800" b="1" dirty="0">
                <a:solidFill>
                  <a:prstClr val="white"/>
                </a:solidFill>
                <a:latin typeface="Arial" panose="020B0604020202020204" pitchFamily="34" charset="0"/>
                <a:ea typeface="+mj-ea"/>
                <a:cs typeface="Arial" panose="020B0604020202020204" pitchFamily="34" charset="0"/>
              </a:rPr>
              <a:t>)</a:t>
            </a:r>
          </a:p>
        </p:txBody>
      </p:sp>
      <p:sp>
        <p:nvSpPr>
          <p:cNvPr id="271" name="직사각형 17">
            <a:extLst>
              <a:ext uri="{FF2B5EF4-FFF2-40B4-BE49-F238E27FC236}">
                <a16:creationId xmlns:a16="http://schemas.microsoft.com/office/drawing/2014/main" id="{5CE720A3-8A78-453F-BE8C-14BD231AFA52}"/>
              </a:ext>
            </a:extLst>
          </p:cNvPr>
          <p:cNvSpPr>
            <a:spLocks noChangeArrowheads="1"/>
          </p:cNvSpPr>
          <p:nvPr/>
        </p:nvSpPr>
        <p:spPr bwMode="auto">
          <a:xfrm>
            <a:off x="8155001" y="5461672"/>
            <a:ext cx="1024998" cy="309600"/>
          </a:xfrm>
          <a:prstGeom prst="rect">
            <a:avLst/>
          </a:prstGeom>
          <a:noFill/>
          <a:ln w="9525" algn="ctr">
            <a:solidFill>
              <a:srgbClr val="6D2077"/>
            </a:solidFill>
            <a:round/>
            <a:headEnd/>
            <a:tailEnd/>
          </a:ln>
        </p:spPr>
        <p:txBody>
          <a:bodyPr lIns="18000" tIns="35255" rIns="18000" bIns="35255" anchor="ctr"/>
          <a:lstStyle/>
          <a:p>
            <a:pPr defTabSz="895488">
              <a:buClr>
                <a:srgbClr val="99CC00"/>
              </a:buClr>
              <a:tabLst>
                <a:tab pos="261185" algn="l"/>
              </a:tabLst>
              <a:defRPr/>
            </a:pPr>
            <a:r>
              <a:rPr lang="en-US" altLang="ko-KR" sz="800" kern="0" dirty="0">
                <a:solidFill>
                  <a:srgbClr val="000000"/>
                </a:solidFill>
                <a:latin typeface="Arial" panose="020B0604020202020204" pitchFamily="34" charset="0"/>
                <a:ea typeface="+mj-ea"/>
                <a:cs typeface="Arial" panose="020B0604020202020204" pitchFamily="34" charset="0"/>
              </a:rPr>
              <a:t>L/C</a:t>
            </a:r>
            <a:r>
              <a:rPr lang="ko-KR" altLang="en-US" sz="800" kern="0" dirty="0">
                <a:solidFill>
                  <a:srgbClr val="000000"/>
                </a:solidFill>
                <a:latin typeface="Arial" panose="020B0604020202020204" pitchFamily="34" charset="0"/>
                <a:ea typeface="+mj-ea"/>
                <a:cs typeface="Arial" panose="020B0604020202020204" pitchFamily="34" charset="0"/>
              </a:rPr>
              <a:t> </a:t>
            </a:r>
            <a:r>
              <a:rPr lang="en-US" altLang="ko-KR" sz="800" kern="0" dirty="0">
                <a:solidFill>
                  <a:srgbClr val="000000"/>
                </a:solidFill>
                <a:latin typeface="Arial" panose="020B0604020202020204" pitchFamily="34" charset="0"/>
                <a:ea typeface="+mj-ea"/>
                <a:cs typeface="Arial" panose="020B0604020202020204" pitchFamily="34" charset="0"/>
              </a:rPr>
              <a:t>1~6</a:t>
            </a:r>
            <a:r>
              <a:rPr lang="ko-KR" altLang="en-US" sz="800" kern="0" dirty="0">
                <a:solidFill>
                  <a:srgbClr val="000000"/>
                </a:solidFill>
                <a:latin typeface="Arial" panose="020B0604020202020204" pitchFamily="34" charset="0"/>
                <a:ea typeface="+mj-ea"/>
                <a:cs typeface="Arial" panose="020B0604020202020204" pitchFamily="34" charset="0"/>
              </a:rPr>
              <a:t>개월</a:t>
            </a:r>
            <a:endParaRPr lang="en-US" altLang="ko-KR" sz="800" kern="0" dirty="0">
              <a:solidFill>
                <a:srgbClr val="000000"/>
              </a:solidFill>
              <a:latin typeface="Arial" panose="020B0604020202020204" pitchFamily="34" charset="0"/>
              <a:ea typeface="+mj-ea"/>
              <a:cs typeface="Arial" panose="020B0604020202020204" pitchFamily="34" charset="0"/>
            </a:endParaRPr>
          </a:p>
        </p:txBody>
      </p:sp>
      <p:sp>
        <p:nvSpPr>
          <p:cNvPr id="272" name="직사각형 17">
            <a:extLst>
              <a:ext uri="{FF2B5EF4-FFF2-40B4-BE49-F238E27FC236}">
                <a16:creationId xmlns:a16="http://schemas.microsoft.com/office/drawing/2014/main" id="{5831E602-9ABF-4A80-BA16-E10695E90CA0}"/>
              </a:ext>
            </a:extLst>
          </p:cNvPr>
          <p:cNvSpPr>
            <a:spLocks noChangeArrowheads="1"/>
          </p:cNvSpPr>
          <p:nvPr/>
        </p:nvSpPr>
        <p:spPr bwMode="auto">
          <a:xfrm>
            <a:off x="7372658" y="5461672"/>
            <a:ext cx="736289" cy="309600"/>
          </a:xfrm>
          <a:prstGeom prst="rect">
            <a:avLst/>
          </a:prstGeom>
          <a:noFill/>
          <a:ln w="9525" algn="ctr">
            <a:solidFill>
              <a:srgbClr val="6D2077"/>
            </a:solidFill>
            <a:round/>
            <a:headEnd/>
            <a:tailEnd/>
          </a:ln>
        </p:spPr>
        <p:txBody>
          <a:bodyPr lIns="18000" tIns="35255" rIns="18000" bIns="35255" anchor="ctr"/>
          <a:lstStyle/>
          <a:p>
            <a:pPr algn="r" defTabSz="895488">
              <a:buClr>
                <a:srgbClr val="99CC00"/>
              </a:buClr>
              <a:tabLst>
                <a:tab pos="261185" algn="l"/>
              </a:tabLst>
              <a:defRPr/>
            </a:pPr>
            <a:r>
              <a:rPr lang="en-US" altLang="ko-KR" sz="800" kern="0" dirty="0">
                <a:solidFill>
                  <a:prstClr val="black"/>
                </a:solidFill>
                <a:latin typeface="Arial" panose="020B0604020202020204" pitchFamily="34" charset="0"/>
                <a:ea typeface="+mj-ea"/>
                <a:cs typeface="Arial" panose="020B0604020202020204" pitchFamily="34" charset="0"/>
              </a:rPr>
              <a:t>8,095 </a:t>
            </a:r>
            <a:r>
              <a:rPr lang="ko-KR" altLang="en-US" sz="800" kern="0" dirty="0">
                <a:solidFill>
                  <a:prstClr val="black"/>
                </a:solidFill>
                <a:latin typeface="Arial" panose="020B0604020202020204" pitchFamily="34" charset="0"/>
                <a:ea typeface="+mj-ea"/>
                <a:cs typeface="Arial" panose="020B0604020202020204" pitchFamily="34" charset="0"/>
              </a:rPr>
              <a:t>백만원</a:t>
            </a:r>
            <a:endParaRPr lang="en-US" altLang="ko-KR" sz="800" kern="0" dirty="0">
              <a:solidFill>
                <a:prstClr val="black"/>
              </a:solidFill>
              <a:latin typeface="Arial" panose="020B0604020202020204" pitchFamily="34" charset="0"/>
              <a:ea typeface="+mj-ea"/>
              <a:cs typeface="Arial" panose="020B0604020202020204" pitchFamily="34" charset="0"/>
            </a:endParaRPr>
          </a:p>
        </p:txBody>
      </p:sp>
      <p:sp>
        <p:nvSpPr>
          <p:cNvPr id="273" name="직사각형 17">
            <a:extLst>
              <a:ext uri="{FF2B5EF4-FFF2-40B4-BE49-F238E27FC236}">
                <a16:creationId xmlns:a16="http://schemas.microsoft.com/office/drawing/2014/main" id="{174F4BF4-451B-4B62-8BCC-711B8A3DDC1A}"/>
              </a:ext>
            </a:extLst>
          </p:cNvPr>
          <p:cNvSpPr>
            <a:spLocks noChangeArrowheads="1"/>
          </p:cNvSpPr>
          <p:nvPr/>
        </p:nvSpPr>
        <p:spPr bwMode="auto">
          <a:xfrm>
            <a:off x="6354551" y="4036638"/>
            <a:ext cx="254279" cy="1015001"/>
          </a:xfrm>
          <a:prstGeom prst="rect">
            <a:avLst/>
          </a:prstGeom>
          <a:solidFill>
            <a:srgbClr val="6D2077"/>
          </a:solidFill>
          <a:ln w="9525" cap="flat" cmpd="sng" algn="ctr">
            <a:noFill/>
            <a:prstDash val="solid"/>
            <a:round/>
            <a:headEnd type="none" w="med" len="med"/>
            <a:tailEnd type="none" w="med" len="med"/>
          </a:ln>
          <a:effectLst/>
        </p:spPr>
        <p:txBody>
          <a:bodyPr lIns="18000" tIns="35255" rIns="18000" bIns="35255" rtlCol="0" anchor="ctr"/>
          <a:lstStyle/>
          <a:p>
            <a:pPr algn="ctr" defTabSz="895488">
              <a:buClr>
                <a:srgbClr val="99CC00"/>
              </a:buClr>
              <a:tabLst>
                <a:tab pos="261185" algn="l"/>
              </a:tabLst>
            </a:pPr>
            <a:r>
              <a:rPr lang="ko-KR" altLang="en-US" sz="800" b="1" dirty="0">
                <a:solidFill>
                  <a:prstClr val="white"/>
                </a:solidFill>
                <a:latin typeface="Arial" panose="020B0604020202020204" pitchFamily="34" charset="0"/>
                <a:ea typeface="+mj-ea"/>
                <a:cs typeface="Arial" panose="020B0604020202020204" pitchFamily="34" charset="0"/>
              </a:rPr>
              <a:t>임가공</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274" name="직사각형 17">
            <a:extLst>
              <a:ext uri="{FF2B5EF4-FFF2-40B4-BE49-F238E27FC236}">
                <a16:creationId xmlns:a16="http://schemas.microsoft.com/office/drawing/2014/main" id="{5F8148D3-A483-40BA-93A3-F9D0FF216955}"/>
              </a:ext>
            </a:extLst>
          </p:cNvPr>
          <p:cNvSpPr>
            <a:spLocks noChangeArrowheads="1"/>
          </p:cNvSpPr>
          <p:nvPr/>
        </p:nvSpPr>
        <p:spPr bwMode="auto">
          <a:xfrm>
            <a:off x="6354551" y="5117010"/>
            <a:ext cx="254279" cy="1015001"/>
          </a:xfrm>
          <a:prstGeom prst="rect">
            <a:avLst/>
          </a:prstGeom>
          <a:solidFill>
            <a:srgbClr val="6D2077"/>
          </a:solidFill>
          <a:ln w="9525" cap="flat" cmpd="sng" algn="ctr">
            <a:noFill/>
            <a:prstDash val="solid"/>
            <a:round/>
            <a:headEnd type="none" w="med" len="med"/>
            <a:tailEnd type="none" w="med" len="med"/>
          </a:ln>
          <a:effectLst/>
        </p:spPr>
        <p:txBody>
          <a:bodyPr lIns="18000" tIns="35255" rIns="18000" bIns="35255" rtlCol="0" anchor="ctr"/>
          <a:lstStyle/>
          <a:p>
            <a:pPr algn="ctr" defTabSz="895488">
              <a:buClr>
                <a:srgbClr val="99CC00"/>
              </a:buClr>
              <a:tabLst>
                <a:tab pos="261185" algn="l"/>
              </a:tabLst>
            </a:pPr>
            <a:r>
              <a:rPr lang="ko-KR" altLang="en-US" sz="800" b="1" dirty="0">
                <a:solidFill>
                  <a:prstClr val="white"/>
                </a:solidFill>
                <a:latin typeface="Arial" panose="020B0604020202020204" pitchFamily="34" charset="0"/>
                <a:ea typeface="+mj-ea"/>
                <a:cs typeface="Arial" panose="020B0604020202020204" pitchFamily="34" charset="0"/>
              </a:rPr>
              <a:t>제품</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278" name="직사각형 17">
            <a:extLst>
              <a:ext uri="{FF2B5EF4-FFF2-40B4-BE49-F238E27FC236}">
                <a16:creationId xmlns:a16="http://schemas.microsoft.com/office/drawing/2014/main" id="{7D051611-0C68-41A0-A7FC-AE9497328D86}"/>
              </a:ext>
            </a:extLst>
          </p:cNvPr>
          <p:cNvSpPr>
            <a:spLocks noChangeArrowheads="1"/>
          </p:cNvSpPr>
          <p:nvPr/>
        </p:nvSpPr>
        <p:spPr bwMode="auto">
          <a:xfrm>
            <a:off x="6651822" y="5116060"/>
            <a:ext cx="669354" cy="309600"/>
          </a:xfrm>
          <a:prstGeom prst="rect">
            <a:avLst/>
          </a:prstGeom>
          <a:solidFill>
            <a:srgbClr val="483698"/>
          </a:solidFill>
          <a:ln w="9525" algn="ctr">
            <a:solidFill>
              <a:srgbClr val="483698"/>
            </a:solidFill>
            <a:round/>
            <a:headEnd/>
            <a:tailEnd/>
          </a:ln>
        </p:spPr>
        <p:txBody>
          <a:bodyPr lIns="18000" tIns="35255" rIns="18000" bIns="35255" anchor="ctr"/>
          <a:lstStyle/>
          <a:p>
            <a:pPr algn="ctr" defTabSz="895488">
              <a:buClr>
                <a:srgbClr val="99CC00"/>
              </a:buClr>
              <a:tabLst>
                <a:tab pos="261185" algn="l"/>
              </a:tabLst>
              <a:defRPr/>
            </a:pPr>
            <a:r>
              <a:rPr lang="en-US" altLang="ko-KR" sz="800" b="1" dirty="0">
                <a:solidFill>
                  <a:prstClr val="white"/>
                </a:solidFill>
                <a:latin typeface="Arial" panose="020B0604020202020204" pitchFamily="34" charset="0"/>
                <a:ea typeface="+mj-ea"/>
                <a:cs typeface="Arial" panose="020B0604020202020204" pitchFamily="34" charset="0"/>
              </a:rPr>
              <a:t>LX</a:t>
            </a:r>
            <a:r>
              <a:rPr lang="ko-KR" altLang="en-US" sz="800" b="1" dirty="0" err="1">
                <a:solidFill>
                  <a:prstClr val="white"/>
                </a:solidFill>
                <a:latin typeface="Arial" panose="020B0604020202020204" pitchFamily="34" charset="0"/>
                <a:ea typeface="+mj-ea"/>
                <a:cs typeface="Arial" panose="020B0604020202020204" pitchFamily="34" charset="0"/>
              </a:rPr>
              <a:t>하우시스</a:t>
            </a:r>
            <a:endParaRPr lang="en-US" altLang="ko-KR" sz="800" b="1" dirty="0">
              <a:solidFill>
                <a:prstClr val="white"/>
              </a:solidFill>
              <a:latin typeface="Arial" panose="020B0604020202020204" pitchFamily="34" charset="0"/>
              <a:ea typeface="+mj-ea"/>
              <a:cs typeface="Arial" panose="020B0604020202020204" pitchFamily="34" charset="0"/>
            </a:endParaRPr>
          </a:p>
          <a:p>
            <a:pPr algn="ctr" defTabSz="895488">
              <a:buClr>
                <a:srgbClr val="99CC00"/>
              </a:buClr>
              <a:tabLst>
                <a:tab pos="261185" algn="l"/>
              </a:tabLst>
              <a:defRPr/>
            </a:pPr>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dirty="0">
                <a:solidFill>
                  <a:prstClr val="white"/>
                </a:solidFill>
                <a:latin typeface="Arial" panose="020B0604020202020204" pitchFamily="34" charset="0"/>
                <a:ea typeface="+mj-ea"/>
                <a:cs typeface="Arial" panose="020B0604020202020204" pitchFamily="34" charset="0"/>
              </a:rPr>
              <a:t>중국</a:t>
            </a:r>
            <a:r>
              <a:rPr lang="en-US" altLang="ko-KR" sz="800" b="1" dirty="0">
                <a:solidFill>
                  <a:prstClr val="white"/>
                </a:solidFill>
                <a:latin typeface="Arial" panose="020B0604020202020204" pitchFamily="34" charset="0"/>
                <a:ea typeface="+mj-ea"/>
                <a:cs typeface="Arial" panose="020B0604020202020204" pitchFamily="34" charset="0"/>
              </a:rPr>
              <a:t>)</a:t>
            </a:r>
          </a:p>
        </p:txBody>
      </p:sp>
      <p:sp>
        <p:nvSpPr>
          <p:cNvPr id="282" name="직사각형 17">
            <a:extLst>
              <a:ext uri="{FF2B5EF4-FFF2-40B4-BE49-F238E27FC236}">
                <a16:creationId xmlns:a16="http://schemas.microsoft.com/office/drawing/2014/main" id="{B04B39D6-D37D-42BC-81C6-76FDED5770ED}"/>
              </a:ext>
            </a:extLst>
          </p:cNvPr>
          <p:cNvSpPr>
            <a:spLocks noChangeArrowheads="1"/>
          </p:cNvSpPr>
          <p:nvPr/>
        </p:nvSpPr>
        <p:spPr bwMode="auto">
          <a:xfrm>
            <a:off x="8155001" y="5116060"/>
            <a:ext cx="1024998" cy="309600"/>
          </a:xfrm>
          <a:prstGeom prst="rect">
            <a:avLst/>
          </a:prstGeom>
          <a:noFill/>
          <a:ln w="9525" algn="ctr">
            <a:solidFill>
              <a:srgbClr val="6D2077"/>
            </a:solidFill>
            <a:round/>
            <a:headEnd/>
            <a:tailEnd/>
          </a:ln>
        </p:spPr>
        <p:txBody>
          <a:bodyPr lIns="18000" tIns="35255" rIns="18000" bIns="35255" anchor="ctr"/>
          <a:lstStyle/>
          <a:p>
            <a:pPr defTabSz="895488">
              <a:buClr>
                <a:srgbClr val="99CC00"/>
              </a:buClr>
              <a:tabLst>
                <a:tab pos="261185" algn="l"/>
              </a:tabLst>
              <a:defRPr/>
            </a:pPr>
            <a:r>
              <a:rPr lang="en-US" altLang="ko-KR" sz="800" kern="0" dirty="0">
                <a:solidFill>
                  <a:srgbClr val="000000"/>
                </a:solidFill>
                <a:latin typeface="Arial" panose="020B0604020202020204" pitchFamily="34" charset="0"/>
                <a:ea typeface="+mj-ea"/>
                <a:cs typeface="Arial" panose="020B0604020202020204" pitchFamily="34" charset="0"/>
              </a:rPr>
              <a:t>T/T 3</a:t>
            </a:r>
            <a:r>
              <a:rPr lang="ko-KR" altLang="en-US" sz="800" kern="0" dirty="0">
                <a:solidFill>
                  <a:srgbClr val="000000"/>
                </a:solidFill>
                <a:latin typeface="Arial" panose="020B0604020202020204" pitchFamily="34" charset="0"/>
                <a:ea typeface="+mj-ea"/>
                <a:cs typeface="Arial" panose="020B0604020202020204" pitchFamily="34" charset="0"/>
              </a:rPr>
              <a:t>개월</a:t>
            </a:r>
            <a:endParaRPr lang="en-US" altLang="ko-KR" sz="800" kern="0" dirty="0">
              <a:solidFill>
                <a:srgbClr val="000000"/>
              </a:solidFill>
              <a:latin typeface="Arial" panose="020B0604020202020204" pitchFamily="34" charset="0"/>
              <a:ea typeface="+mj-ea"/>
              <a:cs typeface="Arial" panose="020B0604020202020204" pitchFamily="34" charset="0"/>
            </a:endParaRPr>
          </a:p>
        </p:txBody>
      </p:sp>
      <p:sp>
        <p:nvSpPr>
          <p:cNvPr id="283" name="직사각형 17">
            <a:extLst>
              <a:ext uri="{FF2B5EF4-FFF2-40B4-BE49-F238E27FC236}">
                <a16:creationId xmlns:a16="http://schemas.microsoft.com/office/drawing/2014/main" id="{A7226FDB-F69F-4E66-AAFF-B239DB311016}"/>
              </a:ext>
            </a:extLst>
          </p:cNvPr>
          <p:cNvSpPr>
            <a:spLocks noChangeArrowheads="1"/>
          </p:cNvSpPr>
          <p:nvPr/>
        </p:nvSpPr>
        <p:spPr bwMode="auto">
          <a:xfrm>
            <a:off x="7372658" y="5116060"/>
            <a:ext cx="736289" cy="309600"/>
          </a:xfrm>
          <a:prstGeom prst="rect">
            <a:avLst/>
          </a:prstGeom>
          <a:noFill/>
          <a:ln w="9525" algn="ctr">
            <a:solidFill>
              <a:srgbClr val="6D2077"/>
            </a:solidFill>
            <a:round/>
            <a:headEnd/>
            <a:tailEnd/>
          </a:ln>
        </p:spPr>
        <p:txBody>
          <a:bodyPr lIns="18000" tIns="35255" rIns="18000" bIns="35255" anchor="ctr"/>
          <a:lstStyle/>
          <a:p>
            <a:pPr algn="r" defTabSz="895488">
              <a:buClr>
                <a:srgbClr val="99CC00"/>
              </a:buClr>
              <a:tabLst>
                <a:tab pos="261185" algn="l"/>
              </a:tabLst>
              <a:defRPr/>
            </a:pPr>
            <a:r>
              <a:rPr lang="en-US" altLang="ko-KR" sz="800" kern="0" dirty="0">
                <a:solidFill>
                  <a:prstClr val="black"/>
                </a:solidFill>
                <a:latin typeface="Arial" panose="020B0604020202020204" pitchFamily="34" charset="0"/>
                <a:ea typeface="+mj-ea"/>
                <a:cs typeface="Arial" panose="020B0604020202020204" pitchFamily="34" charset="0"/>
              </a:rPr>
              <a:t>10,561 </a:t>
            </a:r>
            <a:r>
              <a:rPr lang="ko-KR" altLang="en-US" sz="800" kern="0" dirty="0">
                <a:solidFill>
                  <a:prstClr val="black"/>
                </a:solidFill>
                <a:latin typeface="Arial" panose="020B0604020202020204" pitchFamily="34" charset="0"/>
                <a:ea typeface="+mj-ea"/>
                <a:cs typeface="Arial" panose="020B0604020202020204" pitchFamily="34" charset="0"/>
              </a:rPr>
              <a:t>백만원</a:t>
            </a:r>
            <a:endParaRPr lang="en-US" altLang="ko-KR" sz="800" kern="0" dirty="0">
              <a:solidFill>
                <a:prstClr val="black"/>
              </a:solidFill>
              <a:latin typeface="Arial" panose="020B0604020202020204" pitchFamily="34" charset="0"/>
              <a:ea typeface="+mj-ea"/>
              <a:cs typeface="Arial" panose="020B0604020202020204" pitchFamily="34" charset="0"/>
            </a:endParaRPr>
          </a:p>
        </p:txBody>
      </p:sp>
      <p:sp>
        <p:nvSpPr>
          <p:cNvPr id="290" name="직사각형 17">
            <a:extLst>
              <a:ext uri="{FF2B5EF4-FFF2-40B4-BE49-F238E27FC236}">
                <a16:creationId xmlns:a16="http://schemas.microsoft.com/office/drawing/2014/main" id="{9CA4A9A2-D0EB-460E-B888-86371AAEA851}"/>
              </a:ext>
            </a:extLst>
          </p:cNvPr>
          <p:cNvSpPr>
            <a:spLocks noChangeArrowheads="1"/>
          </p:cNvSpPr>
          <p:nvPr/>
        </p:nvSpPr>
        <p:spPr bwMode="auto">
          <a:xfrm>
            <a:off x="6651822" y="4391773"/>
            <a:ext cx="669354" cy="309600"/>
          </a:xfrm>
          <a:prstGeom prst="rect">
            <a:avLst/>
          </a:prstGeom>
          <a:solidFill>
            <a:srgbClr val="483698"/>
          </a:solidFill>
          <a:ln w="9525" algn="ctr">
            <a:solidFill>
              <a:srgbClr val="483698"/>
            </a:solidFill>
            <a:round/>
            <a:headEnd/>
            <a:tailEnd/>
          </a:ln>
        </p:spPr>
        <p:txBody>
          <a:bodyPr lIns="18000" tIns="35255" rIns="18000" bIns="35255" anchor="ctr"/>
          <a:lstStyle/>
          <a:p>
            <a:pPr algn="ctr" defTabSz="895488">
              <a:buClr>
                <a:srgbClr val="99CC00"/>
              </a:buClr>
              <a:tabLst>
                <a:tab pos="261185" algn="l"/>
              </a:tabLst>
              <a:defRPr/>
            </a:pPr>
            <a:r>
              <a:rPr lang="ko-KR" altLang="en-US" sz="800" b="1" dirty="0">
                <a:solidFill>
                  <a:prstClr val="white"/>
                </a:solidFill>
                <a:latin typeface="Arial" panose="020B0604020202020204" pitchFamily="34" charset="0"/>
                <a:ea typeface="+mj-ea"/>
                <a:cs typeface="Arial" panose="020B0604020202020204" pitchFamily="34" charset="0"/>
              </a:rPr>
              <a:t>진영</a:t>
            </a:r>
            <a:r>
              <a:rPr lang="en-US" altLang="ko-KR" sz="800" b="1" dirty="0">
                <a:solidFill>
                  <a:prstClr val="white"/>
                </a:solidFill>
                <a:latin typeface="Arial" panose="020B0604020202020204" pitchFamily="34" charset="0"/>
                <a:ea typeface="+mj-ea"/>
                <a:cs typeface="Arial" panose="020B0604020202020204" pitchFamily="34" charset="0"/>
              </a:rPr>
              <a:t>LDM</a:t>
            </a:r>
          </a:p>
        </p:txBody>
      </p:sp>
      <p:sp>
        <p:nvSpPr>
          <p:cNvPr id="291" name="직사각형 17">
            <a:extLst>
              <a:ext uri="{FF2B5EF4-FFF2-40B4-BE49-F238E27FC236}">
                <a16:creationId xmlns:a16="http://schemas.microsoft.com/office/drawing/2014/main" id="{B29FC3DE-F87A-4A26-B06E-5FD9693A6180}"/>
              </a:ext>
            </a:extLst>
          </p:cNvPr>
          <p:cNvSpPr>
            <a:spLocks noChangeArrowheads="1"/>
          </p:cNvSpPr>
          <p:nvPr/>
        </p:nvSpPr>
        <p:spPr bwMode="auto">
          <a:xfrm>
            <a:off x="8155001" y="4391773"/>
            <a:ext cx="1024998" cy="309600"/>
          </a:xfrm>
          <a:prstGeom prst="rect">
            <a:avLst/>
          </a:prstGeom>
          <a:noFill/>
          <a:ln w="9525" algn="ctr">
            <a:solidFill>
              <a:srgbClr val="6D2077"/>
            </a:solidFill>
            <a:round/>
            <a:headEnd/>
            <a:tailEnd/>
          </a:ln>
        </p:spPr>
        <p:txBody>
          <a:bodyPr lIns="18000" tIns="35255" rIns="18000" bIns="35255" anchor="ctr"/>
          <a:lstStyle/>
          <a:p>
            <a:pPr defTabSz="895488">
              <a:buClr>
                <a:srgbClr val="99CC00"/>
              </a:buClr>
              <a:tabLst>
                <a:tab pos="261185" algn="l"/>
              </a:tabLst>
              <a:defRPr/>
            </a:pPr>
            <a:r>
              <a:rPr lang="ko-KR" altLang="en-US" sz="800" kern="0" dirty="0">
                <a:solidFill>
                  <a:srgbClr val="000000"/>
                </a:solidFill>
                <a:latin typeface="Arial" panose="020B0604020202020204" pitchFamily="34" charset="0"/>
                <a:ea typeface="+mj-ea"/>
                <a:cs typeface="Arial" panose="020B0604020202020204" pitchFamily="34" charset="0"/>
              </a:rPr>
              <a:t>당월 말 마감 후</a:t>
            </a:r>
            <a:endParaRPr lang="en-US" altLang="ko-KR" sz="800" kern="0" dirty="0">
              <a:solidFill>
                <a:srgbClr val="000000"/>
              </a:solidFill>
              <a:latin typeface="Arial" panose="020B0604020202020204" pitchFamily="34" charset="0"/>
              <a:ea typeface="+mj-ea"/>
              <a:cs typeface="Arial" panose="020B0604020202020204" pitchFamily="34" charset="0"/>
            </a:endParaRPr>
          </a:p>
          <a:p>
            <a:pPr defTabSz="895488">
              <a:buClr>
                <a:srgbClr val="99CC00"/>
              </a:buClr>
              <a:tabLst>
                <a:tab pos="261185" algn="l"/>
              </a:tabLst>
              <a:defRPr/>
            </a:pPr>
            <a:r>
              <a:rPr lang="ko-KR" altLang="en-US" sz="800" kern="0" dirty="0">
                <a:solidFill>
                  <a:srgbClr val="000000"/>
                </a:solidFill>
                <a:latin typeface="Arial" panose="020B0604020202020204" pitchFamily="34" charset="0"/>
                <a:ea typeface="+mj-ea"/>
                <a:cs typeface="Arial" panose="020B0604020202020204" pitchFamily="34" charset="0"/>
              </a:rPr>
              <a:t>익월 말 현금 회수</a:t>
            </a:r>
            <a:endParaRPr lang="en-US" altLang="ko-KR" sz="800" kern="0" dirty="0">
              <a:solidFill>
                <a:srgbClr val="000000"/>
              </a:solidFill>
              <a:latin typeface="Arial" panose="020B0604020202020204" pitchFamily="34" charset="0"/>
              <a:ea typeface="+mj-ea"/>
              <a:cs typeface="Arial" panose="020B0604020202020204" pitchFamily="34" charset="0"/>
            </a:endParaRPr>
          </a:p>
        </p:txBody>
      </p:sp>
      <p:sp>
        <p:nvSpPr>
          <p:cNvPr id="292" name="직사각형 17">
            <a:extLst>
              <a:ext uri="{FF2B5EF4-FFF2-40B4-BE49-F238E27FC236}">
                <a16:creationId xmlns:a16="http://schemas.microsoft.com/office/drawing/2014/main" id="{F96C948D-94F3-40F6-888A-2846BB76C646}"/>
              </a:ext>
            </a:extLst>
          </p:cNvPr>
          <p:cNvSpPr>
            <a:spLocks noChangeArrowheads="1"/>
          </p:cNvSpPr>
          <p:nvPr/>
        </p:nvSpPr>
        <p:spPr bwMode="auto">
          <a:xfrm>
            <a:off x="7372658" y="4391773"/>
            <a:ext cx="736289" cy="309600"/>
          </a:xfrm>
          <a:prstGeom prst="rect">
            <a:avLst/>
          </a:prstGeom>
          <a:noFill/>
          <a:ln w="9525" algn="ctr">
            <a:solidFill>
              <a:srgbClr val="6D2077"/>
            </a:solidFill>
            <a:round/>
            <a:headEnd/>
            <a:tailEnd/>
          </a:ln>
        </p:spPr>
        <p:txBody>
          <a:bodyPr lIns="18000" tIns="35255" rIns="18000" bIns="35255" anchor="ctr"/>
          <a:lstStyle/>
          <a:p>
            <a:pPr algn="r" defTabSz="895488">
              <a:buClr>
                <a:srgbClr val="99CC00"/>
              </a:buClr>
              <a:tabLst>
                <a:tab pos="261185" algn="l"/>
              </a:tabLst>
              <a:defRPr/>
            </a:pPr>
            <a:r>
              <a:rPr lang="en-US" altLang="ko-KR" sz="800" kern="0" dirty="0">
                <a:solidFill>
                  <a:prstClr val="black"/>
                </a:solidFill>
                <a:latin typeface="Arial" panose="020B0604020202020204" pitchFamily="34" charset="0"/>
                <a:ea typeface="+mj-ea"/>
                <a:cs typeface="Arial" panose="020B0604020202020204" pitchFamily="34" charset="0"/>
              </a:rPr>
              <a:t>3,213 </a:t>
            </a:r>
            <a:r>
              <a:rPr lang="ko-KR" altLang="en-US" sz="800" kern="0" dirty="0">
                <a:solidFill>
                  <a:prstClr val="black"/>
                </a:solidFill>
                <a:latin typeface="Arial" panose="020B0604020202020204" pitchFamily="34" charset="0"/>
                <a:ea typeface="+mj-ea"/>
                <a:cs typeface="Arial" panose="020B0604020202020204" pitchFamily="34" charset="0"/>
              </a:rPr>
              <a:t>백만원</a:t>
            </a:r>
            <a:endParaRPr lang="en-US" altLang="ko-KR" sz="800" kern="0" dirty="0">
              <a:solidFill>
                <a:prstClr val="black"/>
              </a:solidFill>
              <a:latin typeface="Arial" panose="020B0604020202020204" pitchFamily="34" charset="0"/>
              <a:ea typeface="+mj-ea"/>
              <a:cs typeface="Arial" panose="020B0604020202020204" pitchFamily="34" charset="0"/>
            </a:endParaRPr>
          </a:p>
        </p:txBody>
      </p:sp>
      <p:sp>
        <p:nvSpPr>
          <p:cNvPr id="141" name="직사각형 17">
            <a:extLst>
              <a:ext uri="{FF2B5EF4-FFF2-40B4-BE49-F238E27FC236}">
                <a16:creationId xmlns:a16="http://schemas.microsoft.com/office/drawing/2014/main" id="{5CFEE4A2-8581-4D8A-A665-F35974F81774}"/>
              </a:ext>
            </a:extLst>
          </p:cNvPr>
          <p:cNvSpPr>
            <a:spLocks noChangeArrowheads="1"/>
          </p:cNvSpPr>
          <p:nvPr/>
        </p:nvSpPr>
        <p:spPr bwMode="auto">
          <a:xfrm>
            <a:off x="6651822" y="5799151"/>
            <a:ext cx="669354" cy="309600"/>
          </a:xfrm>
          <a:prstGeom prst="rect">
            <a:avLst/>
          </a:prstGeom>
          <a:solidFill>
            <a:srgbClr val="483698"/>
          </a:solidFill>
          <a:ln w="9525" algn="ctr">
            <a:solidFill>
              <a:srgbClr val="483698"/>
            </a:solidFill>
            <a:round/>
            <a:headEnd/>
            <a:tailEnd/>
          </a:ln>
        </p:spPr>
        <p:txBody>
          <a:bodyPr lIns="18000" tIns="35255" rIns="18000" bIns="35255" anchor="ctr"/>
          <a:lstStyle/>
          <a:p>
            <a:pPr algn="ctr" defTabSz="895488">
              <a:buClr>
                <a:srgbClr val="99CC00"/>
              </a:buClr>
              <a:tabLst>
                <a:tab pos="261185" algn="l"/>
              </a:tabLst>
              <a:defRPr/>
            </a:pPr>
            <a:r>
              <a:rPr lang="ko-KR" altLang="en-US" sz="800" b="1" dirty="0">
                <a:solidFill>
                  <a:prstClr val="white"/>
                </a:solidFill>
                <a:latin typeface="Arial" panose="020B0604020202020204" pitchFamily="34" charset="0"/>
                <a:ea typeface="+mj-ea"/>
                <a:cs typeface="Arial" panose="020B0604020202020204" pitchFamily="34" charset="0"/>
              </a:rPr>
              <a:t>한샘</a:t>
            </a:r>
            <a:endParaRPr lang="en-US" altLang="ko-KR" sz="800" b="1" dirty="0">
              <a:solidFill>
                <a:prstClr val="white"/>
              </a:solidFill>
              <a:latin typeface="Arial" panose="020B0604020202020204" pitchFamily="34" charset="0"/>
              <a:ea typeface="+mj-ea"/>
              <a:cs typeface="Arial" panose="020B0604020202020204" pitchFamily="34" charset="0"/>
            </a:endParaRPr>
          </a:p>
        </p:txBody>
      </p:sp>
      <p:sp>
        <p:nvSpPr>
          <p:cNvPr id="142" name="직사각형 17">
            <a:extLst>
              <a:ext uri="{FF2B5EF4-FFF2-40B4-BE49-F238E27FC236}">
                <a16:creationId xmlns:a16="http://schemas.microsoft.com/office/drawing/2014/main" id="{489B8CE3-75E6-46E6-9375-4D0552B9055B}"/>
              </a:ext>
            </a:extLst>
          </p:cNvPr>
          <p:cNvSpPr>
            <a:spLocks noChangeArrowheads="1"/>
          </p:cNvSpPr>
          <p:nvPr/>
        </p:nvSpPr>
        <p:spPr bwMode="auto">
          <a:xfrm>
            <a:off x="8155001" y="5799151"/>
            <a:ext cx="1024998" cy="309600"/>
          </a:xfrm>
          <a:prstGeom prst="rect">
            <a:avLst/>
          </a:prstGeom>
          <a:noFill/>
          <a:ln w="9525" algn="ctr">
            <a:solidFill>
              <a:srgbClr val="6D2077"/>
            </a:solidFill>
            <a:round/>
            <a:headEnd/>
            <a:tailEnd/>
          </a:ln>
        </p:spPr>
        <p:txBody>
          <a:bodyPr lIns="18000" tIns="35255" rIns="18000" bIns="35255" anchor="ctr"/>
          <a:lstStyle/>
          <a:p>
            <a:pPr defTabSz="895488">
              <a:buClr>
                <a:srgbClr val="99CC00"/>
              </a:buClr>
              <a:tabLst>
                <a:tab pos="261185" algn="l"/>
              </a:tabLst>
              <a:defRPr/>
            </a:pPr>
            <a:r>
              <a:rPr lang="ko-KR" altLang="en-US" sz="800" kern="0" dirty="0">
                <a:solidFill>
                  <a:srgbClr val="000000"/>
                </a:solidFill>
                <a:latin typeface="Arial" panose="020B0604020202020204" pitchFamily="34" charset="0"/>
                <a:ea typeface="+mj-ea"/>
                <a:cs typeface="Arial" panose="020B0604020202020204" pitchFamily="34" charset="0"/>
              </a:rPr>
              <a:t>당월 말 마감 후 </a:t>
            </a:r>
          </a:p>
          <a:p>
            <a:pPr defTabSz="895488">
              <a:buClr>
                <a:srgbClr val="99CC00"/>
              </a:buClr>
              <a:tabLst>
                <a:tab pos="261185" algn="l"/>
              </a:tabLst>
              <a:defRPr/>
            </a:pPr>
            <a:r>
              <a:rPr lang="ko-KR" altLang="en-US" sz="800" kern="0" dirty="0" err="1">
                <a:solidFill>
                  <a:srgbClr val="000000"/>
                </a:solidFill>
                <a:latin typeface="Arial" panose="020B0604020202020204" pitchFamily="34" charset="0"/>
                <a:ea typeface="+mj-ea"/>
                <a:cs typeface="Arial" panose="020B0604020202020204" pitchFamily="34" charset="0"/>
              </a:rPr>
              <a:t>익익월</a:t>
            </a:r>
            <a:r>
              <a:rPr lang="ko-KR" altLang="en-US" sz="800" kern="0" dirty="0">
                <a:solidFill>
                  <a:srgbClr val="000000"/>
                </a:solidFill>
                <a:latin typeface="Arial" panose="020B0604020202020204" pitchFamily="34" charset="0"/>
                <a:ea typeface="+mj-ea"/>
                <a:cs typeface="Arial" panose="020B0604020202020204" pitchFamily="34" charset="0"/>
              </a:rPr>
              <a:t> 말 현금 회수</a:t>
            </a:r>
            <a:endParaRPr lang="en-US" altLang="ko-KR" sz="800" kern="0" dirty="0">
              <a:solidFill>
                <a:srgbClr val="000000"/>
              </a:solidFill>
              <a:latin typeface="Arial" panose="020B0604020202020204" pitchFamily="34" charset="0"/>
              <a:ea typeface="+mj-ea"/>
              <a:cs typeface="Arial" panose="020B0604020202020204" pitchFamily="34" charset="0"/>
            </a:endParaRPr>
          </a:p>
        </p:txBody>
      </p:sp>
      <p:sp>
        <p:nvSpPr>
          <p:cNvPr id="143" name="직사각형 17">
            <a:extLst>
              <a:ext uri="{FF2B5EF4-FFF2-40B4-BE49-F238E27FC236}">
                <a16:creationId xmlns:a16="http://schemas.microsoft.com/office/drawing/2014/main" id="{FF7B5798-B555-4655-8905-012FC25DB50C}"/>
              </a:ext>
            </a:extLst>
          </p:cNvPr>
          <p:cNvSpPr>
            <a:spLocks noChangeArrowheads="1"/>
          </p:cNvSpPr>
          <p:nvPr/>
        </p:nvSpPr>
        <p:spPr bwMode="auto">
          <a:xfrm>
            <a:off x="7372658" y="5799151"/>
            <a:ext cx="736289" cy="309600"/>
          </a:xfrm>
          <a:prstGeom prst="rect">
            <a:avLst/>
          </a:prstGeom>
          <a:noFill/>
          <a:ln w="9525" algn="ctr">
            <a:solidFill>
              <a:srgbClr val="6D2077"/>
            </a:solidFill>
            <a:round/>
            <a:headEnd/>
            <a:tailEnd/>
          </a:ln>
        </p:spPr>
        <p:txBody>
          <a:bodyPr lIns="18000" tIns="35255" rIns="18000" bIns="35255" anchor="ctr"/>
          <a:lstStyle/>
          <a:p>
            <a:pPr algn="r" defTabSz="895488">
              <a:buClr>
                <a:srgbClr val="99CC00"/>
              </a:buClr>
              <a:tabLst>
                <a:tab pos="261185" algn="l"/>
              </a:tabLst>
              <a:defRPr/>
            </a:pPr>
            <a:r>
              <a:rPr lang="en-US" altLang="ko-KR" sz="800" kern="0" dirty="0">
                <a:solidFill>
                  <a:prstClr val="black"/>
                </a:solidFill>
                <a:latin typeface="Arial" panose="020B0604020202020204" pitchFamily="34" charset="0"/>
                <a:ea typeface="+mj-ea"/>
                <a:cs typeface="Arial" panose="020B0604020202020204" pitchFamily="34" charset="0"/>
              </a:rPr>
              <a:t>850 </a:t>
            </a:r>
            <a:r>
              <a:rPr lang="ko-KR" altLang="en-US" sz="800" kern="0" dirty="0">
                <a:solidFill>
                  <a:prstClr val="black"/>
                </a:solidFill>
                <a:latin typeface="Arial" panose="020B0604020202020204" pitchFamily="34" charset="0"/>
                <a:ea typeface="+mj-ea"/>
                <a:cs typeface="Arial" panose="020B0604020202020204" pitchFamily="34" charset="0"/>
              </a:rPr>
              <a:t>백만원</a:t>
            </a:r>
            <a:endParaRPr lang="en-US" altLang="ko-KR" sz="800" kern="0" dirty="0">
              <a:solidFill>
                <a:prstClr val="black"/>
              </a:solidFill>
              <a:latin typeface="Arial" panose="020B0604020202020204" pitchFamily="34" charset="0"/>
              <a:ea typeface="+mj-ea"/>
              <a:cs typeface="Arial" panose="020B0604020202020204" pitchFamily="34" charset="0"/>
            </a:endParaRPr>
          </a:p>
        </p:txBody>
      </p:sp>
      <p:sp>
        <p:nvSpPr>
          <p:cNvPr id="146" name="직사각형 227">
            <a:extLst>
              <a:ext uri="{FF2B5EF4-FFF2-40B4-BE49-F238E27FC236}">
                <a16:creationId xmlns:a16="http://schemas.microsoft.com/office/drawing/2014/main" id="{DEE16C74-20A1-46A3-9633-38F79FAEB073}"/>
              </a:ext>
            </a:extLst>
          </p:cNvPr>
          <p:cNvSpPr/>
          <p:nvPr/>
        </p:nvSpPr>
        <p:spPr bwMode="auto">
          <a:xfrm>
            <a:off x="1179027" y="3915520"/>
            <a:ext cx="515365" cy="234000"/>
          </a:xfrm>
          <a:prstGeom prst="rect">
            <a:avLst/>
          </a:prstGeom>
          <a:solidFill>
            <a:srgbClr val="00A3A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ctr" defTabSz="781990"/>
            <a:r>
              <a:rPr lang="ko-KR" altLang="en-US" sz="800" b="1" dirty="0">
                <a:solidFill>
                  <a:prstClr val="white"/>
                </a:solidFill>
                <a:latin typeface="Arial" panose="020B0604020202020204" pitchFamily="34" charset="0"/>
                <a:ea typeface="+mj-ea"/>
                <a:cs typeface="Arial" panose="020B0604020202020204" pitchFamily="34" charset="0"/>
              </a:rPr>
              <a:t>도료</a:t>
            </a:r>
            <a:endParaRPr lang="en-US" altLang="ko-KR" sz="800" b="1" dirty="0">
              <a:solidFill>
                <a:prstClr val="white"/>
              </a:solidFill>
              <a:latin typeface="Arial" panose="020B0604020202020204" pitchFamily="34" charset="0"/>
              <a:ea typeface="+mj-ea"/>
              <a:cs typeface="Arial" panose="020B0604020202020204" pitchFamily="34" charset="0"/>
            </a:endParaRPr>
          </a:p>
          <a:p>
            <a:pPr algn="ctr" defTabSz="781990"/>
            <a:r>
              <a:rPr lang="en-US" altLang="ko-KR" sz="800" b="1" dirty="0">
                <a:solidFill>
                  <a:prstClr val="white"/>
                </a:solidFill>
                <a:latin typeface="Arial" panose="020B0604020202020204" pitchFamily="34" charset="0"/>
                <a:ea typeface="+mj-ea"/>
                <a:cs typeface="Arial" panose="020B0604020202020204" pitchFamily="34" charset="0"/>
              </a:rPr>
              <a:t>/</a:t>
            </a:r>
            <a:r>
              <a:rPr lang="ko-KR" altLang="en-US" sz="800" b="1" dirty="0">
                <a:solidFill>
                  <a:prstClr val="white"/>
                </a:solidFill>
                <a:latin typeface="Arial" panose="020B0604020202020204" pitchFamily="34" charset="0"/>
                <a:ea typeface="+mj-ea"/>
                <a:cs typeface="Arial" panose="020B0604020202020204" pitchFamily="34" charset="0"/>
              </a:rPr>
              <a:t>처리제</a:t>
            </a:r>
          </a:p>
        </p:txBody>
      </p:sp>
      <p:sp>
        <p:nvSpPr>
          <p:cNvPr id="147" name="직사각형 227">
            <a:extLst>
              <a:ext uri="{FF2B5EF4-FFF2-40B4-BE49-F238E27FC236}">
                <a16:creationId xmlns:a16="http://schemas.microsoft.com/office/drawing/2014/main" id="{B225ED23-0C1B-49C0-9DBE-6AA0D7362FF6}"/>
              </a:ext>
            </a:extLst>
          </p:cNvPr>
          <p:cNvSpPr/>
          <p:nvPr/>
        </p:nvSpPr>
        <p:spPr bwMode="auto">
          <a:xfrm>
            <a:off x="1756561" y="3915519"/>
            <a:ext cx="670823" cy="234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algn="r" defTabSz="781990"/>
            <a:r>
              <a:rPr lang="en-US" altLang="ko-KR" sz="800" dirty="0">
                <a:solidFill>
                  <a:srgbClr val="000000"/>
                </a:solidFill>
                <a:latin typeface="Arial" panose="020B0604020202020204" pitchFamily="34" charset="0"/>
                <a:ea typeface="+mj-ea"/>
                <a:cs typeface="Arial" panose="020B0604020202020204" pitchFamily="34" charset="0"/>
              </a:rPr>
              <a:t>4,481 </a:t>
            </a:r>
            <a:r>
              <a:rPr lang="ko-KR" altLang="en-US" sz="800" dirty="0">
                <a:solidFill>
                  <a:srgbClr val="000000"/>
                </a:solidFill>
                <a:latin typeface="Arial" panose="020B0604020202020204" pitchFamily="34" charset="0"/>
                <a:ea typeface="+mj-ea"/>
                <a:cs typeface="Arial" panose="020B0604020202020204" pitchFamily="34" charset="0"/>
              </a:rPr>
              <a:t>백만원</a:t>
            </a:r>
            <a:endParaRPr lang="en-US" altLang="ko-KR" sz="800" dirty="0">
              <a:solidFill>
                <a:srgbClr val="000000"/>
              </a:solidFill>
              <a:latin typeface="Arial" panose="020B0604020202020204" pitchFamily="34" charset="0"/>
              <a:ea typeface="+mj-ea"/>
              <a:cs typeface="Arial" panose="020B0604020202020204" pitchFamily="34" charset="0"/>
            </a:endParaRPr>
          </a:p>
        </p:txBody>
      </p:sp>
      <p:sp>
        <p:nvSpPr>
          <p:cNvPr id="148" name="직사각형 227">
            <a:extLst>
              <a:ext uri="{FF2B5EF4-FFF2-40B4-BE49-F238E27FC236}">
                <a16:creationId xmlns:a16="http://schemas.microsoft.com/office/drawing/2014/main" id="{20DF949E-5BD1-4B19-8487-11937CDAA3F0}"/>
              </a:ext>
            </a:extLst>
          </p:cNvPr>
          <p:cNvSpPr/>
          <p:nvPr/>
        </p:nvSpPr>
        <p:spPr bwMode="auto">
          <a:xfrm>
            <a:off x="2472451" y="3915435"/>
            <a:ext cx="719175" cy="234000"/>
          </a:xfrm>
          <a:prstGeom prst="rect">
            <a:avLst/>
          </a:prstGeom>
          <a:solidFill>
            <a:schemeClr val="bg1"/>
          </a:solidFill>
          <a:ln w="6350" cap="flat" cmpd="sng" algn="ctr">
            <a:solidFill>
              <a:srgbClr val="00A3A1"/>
            </a:solidFill>
            <a:prstDash val="solid"/>
            <a:round/>
            <a:headEnd type="none" w="med" len="med"/>
            <a:tailEnd type="none" w="med" len="med"/>
          </a:ln>
          <a:effectLst/>
        </p:spPr>
        <p:txBody>
          <a:bodyPr vert="horz" wrap="square" lIns="18000" tIns="0" rIns="18000" bIns="0" numCol="1" rtlCol="0" anchor="ctr" anchorCtr="0" compatLnSpc="1">
            <a:prstTxWarp prst="textNoShape">
              <a:avLst/>
            </a:prstTxWarp>
          </a:bodyPr>
          <a:lstStyle/>
          <a:p>
            <a:pPr defTabSz="781990"/>
            <a:r>
              <a:rPr lang="ko-KR" altLang="en-US" sz="800" dirty="0" err="1">
                <a:solidFill>
                  <a:srgbClr val="000000"/>
                </a:solidFill>
                <a:latin typeface="Arial" panose="020B0604020202020204" pitchFamily="34" charset="0"/>
                <a:ea typeface="+mj-ea"/>
                <a:cs typeface="Arial" panose="020B0604020202020204" pitchFamily="34" charset="0"/>
              </a:rPr>
              <a:t>하동켐</a:t>
            </a:r>
            <a:r>
              <a:rPr lang="ko-KR" altLang="en-US" sz="800" dirty="0">
                <a:solidFill>
                  <a:srgbClr val="000000"/>
                </a:solidFill>
                <a:latin typeface="Arial" panose="020B0604020202020204" pitchFamily="34" charset="0"/>
                <a:ea typeface="+mj-ea"/>
                <a:cs typeface="Arial" panose="020B0604020202020204" pitchFamily="34" charset="0"/>
              </a:rPr>
              <a:t> 등</a:t>
            </a:r>
            <a:endParaRPr lang="en-US" altLang="ko-KR" sz="800" dirty="0">
              <a:solidFill>
                <a:srgbClr val="00000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581568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표 19">
            <a:extLst>
              <a:ext uri="{FF2B5EF4-FFF2-40B4-BE49-F238E27FC236}">
                <a16:creationId xmlns:a16="http://schemas.microsoft.com/office/drawing/2014/main" id="{7D7E080E-C820-4D14-93D3-2BCB3726D7D5}"/>
              </a:ext>
            </a:extLst>
          </p:cNvPr>
          <p:cNvGraphicFramePr>
            <a:graphicFrameLocks noGrp="1"/>
          </p:cNvGraphicFramePr>
          <p:nvPr>
            <p:extLst>
              <p:ext uri="{D42A27DB-BD31-4B8C-83A1-F6EECF244321}">
                <p14:modId xmlns:p14="http://schemas.microsoft.com/office/powerpoint/2010/main" val="298550038"/>
              </p:ext>
            </p:extLst>
          </p:nvPr>
        </p:nvGraphicFramePr>
        <p:xfrm>
          <a:off x="4003198" y="1501200"/>
          <a:ext cx="5112000" cy="4233600"/>
        </p:xfrm>
        <a:graphic>
          <a:graphicData uri="http://schemas.openxmlformats.org/drawingml/2006/table">
            <a:tbl>
              <a:tblPr/>
              <a:tblGrid>
                <a:gridCol w="98917">
                  <a:extLst>
                    <a:ext uri="{9D8B030D-6E8A-4147-A177-3AD203B41FA5}">
                      <a16:colId xmlns:a16="http://schemas.microsoft.com/office/drawing/2014/main" val="2026316672"/>
                    </a:ext>
                  </a:extLst>
                </a:gridCol>
                <a:gridCol w="1040602">
                  <a:extLst>
                    <a:ext uri="{9D8B030D-6E8A-4147-A177-3AD203B41FA5}">
                      <a16:colId xmlns:a16="http://schemas.microsoft.com/office/drawing/2014/main" val="2756347211"/>
                    </a:ext>
                  </a:extLst>
                </a:gridCol>
                <a:gridCol w="332993">
                  <a:extLst>
                    <a:ext uri="{9D8B030D-6E8A-4147-A177-3AD203B41FA5}">
                      <a16:colId xmlns:a16="http://schemas.microsoft.com/office/drawing/2014/main" val="1938947360"/>
                    </a:ext>
                  </a:extLst>
                </a:gridCol>
                <a:gridCol w="909872">
                  <a:extLst>
                    <a:ext uri="{9D8B030D-6E8A-4147-A177-3AD203B41FA5}">
                      <a16:colId xmlns:a16="http://schemas.microsoft.com/office/drawing/2014/main" val="2532659598"/>
                    </a:ext>
                  </a:extLst>
                </a:gridCol>
                <a:gridCol w="909872">
                  <a:extLst>
                    <a:ext uri="{9D8B030D-6E8A-4147-A177-3AD203B41FA5}">
                      <a16:colId xmlns:a16="http://schemas.microsoft.com/office/drawing/2014/main" val="996939921"/>
                    </a:ext>
                  </a:extLst>
                </a:gridCol>
                <a:gridCol w="909872">
                  <a:extLst>
                    <a:ext uri="{9D8B030D-6E8A-4147-A177-3AD203B41FA5}">
                      <a16:colId xmlns:a16="http://schemas.microsoft.com/office/drawing/2014/main" val="963686771"/>
                    </a:ext>
                  </a:extLst>
                </a:gridCol>
                <a:gridCol w="909872">
                  <a:extLst>
                    <a:ext uri="{9D8B030D-6E8A-4147-A177-3AD203B41FA5}">
                      <a16:colId xmlns:a16="http://schemas.microsoft.com/office/drawing/2014/main" val="307603973"/>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686001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28320043"/>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205091251"/>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76553267"/>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endParaRPr lang="en-US" altLang="ko-KR"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0172520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187700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16556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2095150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5436492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596484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69398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803187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7535435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7133712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51786655"/>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기타경비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7413488"/>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441263"/>
                  </a:ext>
                </a:extLst>
              </a:tr>
              <a:tr h="1512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1983263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5736988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152576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보험료</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593674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1962731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1758038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0450913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974846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975852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기타판관비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98520731"/>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458845"/>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Cost Analysis Overview</a:t>
            </a:r>
            <a:endParaRPr lang="en-US" altLang="ko-KR" sz="900" b="1"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보험료</a:t>
            </a: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보험료는 경영인정기보험과 기타로 분류되며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기타는 건강</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고용</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산재보험 회사납부분과 화재보험으로 구성됨</a:t>
            </a:r>
          </a:p>
          <a:p>
            <a:pPr marL="355600" marR="0" lvl="2" indent="-171450" algn="l" defTabSz="914395" rtl="0" eaLnBrk="1" fontAlgn="base" hangingPunct="1">
              <a:lnSpc>
                <a:spcPts val="1200"/>
              </a:lnSpc>
              <a:spcBef>
                <a:spcPts val="3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경영인정기보험은 경영인 상해 및 </a:t>
            </a:r>
            <a:r>
              <a:rPr lang="ko-KR" altLang="en-US" sz="900" kern="0" dirty="0" err="1">
                <a:latin typeface="Arial" panose="020B0604020202020204" pitchFamily="34" charset="0"/>
                <a:ea typeface="+mj-ea"/>
                <a:cs typeface="Arial" panose="020B0604020202020204" pitchFamily="34" charset="0"/>
              </a:rPr>
              <a:t>사망시</a:t>
            </a:r>
            <a:r>
              <a:rPr lang="ko-KR" altLang="en-US" sz="900" kern="0" dirty="0">
                <a:latin typeface="Arial" panose="020B0604020202020204" pitchFamily="34" charset="0"/>
                <a:ea typeface="+mj-ea"/>
                <a:cs typeface="Arial" panose="020B0604020202020204" pitchFamily="34" charset="0"/>
              </a:rPr>
              <a:t> 지급되는 보험이며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중소기업을 대상으로 하는 경영컨설팅</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세무</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법무자문 등</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도 정기적으로 제공받고 있음</a:t>
            </a: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3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인터뷰에 따르면 </a:t>
            </a:r>
            <a:r>
              <a:rPr lang="en-US" altLang="ko-KR" sz="900" kern="0" dirty="0">
                <a:latin typeface="Arial" panose="020B0604020202020204" pitchFamily="34" charset="0"/>
                <a:ea typeface="+mj-ea"/>
                <a:cs typeface="Arial" panose="020B0604020202020204" pitchFamily="34" charset="0"/>
              </a:rPr>
              <a:t>3</a:t>
            </a:r>
            <a:r>
              <a:rPr lang="ko-KR" altLang="en-US" sz="900" kern="0" dirty="0">
                <a:latin typeface="Arial" panose="020B0604020202020204" pitchFamily="34" charset="0"/>
                <a:ea typeface="+mj-ea"/>
                <a:cs typeface="Arial" panose="020B0604020202020204" pitchFamily="34" charset="0"/>
              </a:rPr>
              <a:t>년 </a:t>
            </a:r>
            <a:r>
              <a:rPr lang="ko-KR" altLang="en-US" sz="900" kern="0" dirty="0" err="1">
                <a:latin typeface="Arial" panose="020B0604020202020204" pitchFamily="34" charset="0"/>
                <a:ea typeface="+mj-ea"/>
                <a:cs typeface="Arial" panose="020B0604020202020204" pitchFamily="34" charset="0"/>
              </a:rPr>
              <a:t>유지시</a:t>
            </a:r>
            <a:r>
              <a:rPr lang="ko-KR" altLang="en-US" sz="900" kern="0" dirty="0">
                <a:latin typeface="Arial" panose="020B0604020202020204" pitchFamily="34" charset="0"/>
                <a:ea typeface="+mj-ea"/>
                <a:cs typeface="Arial" panose="020B0604020202020204" pitchFamily="34" charset="0"/>
              </a:rPr>
              <a:t> </a:t>
            </a:r>
            <a:r>
              <a:rPr lang="en-US" altLang="ko-KR" sz="900" kern="0" dirty="0">
                <a:latin typeface="Arial" panose="020B0604020202020204" pitchFamily="34" charset="0"/>
                <a:ea typeface="+mj-ea"/>
                <a:cs typeface="Arial" panose="020B0604020202020204" pitchFamily="34" charset="0"/>
              </a:rPr>
              <a:t>60%, 5</a:t>
            </a:r>
            <a:r>
              <a:rPr lang="ko-KR" altLang="en-US" sz="900" kern="0" dirty="0">
                <a:latin typeface="Arial" panose="020B0604020202020204" pitchFamily="34" charset="0"/>
                <a:ea typeface="+mj-ea"/>
                <a:cs typeface="Arial" panose="020B0604020202020204" pitchFamily="34" charset="0"/>
              </a:rPr>
              <a:t>년 </a:t>
            </a:r>
            <a:r>
              <a:rPr lang="ko-KR" altLang="en-US" sz="900" kern="0" dirty="0" err="1">
                <a:latin typeface="Arial" panose="020B0604020202020204" pitchFamily="34" charset="0"/>
                <a:ea typeface="+mj-ea"/>
                <a:cs typeface="Arial" panose="020B0604020202020204" pitchFamily="34" charset="0"/>
              </a:rPr>
              <a:t>유지시</a:t>
            </a:r>
            <a:r>
              <a:rPr lang="ko-KR" altLang="en-US" sz="900" kern="0" dirty="0">
                <a:latin typeface="Arial" panose="020B0604020202020204" pitchFamily="34" charset="0"/>
                <a:ea typeface="+mj-ea"/>
                <a:cs typeface="Arial" panose="020B0604020202020204" pitchFamily="34" charset="0"/>
              </a:rPr>
              <a:t> </a:t>
            </a:r>
            <a:r>
              <a:rPr lang="en-US" altLang="ko-KR" sz="900" kern="0" dirty="0">
                <a:latin typeface="Arial" panose="020B0604020202020204" pitchFamily="34" charset="0"/>
                <a:ea typeface="+mj-ea"/>
                <a:cs typeface="Arial" panose="020B0604020202020204" pitchFamily="34" charset="0"/>
              </a:rPr>
              <a:t>80%, 7</a:t>
            </a:r>
            <a:r>
              <a:rPr lang="ko-KR" altLang="en-US" sz="900" kern="0" dirty="0">
                <a:latin typeface="Arial" panose="020B0604020202020204" pitchFamily="34" charset="0"/>
                <a:ea typeface="+mj-ea"/>
                <a:cs typeface="Arial" panose="020B0604020202020204" pitchFamily="34" charset="0"/>
              </a:rPr>
              <a:t>년 </a:t>
            </a:r>
            <a:r>
              <a:rPr lang="ko-KR" altLang="en-US" sz="900" kern="0" dirty="0" err="1">
                <a:latin typeface="Arial" panose="020B0604020202020204" pitchFamily="34" charset="0"/>
                <a:ea typeface="+mj-ea"/>
                <a:cs typeface="Arial" panose="020B0604020202020204" pitchFamily="34" charset="0"/>
              </a:rPr>
              <a:t>유지시</a:t>
            </a:r>
            <a:r>
              <a:rPr lang="ko-KR" altLang="en-US" sz="900" kern="0" dirty="0">
                <a:latin typeface="Arial" panose="020B0604020202020204" pitchFamily="34" charset="0"/>
                <a:ea typeface="+mj-ea"/>
                <a:cs typeface="Arial" panose="020B0604020202020204" pitchFamily="34" charset="0"/>
              </a:rPr>
              <a:t> </a:t>
            </a:r>
            <a:r>
              <a:rPr lang="en-US" altLang="ko-KR" sz="900" kern="0" dirty="0">
                <a:latin typeface="Arial" panose="020B0604020202020204" pitchFamily="34" charset="0"/>
                <a:ea typeface="+mj-ea"/>
                <a:cs typeface="Arial" panose="020B0604020202020204" pitchFamily="34" charset="0"/>
              </a:rPr>
              <a:t>90% </a:t>
            </a:r>
            <a:r>
              <a:rPr lang="ko-KR" altLang="en-US" sz="900" kern="0" dirty="0">
                <a:latin typeface="Arial" panose="020B0604020202020204" pitchFamily="34" charset="0"/>
                <a:ea typeface="+mj-ea"/>
                <a:cs typeface="Arial" panose="020B0604020202020204" pitchFamily="34" charset="0"/>
              </a:rPr>
              <a:t>원금보장이 가능하며 </a:t>
            </a:r>
            <a:r>
              <a:rPr lang="ko-KR" altLang="en-US" sz="900" kern="0" dirty="0" err="1">
                <a:latin typeface="Arial" panose="020B0604020202020204" pitchFamily="34" charset="0"/>
                <a:ea typeface="+mj-ea"/>
                <a:cs typeface="Arial" panose="020B0604020202020204" pitchFamily="34" charset="0"/>
              </a:rPr>
              <a:t>환급시</a:t>
            </a:r>
            <a:r>
              <a:rPr lang="ko-KR" altLang="en-US" sz="900" kern="0" dirty="0">
                <a:latin typeface="Arial" panose="020B0604020202020204" pitchFamily="34" charset="0"/>
                <a:ea typeface="+mj-ea"/>
                <a:cs typeface="Arial" panose="020B0604020202020204" pitchFamily="34" charset="0"/>
              </a:rPr>
              <a:t> 수익자는 대상회사로 파악됨</a:t>
            </a: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지급수수료</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판매관리비 지급수수료의 약 </a:t>
            </a:r>
            <a:r>
              <a:rPr lang="en-US" altLang="ko-KR" sz="900" kern="0" dirty="0">
                <a:latin typeface="Arial" panose="020B0604020202020204" pitchFamily="34" charset="0"/>
                <a:ea typeface="+mj-ea"/>
                <a:cs typeface="Arial" panose="020B0604020202020204" pitchFamily="34" charset="0"/>
              </a:rPr>
              <a:t>90%</a:t>
            </a:r>
            <a:r>
              <a:rPr lang="ko-KR" altLang="en-US" sz="900" kern="0" dirty="0">
                <a:latin typeface="Arial" panose="020B0604020202020204" pitchFamily="34" charset="0"/>
                <a:ea typeface="+mj-ea"/>
                <a:cs typeface="Arial" panose="020B0604020202020204" pitchFamily="34" charset="0"/>
              </a:rPr>
              <a:t>는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해외 수출 판매 대행을 담당하고 있는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루카소에게</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지급된 비용임</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Cost Analysis</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Analysis (6/8)</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16" name="표 15">
            <a:extLst>
              <a:ext uri="{FF2B5EF4-FFF2-40B4-BE49-F238E27FC236}">
                <a16:creationId xmlns:a16="http://schemas.microsoft.com/office/drawing/2014/main" id="{AD57C84C-1DEE-4901-88A9-997F4B7E5D5C}"/>
              </a:ext>
            </a:extLst>
          </p:cNvPr>
          <p:cNvGraphicFramePr>
            <a:graphicFrameLocks noGrp="1"/>
          </p:cNvGraphicFramePr>
          <p:nvPr>
            <p:extLst>
              <p:ext uri="{D42A27DB-BD31-4B8C-83A1-F6EECF244321}">
                <p14:modId xmlns:p14="http://schemas.microsoft.com/office/powerpoint/2010/main" val="2095018694"/>
              </p:ext>
            </p:extLst>
          </p:nvPr>
        </p:nvGraphicFramePr>
        <p:xfrm>
          <a:off x="557833" y="1660715"/>
          <a:ext cx="3218799" cy="853440"/>
        </p:xfrm>
        <a:graphic>
          <a:graphicData uri="http://schemas.openxmlformats.org/drawingml/2006/table">
            <a:tbl>
              <a:tblPr/>
              <a:tblGrid>
                <a:gridCol w="106421">
                  <a:extLst>
                    <a:ext uri="{9D8B030D-6E8A-4147-A177-3AD203B41FA5}">
                      <a16:colId xmlns:a16="http://schemas.microsoft.com/office/drawing/2014/main" val="691293382"/>
                    </a:ext>
                  </a:extLst>
                </a:gridCol>
                <a:gridCol w="106421">
                  <a:extLst>
                    <a:ext uri="{9D8B030D-6E8A-4147-A177-3AD203B41FA5}">
                      <a16:colId xmlns:a16="http://schemas.microsoft.com/office/drawing/2014/main" val="996366275"/>
                    </a:ext>
                  </a:extLst>
                </a:gridCol>
                <a:gridCol w="803233">
                  <a:extLst>
                    <a:ext uri="{9D8B030D-6E8A-4147-A177-3AD203B41FA5}">
                      <a16:colId xmlns:a16="http://schemas.microsoft.com/office/drawing/2014/main" val="2109912512"/>
                    </a:ext>
                  </a:extLst>
                </a:gridCol>
                <a:gridCol w="550681">
                  <a:extLst>
                    <a:ext uri="{9D8B030D-6E8A-4147-A177-3AD203B41FA5}">
                      <a16:colId xmlns:a16="http://schemas.microsoft.com/office/drawing/2014/main" val="4273684985"/>
                    </a:ext>
                  </a:extLst>
                </a:gridCol>
                <a:gridCol w="550681">
                  <a:extLst>
                    <a:ext uri="{9D8B030D-6E8A-4147-A177-3AD203B41FA5}">
                      <a16:colId xmlns:a16="http://schemas.microsoft.com/office/drawing/2014/main" val="3046623793"/>
                    </a:ext>
                  </a:extLst>
                </a:gridCol>
                <a:gridCol w="550681">
                  <a:extLst>
                    <a:ext uri="{9D8B030D-6E8A-4147-A177-3AD203B41FA5}">
                      <a16:colId xmlns:a16="http://schemas.microsoft.com/office/drawing/2014/main" val="404433100"/>
                    </a:ext>
                  </a:extLst>
                </a:gridCol>
                <a:gridCol w="550681">
                  <a:extLst>
                    <a:ext uri="{9D8B030D-6E8A-4147-A177-3AD203B41FA5}">
                      <a16:colId xmlns:a16="http://schemas.microsoft.com/office/drawing/2014/main" val="3519708132"/>
                    </a:ext>
                  </a:extLst>
                </a:gridCol>
              </a:tblGrid>
              <a:tr h="0">
                <a:tc gridSpan="3">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FY21.3Q</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6934882"/>
                  </a:ext>
                </a:extLst>
              </a:tr>
              <a:tr h="0">
                <a:tc gridSpan="3">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보험료</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57732319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경영인정기보험</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3165848"/>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흥국생명</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75204583"/>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KDB</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036513718"/>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오렌지라이프</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779701259"/>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23558847"/>
                  </a:ext>
                </a:extLst>
              </a:tr>
            </a:tbl>
          </a:graphicData>
        </a:graphic>
      </p:graphicFrame>
      <p:graphicFrame>
        <p:nvGraphicFramePr>
          <p:cNvPr id="22" name="표 21">
            <a:extLst>
              <a:ext uri="{FF2B5EF4-FFF2-40B4-BE49-F238E27FC236}">
                <a16:creationId xmlns:a16="http://schemas.microsoft.com/office/drawing/2014/main" id="{041D28FD-3F7E-4E74-AC3E-982BC8F91107}"/>
              </a:ext>
            </a:extLst>
          </p:cNvPr>
          <p:cNvGraphicFramePr>
            <a:graphicFrameLocks noGrp="1"/>
          </p:cNvGraphicFramePr>
          <p:nvPr>
            <p:extLst>
              <p:ext uri="{D42A27DB-BD31-4B8C-83A1-F6EECF244321}">
                <p14:modId xmlns:p14="http://schemas.microsoft.com/office/powerpoint/2010/main" val="3442677105"/>
              </p:ext>
            </p:extLst>
          </p:nvPr>
        </p:nvGraphicFramePr>
        <p:xfrm>
          <a:off x="557833" y="4076931"/>
          <a:ext cx="3218801" cy="1341120"/>
        </p:xfrm>
        <a:graphic>
          <a:graphicData uri="http://schemas.openxmlformats.org/drawingml/2006/table">
            <a:tbl>
              <a:tblPr/>
              <a:tblGrid>
                <a:gridCol w="98175">
                  <a:extLst>
                    <a:ext uri="{9D8B030D-6E8A-4147-A177-3AD203B41FA5}">
                      <a16:colId xmlns:a16="http://schemas.microsoft.com/office/drawing/2014/main" val="3521599580"/>
                    </a:ext>
                  </a:extLst>
                </a:gridCol>
                <a:gridCol w="1088590">
                  <a:extLst>
                    <a:ext uri="{9D8B030D-6E8A-4147-A177-3AD203B41FA5}">
                      <a16:colId xmlns:a16="http://schemas.microsoft.com/office/drawing/2014/main" val="4046585831"/>
                    </a:ext>
                  </a:extLst>
                </a:gridCol>
                <a:gridCol w="508009">
                  <a:extLst>
                    <a:ext uri="{9D8B030D-6E8A-4147-A177-3AD203B41FA5}">
                      <a16:colId xmlns:a16="http://schemas.microsoft.com/office/drawing/2014/main" val="3452953658"/>
                    </a:ext>
                  </a:extLst>
                </a:gridCol>
                <a:gridCol w="508009">
                  <a:extLst>
                    <a:ext uri="{9D8B030D-6E8A-4147-A177-3AD203B41FA5}">
                      <a16:colId xmlns:a16="http://schemas.microsoft.com/office/drawing/2014/main" val="3479339790"/>
                    </a:ext>
                  </a:extLst>
                </a:gridCol>
                <a:gridCol w="508009">
                  <a:extLst>
                    <a:ext uri="{9D8B030D-6E8A-4147-A177-3AD203B41FA5}">
                      <a16:colId xmlns:a16="http://schemas.microsoft.com/office/drawing/2014/main" val="3735114696"/>
                    </a:ext>
                  </a:extLst>
                </a:gridCol>
                <a:gridCol w="508009">
                  <a:extLst>
                    <a:ext uri="{9D8B030D-6E8A-4147-A177-3AD203B41FA5}">
                      <a16:colId xmlns:a16="http://schemas.microsoft.com/office/drawing/2014/main" val="591738948"/>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124967526"/>
                  </a:ext>
                </a:extLst>
              </a:tr>
              <a:tr h="0">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지급수수료</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484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195646346"/>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루카소</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920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22404299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07100089"/>
                  </a:ext>
                </a:extLst>
              </a:tr>
              <a:tr h="0">
                <a:tc gridSpan="2">
                  <a:txBody>
                    <a:bodyPr/>
                    <a:lstStyle/>
                    <a:p>
                      <a:pPr algn="l" fontAlgn="ctr"/>
                      <a:r>
                        <a:rPr 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of Total</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253520141"/>
                  </a:ext>
                </a:extLst>
              </a:tr>
              <a:tr h="0">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루카소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0.0%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80.7%</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89.0%</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90.7%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841104880"/>
                  </a:ext>
                </a:extLst>
              </a:tr>
              <a:tr h="0">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83787822"/>
                  </a:ext>
                </a:extLst>
              </a:tr>
              <a:tr h="0">
                <a:tc gridSpan="2">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YILDIZ </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526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2,928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7,498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8,095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063118713"/>
                  </a:ext>
                </a:extLst>
              </a:tr>
              <a:tr h="0">
                <a:tc gridSpan="2">
                  <a:txBody>
                    <a:bodyPr/>
                    <a:lstStyle/>
                    <a:p>
                      <a:pPr algn="l" fontAlgn="ctr"/>
                      <a:r>
                        <a:rPr lang="ko-KR" altLang="en-US" sz="8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매출액당 수수료율</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44320220"/>
                  </a:ext>
                </a:extLst>
              </a:tr>
              <a:tr h="0">
                <a:tc gridSpan="2">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YILDIZ </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매출수량</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KM)</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513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1,283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816779479"/>
                  </a:ext>
                </a:extLst>
              </a:tr>
              <a:tr h="0">
                <a:tc gridSpan="2">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매출수량당 수수료</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원</a:t>
                      </a: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710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664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34181401"/>
                  </a:ext>
                </a:extLst>
              </a:tr>
            </a:tbl>
          </a:graphicData>
        </a:graphic>
      </p:graphicFrame>
      <p:sp>
        <p:nvSpPr>
          <p:cNvPr id="24" name="순서도: 연결자 23">
            <a:extLst>
              <a:ext uri="{FF2B5EF4-FFF2-40B4-BE49-F238E27FC236}">
                <a16:creationId xmlns:a16="http://schemas.microsoft.com/office/drawing/2014/main" id="{98FE604D-3789-47CC-B7E7-7649A96BAB69}"/>
              </a:ext>
            </a:extLst>
          </p:cNvPr>
          <p:cNvSpPr/>
          <p:nvPr/>
        </p:nvSpPr>
        <p:spPr bwMode="auto">
          <a:xfrm>
            <a:off x="557833" y="14913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mj-ea"/>
                <a:cs typeface="Arial" panose="020B0604020202020204" pitchFamily="34" charset="0"/>
              </a:rPr>
              <a:t>12</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25" name="순서도: 연결자 24">
            <a:extLst>
              <a:ext uri="{FF2B5EF4-FFF2-40B4-BE49-F238E27FC236}">
                <a16:creationId xmlns:a16="http://schemas.microsoft.com/office/drawing/2014/main" id="{11B870AF-9BBE-4A10-A14D-FAE096390E30}"/>
              </a:ext>
            </a:extLst>
          </p:cNvPr>
          <p:cNvSpPr/>
          <p:nvPr/>
        </p:nvSpPr>
        <p:spPr bwMode="auto">
          <a:xfrm>
            <a:off x="557833" y="391243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mj-ea"/>
                <a:cs typeface="Arial" panose="020B0604020202020204" pitchFamily="34" charset="0"/>
              </a:rPr>
              <a:t>13</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13" name="직사각형 12">
            <a:extLst>
              <a:ext uri="{FF2B5EF4-FFF2-40B4-BE49-F238E27FC236}">
                <a16:creationId xmlns:a16="http://schemas.microsoft.com/office/drawing/2014/main" id="{59C2370B-7DB8-4060-9B3F-FD0CD73883BB}"/>
              </a:ext>
            </a:extLst>
          </p:cNvPr>
          <p:cNvSpPr/>
          <p:nvPr/>
        </p:nvSpPr>
        <p:spPr>
          <a:xfrm>
            <a:off x="4003200" y="4530131"/>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5" name="순서도: 연결자 14">
            <a:extLst>
              <a:ext uri="{FF2B5EF4-FFF2-40B4-BE49-F238E27FC236}">
                <a16:creationId xmlns:a16="http://schemas.microsoft.com/office/drawing/2014/main" id="{C9F150E0-ED54-4FE2-8A10-19E66A24D7FD}"/>
              </a:ext>
            </a:extLst>
          </p:cNvPr>
          <p:cNvSpPr/>
          <p:nvPr/>
        </p:nvSpPr>
        <p:spPr bwMode="auto">
          <a:xfrm>
            <a:off x="3915546" y="444823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12</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7" name="직사각형 16">
            <a:extLst>
              <a:ext uri="{FF2B5EF4-FFF2-40B4-BE49-F238E27FC236}">
                <a16:creationId xmlns:a16="http://schemas.microsoft.com/office/drawing/2014/main" id="{E6F926AE-C640-48B9-B6FA-9BDD4FE2C955}"/>
              </a:ext>
            </a:extLst>
          </p:cNvPr>
          <p:cNvSpPr/>
          <p:nvPr/>
        </p:nvSpPr>
        <p:spPr>
          <a:xfrm>
            <a:off x="4003200" y="4674131"/>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8" name="순서도: 연결자 17">
            <a:extLst>
              <a:ext uri="{FF2B5EF4-FFF2-40B4-BE49-F238E27FC236}">
                <a16:creationId xmlns:a16="http://schemas.microsoft.com/office/drawing/2014/main" id="{27217D54-6C05-4D9F-A36D-901396BDADDB}"/>
              </a:ext>
            </a:extLst>
          </p:cNvPr>
          <p:cNvSpPr/>
          <p:nvPr/>
        </p:nvSpPr>
        <p:spPr bwMode="auto">
          <a:xfrm>
            <a:off x="3915546" y="459223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13</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8436155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표 17">
            <a:extLst>
              <a:ext uri="{FF2B5EF4-FFF2-40B4-BE49-F238E27FC236}">
                <a16:creationId xmlns:a16="http://schemas.microsoft.com/office/drawing/2014/main" id="{7442A3EB-F43F-4C8B-B350-EA9DCD1280B3}"/>
              </a:ext>
            </a:extLst>
          </p:cNvPr>
          <p:cNvGraphicFramePr>
            <a:graphicFrameLocks noGrp="1"/>
          </p:cNvGraphicFramePr>
          <p:nvPr>
            <p:extLst>
              <p:ext uri="{D42A27DB-BD31-4B8C-83A1-F6EECF244321}">
                <p14:modId xmlns:p14="http://schemas.microsoft.com/office/powerpoint/2010/main" val="3799075780"/>
              </p:ext>
            </p:extLst>
          </p:nvPr>
        </p:nvGraphicFramePr>
        <p:xfrm>
          <a:off x="4003198" y="1501200"/>
          <a:ext cx="5112000" cy="4233600"/>
        </p:xfrm>
        <a:graphic>
          <a:graphicData uri="http://schemas.openxmlformats.org/drawingml/2006/table">
            <a:tbl>
              <a:tblPr/>
              <a:tblGrid>
                <a:gridCol w="98917">
                  <a:extLst>
                    <a:ext uri="{9D8B030D-6E8A-4147-A177-3AD203B41FA5}">
                      <a16:colId xmlns:a16="http://schemas.microsoft.com/office/drawing/2014/main" val="2026316672"/>
                    </a:ext>
                  </a:extLst>
                </a:gridCol>
                <a:gridCol w="1040602">
                  <a:extLst>
                    <a:ext uri="{9D8B030D-6E8A-4147-A177-3AD203B41FA5}">
                      <a16:colId xmlns:a16="http://schemas.microsoft.com/office/drawing/2014/main" val="2756347211"/>
                    </a:ext>
                  </a:extLst>
                </a:gridCol>
                <a:gridCol w="332993">
                  <a:extLst>
                    <a:ext uri="{9D8B030D-6E8A-4147-A177-3AD203B41FA5}">
                      <a16:colId xmlns:a16="http://schemas.microsoft.com/office/drawing/2014/main" val="1938947360"/>
                    </a:ext>
                  </a:extLst>
                </a:gridCol>
                <a:gridCol w="909872">
                  <a:extLst>
                    <a:ext uri="{9D8B030D-6E8A-4147-A177-3AD203B41FA5}">
                      <a16:colId xmlns:a16="http://schemas.microsoft.com/office/drawing/2014/main" val="2532659598"/>
                    </a:ext>
                  </a:extLst>
                </a:gridCol>
                <a:gridCol w="909872">
                  <a:extLst>
                    <a:ext uri="{9D8B030D-6E8A-4147-A177-3AD203B41FA5}">
                      <a16:colId xmlns:a16="http://schemas.microsoft.com/office/drawing/2014/main" val="996939921"/>
                    </a:ext>
                  </a:extLst>
                </a:gridCol>
                <a:gridCol w="909872">
                  <a:extLst>
                    <a:ext uri="{9D8B030D-6E8A-4147-A177-3AD203B41FA5}">
                      <a16:colId xmlns:a16="http://schemas.microsoft.com/office/drawing/2014/main" val="963686771"/>
                    </a:ext>
                  </a:extLst>
                </a:gridCol>
                <a:gridCol w="909872">
                  <a:extLst>
                    <a:ext uri="{9D8B030D-6E8A-4147-A177-3AD203B41FA5}">
                      <a16:colId xmlns:a16="http://schemas.microsoft.com/office/drawing/2014/main" val="307603973"/>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686001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28320043"/>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205091251"/>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76553267"/>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endParaRPr lang="en-US" altLang="ko-KR"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0172520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187700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16556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2095150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5436492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596484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69398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803187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7535435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7133712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51786655"/>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기타경비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7413488"/>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441263"/>
                  </a:ext>
                </a:extLst>
              </a:tr>
              <a:tr h="1512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1983263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5736988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152576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보험료</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593674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1962731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1758038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0450913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974846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975852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기타판관비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98520731"/>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458845"/>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Cost Analysis Overview</a:t>
            </a:r>
            <a:endParaRPr lang="en-US" altLang="ko-KR" sz="900" b="1"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지급수수료</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회사는 </a:t>
            </a:r>
            <a:r>
              <a:rPr lang="ko-KR" altLang="en-US" sz="900" kern="0" dirty="0" err="1">
                <a:latin typeface="Arial" panose="020B0604020202020204" pitchFamily="34" charset="0"/>
                <a:ea typeface="+mj-ea"/>
                <a:cs typeface="Arial" panose="020B0604020202020204" pitchFamily="34" charset="0"/>
              </a:rPr>
              <a:t>루카소를</a:t>
            </a:r>
            <a:r>
              <a:rPr lang="ko-KR" altLang="en-US" sz="900" kern="0" dirty="0">
                <a:latin typeface="Arial" panose="020B0604020202020204" pitchFamily="34" charset="0"/>
                <a:ea typeface="+mj-ea"/>
                <a:cs typeface="Arial" panose="020B0604020202020204" pitchFamily="34" charset="0"/>
              </a:rPr>
              <a:t> 통해 </a:t>
            </a:r>
            <a:r>
              <a:rPr lang="en-US" altLang="ko-KR" sz="900" kern="0" dirty="0">
                <a:latin typeface="Arial" panose="020B0604020202020204" pitchFamily="34" charset="0"/>
                <a:ea typeface="+mj-ea"/>
                <a:cs typeface="Arial" panose="020B0604020202020204" pitchFamily="34" charset="0"/>
              </a:rPr>
              <a:t>YILDIZ</a:t>
            </a:r>
            <a:r>
              <a:rPr lang="ko-KR" altLang="en-US" sz="900" kern="0" dirty="0">
                <a:latin typeface="Arial" panose="020B0604020202020204" pitchFamily="34" charset="0"/>
                <a:ea typeface="+mj-ea"/>
                <a:cs typeface="Arial" panose="020B0604020202020204" pitchFamily="34" charset="0"/>
              </a:rPr>
              <a:t>에 직접 수출을 하고 있으며</a:t>
            </a:r>
            <a:r>
              <a:rPr lang="en-US" altLang="ko-KR" sz="900" kern="0" dirty="0">
                <a:latin typeface="Arial" panose="020B0604020202020204" pitchFamily="34" charset="0"/>
                <a:ea typeface="+mj-ea"/>
                <a:cs typeface="Arial" panose="020B0604020202020204" pitchFamily="34" charset="0"/>
              </a:rPr>
              <a:t>, ’19</a:t>
            </a:r>
            <a:r>
              <a:rPr lang="ko-KR" altLang="en-US" sz="900" kern="0" dirty="0">
                <a:latin typeface="Arial" panose="020B0604020202020204" pitchFamily="34" charset="0"/>
                <a:ea typeface="+mj-ea"/>
                <a:cs typeface="Arial" panose="020B0604020202020204" pitchFamily="34" charset="0"/>
              </a:rPr>
              <a:t>년부터 </a:t>
            </a:r>
            <a:r>
              <a:rPr lang="en-US" altLang="ko-KR" sz="900" kern="0" dirty="0">
                <a:latin typeface="Arial" panose="020B0604020202020204" pitchFamily="34" charset="0"/>
                <a:ea typeface="+mj-ea"/>
                <a:cs typeface="Arial" panose="020B0604020202020204" pitchFamily="34" charset="0"/>
              </a:rPr>
              <a:t>YILDIZ </a:t>
            </a:r>
            <a:r>
              <a:rPr lang="ko-KR" altLang="en-US" sz="900" kern="0" dirty="0">
                <a:latin typeface="Arial" panose="020B0604020202020204" pitchFamily="34" charset="0"/>
                <a:ea typeface="+mj-ea"/>
                <a:cs typeface="Arial" panose="020B0604020202020204" pitchFamily="34" charset="0"/>
              </a:rPr>
              <a:t>매출이 증가함에 따라 </a:t>
            </a:r>
            <a:r>
              <a:rPr lang="ko-KR" altLang="en-US" sz="900" kern="0" dirty="0" err="1">
                <a:latin typeface="Arial" panose="020B0604020202020204" pitchFamily="34" charset="0"/>
                <a:ea typeface="+mj-ea"/>
                <a:cs typeface="Arial" panose="020B0604020202020204" pitchFamily="34" charset="0"/>
              </a:rPr>
              <a:t>루카소에게</a:t>
            </a:r>
            <a:r>
              <a:rPr lang="ko-KR" altLang="en-US" sz="900" kern="0" dirty="0">
                <a:latin typeface="Arial" panose="020B0604020202020204" pitchFamily="34" charset="0"/>
                <a:ea typeface="+mj-ea"/>
                <a:cs typeface="Arial" panose="020B0604020202020204" pitchFamily="34" charset="0"/>
              </a:rPr>
              <a:t> 지급되는 수수료가 증가하였음</a:t>
            </a: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en-US" altLang="ko-KR" sz="900" kern="0" dirty="0">
                <a:latin typeface="Arial" panose="020B0604020202020204" pitchFamily="34" charset="0"/>
                <a:ea typeface="+mj-ea"/>
                <a:cs typeface="Arial" panose="020B0604020202020204" pitchFamily="34" charset="0"/>
              </a:rPr>
              <a:t>YILDIZ</a:t>
            </a:r>
            <a:r>
              <a:rPr lang="ko-KR" altLang="en-US" sz="900" kern="0" dirty="0">
                <a:latin typeface="Arial" panose="020B0604020202020204" pitchFamily="34" charset="0"/>
                <a:ea typeface="+mj-ea"/>
                <a:cs typeface="Arial" panose="020B0604020202020204" pitchFamily="34" charset="0"/>
              </a:rPr>
              <a:t>에 지급되는 수수료는 </a:t>
            </a:r>
            <a:r>
              <a:rPr lang="en-US" altLang="ko-KR" sz="900" kern="0" dirty="0">
                <a:latin typeface="Arial" panose="020B0604020202020204" pitchFamily="34" charset="0"/>
                <a:ea typeface="+mj-ea"/>
                <a:cs typeface="Arial" panose="020B0604020202020204" pitchFamily="34" charset="0"/>
              </a:rPr>
              <a:t>600~700</a:t>
            </a:r>
            <a:r>
              <a:rPr lang="ko-KR" altLang="en-US" sz="900" kern="0" dirty="0">
                <a:latin typeface="Arial" panose="020B0604020202020204" pitchFamily="34" charset="0"/>
                <a:ea typeface="+mj-ea"/>
                <a:cs typeface="Arial" panose="020B0604020202020204" pitchFamily="34" charset="0"/>
              </a:rPr>
              <a:t>원</a:t>
            </a:r>
            <a:r>
              <a:rPr lang="en-US" altLang="ko-KR" sz="900" kern="0" dirty="0">
                <a:latin typeface="Arial" panose="020B0604020202020204" pitchFamily="34" charset="0"/>
                <a:ea typeface="+mj-ea"/>
                <a:cs typeface="Arial" panose="020B0604020202020204" pitchFamily="34" charset="0"/>
              </a:rPr>
              <a:t>/m</a:t>
            </a:r>
            <a:r>
              <a:rPr lang="ko-KR" altLang="en-US" sz="900" kern="0" dirty="0">
                <a:latin typeface="Arial" panose="020B0604020202020204" pitchFamily="34" charset="0"/>
                <a:ea typeface="+mj-ea"/>
                <a:cs typeface="Arial" panose="020B0604020202020204" pitchFamily="34" charset="0"/>
              </a:rPr>
              <a:t> </a:t>
            </a:r>
            <a:r>
              <a:rPr lang="en-US" altLang="ko-KR" sz="900" kern="0" dirty="0">
                <a:latin typeface="Arial" panose="020B0604020202020204" pitchFamily="34" charset="0"/>
                <a:ea typeface="+mj-ea"/>
                <a:cs typeface="Arial" panose="020B0604020202020204" pitchFamily="34" charset="0"/>
              </a:rPr>
              <a:t>(VAT</a:t>
            </a:r>
            <a:r>
              <a:rPr lang="ko-KR" altLang="en-US" sz="900" kern="0" dirty="0">
                <a:latin typeface="Arial" panose="020B0604020202020204" pitchFamily="34" charset="0"/>
                <a:ea typeface="+mj-ea"/>
                <a:cs typeface="Arial" panose="020B0604020202020204" pitchFamily="34" charset="0"/>
              </a:rPr>
              <a:t>제외</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수준이며 </a:t>
            </a:r>
            <a:r>
              <a:rPr lang="ko-KR" altLang="en-US" sz="900" kern="0" dirty="0" err="1">
                <a:latin typeface="Arial" panose="020B0604020202020204" pitchFamily="34" charset="0"/>
                <a:ea typeface="+mj-ea"/>
                <a:cs typeface="Arial" panose="020B0604020202020204" pitchFamily="34" charset="0"/>
              </a:rPr>
              <a:t>통관비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핸들링비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해외 에이전트에게 지급되는 수수료 등 실비 보상적 성격이 크기 때문에 판매구조에서 </a:t>
            </a:r>
            <a:r>
              <a:rPr lang="ko-KR" altLang="en-US" sz="900" kern="0" dirty="0" err="1">
                <a:latin typeface="Arial" panose="020B0604020202020204" pitchFamily="34" charset="0"/>
                <a:ea typeface="+mj-ea"/>
                <a:cs typeface="Arial" panose="020B0604020202020204" pitchFamily="34" charset="0"/>
              </a:rPr>
              <a:t>루카소가</a:t>
            </a:r>
            <a:r>
              <a:rPr lang="ko-KR" altLang="en-US" sz="900" kern="0" dirty="0">
                <a:latin typeface="Arial" panose="020B0604020202020204" pitchFamily="34" charset="0"/>
                <a:ea typeface="+mj-ea"/>
                <a:cs typeface="Arial" panose="020B0604020202020204" pitchFamily="34" charset="0"/>
              </a:rPr>
              <a:t> 제외되더라도 발생할 비용으로 파악됨</a:t>
            </a: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기타수수료는 통관수수료</a:t>
            </a:r>
            <a:r>
              <a:rPr lang="en-US" altLang="ko-KR"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세무조정료</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회계감사수수료 등으로 이루어짐</a:t>
            </a: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외주용역비</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외주용역비는 인력파견업체에 지급되는 비용으로</a:t>
            </a:r>
            <a:r>
              <a:rPr lang="en-US" altLang="ko-KR" sz="900" kern="0" dirty="0">
                <a:latin typeface="Arial" panose="020B0604020202020204" pitchFamily="34" charset="0"/>
                <a:ea typeface="+mj-ea"/>
                <a:cs typeface="Arial" panose="020B0604020202020204" pitchFamily="34" charset="0"/>
              </a:rPr>
              <a:t>, ’18</a:t>
            </a:r>
            <a:r>
              <a:rPr lang="ko-KR" altLang="en-US" sz="900" kern="0" dirty="0">
                <a:latin typeface="Arial" panose="020B0604020202020204" pitchFamily="34" charset="0"/>
                <a:ea typeface="+mj-ea"/>
                <a:cs typeface="Arial" panose="020B0604020202020204" pitchFamily="34" charset="0"/>
              </a:rPr>
              <a:t>년 공장이전에 따라 일시적으로 </a:t>
            </a:r>
            <a:r>
              <a:rPr lang="en-US" altLang="ko-KR" sz="900" kern="0" dirty="0">
                <a:latin typeface="Arial" panose="020B0604020202020204" pitchFamily="34" charset="0"/>
                <a:ea typeface="+mj-ea"/>
                <a:cs typeface="Arial" panose="020B0604020202020204" pitchFamily="34" charset="0"/>
              </a:rPr>
              <a:t>2</a:t>
            </a:r>
            <a:r>
              <a:rPr lang="ko-KR" altLang="en-US" sz="900" kern="0" dirty="0">
                <a:latin typeface="Arial" panose="020B0604020202020204" pitchFamily="34" charset="0"/>
                <a:ea typeface="+mj-ea"/>
                <a:cs typeface="Arial" panose="020B0604020202020204" pitchFamily="34" charset="0"/>
              </a:rPr>
              <a:t>개의 공장이 돌아가는 시기에 인력파견업체로부터 인력을 지원받아 외주용역비가 지출되었음</a:t>
            </a: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코로나 이후 인력채용이 어려워</a:t>
            </a:r>
            <a:r>
              <a:rPr lang="en-US" altLang="ko-KR" sz="900" kern="0" dirty="0">
                <a:latin typeface="Arial" panose="020B0604020202020204" pitchFamily="34" charset="0"/>
                <a:ea typeface="+mj-ea"/>
                <a:cs typeface="Arial" panose="020B0604020202020204" pitchFamily="34" charset="0"/>
              </a:rPr>
              <a:t>, ’21</a:t>
            </a:r>
            <a:r>
              <a:rPr lang="ko-KR" altLang="en-US" sz="900" kern="0" dirty="0">
                <a:latin typeface="Arial" panose="020B0604020202020204" pitchFamily="34" charset="0"/>
                <a:ea typeface="+mj-ea"/>
                <a:cs typeface="Arial" panose="020B0604020202020204" pitchFamily="34" charset="0"/>
              </a:rPr>
              <a:t>년부터 인력파견업체로부터 인력을 공급받고 있으며 이에 따라 외주용역비가 증가하였음</a:t>
            </a: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파견인력에 대하여 </a:t>
            </a:r>
            <a:r>
              <a:rPr lang="en-US" altLang="ko-KR" sz="900" kern="0" dirty="0">
                <a:latin typeface="Arial" panose="020B0604020202020204" pitchFamily="34" charset="0"/>
                <a:ea typeface="+mj-ea"/>
                <a:cs typeface="Arial" panose="020B0604020202020204" pitchFamily="34" charset="0"/>
              </a:rPr>
              <a:t>8</a:t>
            </a:r>
            <a:r>
              <a:rPr lang="ko-KR" altLang="en-US" sz="900" kern="0" dirty="0">
                <a:latin typeface="Arial" panose="020B0604020202020204" pitchFamily="34" charset="0"/>
                <a:ea typeface="+mj-ea"/>
                <a:cs typeface="Arial" panose="020B0604020202020204" pitchFamily="34" charset="0"/>
              </a:rPr>
              <a:t>시간 기준 주간 </a:t>
            </a:r>
            <a:r>
              <a:rPr lang="en-US" altLang="ko-KR" sz="900" kern="0" dirty="0">
                <a:latin typeface="Arial" panose="020B0604020202020204" pitchFamily="34" charset="0"/>
                <a:ea typeface="+mj-ea"/>
                <a:cs typeface="Arial" panose="020B0604020202020204" pitchFamily="34" charset="0"/>
              </a:rPr>
              <a:t>13</a:t>
            </a:r>
            <a:r>
              <a:rPr lang="ko-KR" altLang="en-US" sz="900" kern="0" dirty="0">
                <a:latin typeface="Arial" panose="020B0604020202020204" pitchFamily="34" charset="0"/>
                <a:ea typeface="+mj-ea"/>
                <a:cs typeface="Arial" panose="020B0604020202020204" pitchFamily="34" charset="0"/>
              </a:rPr>
              <a:t>만원</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야간 </a:t>
            </a:r>
            <a:r>
              <a:rPr lang="en-US" altLang="ko-KR" sz="900" kern="0" dirty="0">
                <a:latin typeface="Arial" panose="020B0604020202020204" pitchFamily="34" charset="0"/>
                <a:ea typeface="+mj-ea"/>
                <a:cs typeface="Arial" panose="020B0604020202020204" pitchFamily="34" charset="0"/>
              </a:rPr>
              <a:t>15</a:t>
            </a:r>
            <a:r>
              <a:rPr lang="ko-KR" altLang="en-US" sz="900" kern="0" dirty="0">
                <a:latin typeface="Arial" panose="020B0604020202020204" pitchFamily="34" charset="0"/>
                <a:ea typeface="+mj-ea"/>
                <a:cs typeface="Arial" panose="020B0604020202020204" pitchFamily="34" charset="0"/>
              </a:rPr>
              <a:t>만원을 지급하고 있으며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근무시간 </a:t>
            </a:r>
            <a:r>
              <a:rPr lang="ko-KR" altLang="en-US" sz="900" kern="0" dirty="0" err="1">
                <a:latin typeface="Arial" panose="020B0604020202020204" pitchFamily="34" charset="0"/>
                <a:ea typeface="+mj-ea"/>
                <a:cs typeface="Arial" panose="020B0604020202020204" pitchFamily="34" charset="0"/>
              </a:rPr>
              <a:t>연장시</a:t>
            </a:r>
            <a:r>
              <a:rPr lang="ko-KR" altLang="en-US" sz="900" kern="0" dirty="0">
                <a:latin typeface="Arial" panose="020B0604020202020204" pitchFamily="34" charset="0"/>
                <a:ea typeface="+mj-ea"/>
                <a:cs typeface="Arial" panose="020B0604020202020204" pitchFamily="34" charset="0"/>
              </a:rPr>
              <a:t> 시간당 </a:t>
            </a:r>
            <a:r>
              <a:rPr lang="en-US" altLang="ko-KR" sz="900" kern="0" dirty="0">
                <a:latin typeface="Arial" panose="020B0604020202020204" pitchFamily="34" charset="0"/>
                <a:ea typeface="+mj-ea"/>
                <a:cs typeface="Arial" panose="020B0604020202020204" pitchFamily="34" charset="0"/>
              </a:rPr>
              <a:t>1</a:t>
            </a:r>
            <a:r>
              <a:rPr lang="ko-KR" altLang="en-US" sz="900" kern="0" dirty="0">
                <a:latin typeface="Arial" panose="020B0604020202020204" pitchFamily="34" charset="0"/>
                <a:ea typeface="+mj-ea"/>
                <a:cs typeface="Arial" panose="020B0604020202020204" pitchFamily="34" charset="0"/>
              </a:rPr>
              <a:t>만원을 추가로 지급함</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인당 평균 지급비용은 일 </a:t>
            </a:r>
            <a:r>
              <a:rPr lang="en-US" altLang="ko-KR" sz="900" kern="0" dirty="0">
                <a:latin typeface="Arial" panose="020B0604020202020204" pitchFamily="34" charset="0"/>
                <a:ea typeface="+mj-ea"/>
                <a:cs typeface="Arial" panose="020B0604020202020204" pitchFamily="34" charset="0"/>
              </a:rPr>
              <a:t>11</a:t>
            </a:r>
            <a:r>
              <a:rPr lang="ko-KR" altLang="en-US" sz="900" kern="0" dirty="0">
                <a:latin typeface="Arial" panose="020B0604020202020204" pitchFamily="34" charset="0"/>
                <a:ea typeface="+mj-ea"/>
                <a:cs typeface="Arial" panose="020B0604020202020204" pitchFamily="34" charset="0"/>
              </a:rPr>
              <a:t>시간 근무기준 월 </a:t>
            </a:r>
            <a:r>
              <a:rPr lang="en-US" altLang="ko-KR" sz="900" kern="0" dirty="0">
                <a:latin typeface="Arial" panose="020B0604020202020204" pitchFamily="34" charset="0"/>
                <a:ea typeface="+mj-ea"/>
                <a:cs typeface="Arial" panose="020B0604020202020204" pitchFamily="34" charset="0"/>
              </a:rPr>
              <a:t>350</a:t>
            </a:r>
            <a:r>
              <a:rPr lang="ko-KR" altLang="en-US" sz="900" kern="0" dirty="0">
                <a:latin typeface="Arial" panose="020B0604020202020204" pitchFamily="34" charset="0"/>
                <a:ea typeface="+mj-ea"/>
                <a:cs typeface="Arial" panose="020B0604020202020204" pitchFamily="34" charset="0"/>
              </a:rPr>
              <a:t>만원 수준이며 단순근로인 포장업무를 담당하고 있음</a:t>
            </a: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ko-KR" altLang="en-US"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Cost Analysis</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Analysis (7/8)</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6" name="순서도: 연결자 15">
            <a:extLst>
              <a:ext uri="{FF2B5EF4-FFF2-40B4-BE49-F238E27FC236}">
                <a16:creationId xmlns:a16="http://schemas.microsoft.com/office/drawing/2014/main" id="{697ED37B-8E00-4AA9-8C24-CBDEA31A8F9F}"/>
              </a:ext>
            </a:extLst>
          </p:cNvPr>
          <p:cNvSpPr/>
          <p:nvPr/>
        </p:nvSpPr>
        <p:spPr bwMode="auto">
          <a:xfrm>
            <a:off x="557833" y="14913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mj-ea"/>
                <a:cs typeface="Arial" panose="020B0604020202020204" pitchFamily="34" charset="0"/>
              </a:rPr>
              <a:t>13</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17" name="순서도: 연결자 16">
            <a:extLst>
              <a:ext uri="{FF2B5EF4-FFF2-40B4-BE49-F238E27FC236}">
                <a16:creationId xmlns:a16="http://schemas.microsoft.com/office/drawing/2014/main" id="{E6594760-8147-418C-8CE2-A81859470566}"/>
              </a:ext>
            </a:extLst>
          </p:cNvPr>
          <p:cNvSpPr/>
          <p:nvPr/>
        </p:nvSpPr>
        <p:spPr bwMode="auto">
          <a:xfrm>
            <a:off x="557833" y="33102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mj-ea"/>
                <a:cs typeface="Arial" panose="020B0604020202020204" pitchFamily="34" charset="0"/>
              </a:rPr>
              <a:t>14</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10" name="직사각형 9">
            <a:extLst>
              <a:ext uri="{FF2B5EF4-FFF2-40B4-BE49-F238E27FC236}">
                <a16:creationId xmlns:a16="http://schemas.microsoft.com/office/drawing/2014/main" id="{B6B90028-438D-4288-A5DA-D95EDE1FCA74}"/>
              </a:ext>
            </a:extLst>
          </p:cNvPr>
          <p:cNvSpPr/>
          <p:nvPr/>
        </p:nvSpPr>
        <p:spPr>
          <a:xfrm>
            <a:off x="4003200" y="4674131"/>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1" name="순서도: 연결자 10">
            <a:extLst>
              <a:ext uri="{FF2B5EF4-FFF2-40B4-BE49-F238E27FC236}">
                <a16:creationId xmlns:a16="http://schemas.microsoft.com/office/drawing/2014/main" id="{7A7A780E-FAE0-4AA8-B5D8-6C8088042EA3}"/>
              </a:ext>
            </a:extLst>
          </p:cNvPr>
          <p:cNvSpPr/>
          <p:nvPr/>
        </p:nvSpPr>
        <p:spPr bwMode="auto">
          <a:xfrm>
            <a:off x="3915546" y="459223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13</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3" name="직사각형 12">
            <a:extLst>
              <a:ext uri="{FF2B5EF4-FFF2-40B4-BE49-F238E27FC236}">
                <a16:creationId xmlns:a16="http://schemas.microsoft.com/office/drawing/2014/main" id="{F5CC2470-980D-4ECB-9115-CB452CEAE000}"/>
              </a:ext>
            </a:extLst>
          </p:cNvPr>
          <p:cNvSpPr/>
          <p:nvPr/>
        </p:nvSpPr>
        <p:spPr>
          <a:xfrm>
            <a:off x="4003200" y="4818131"/>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5" name="순서도: 연결자 14">
            <a:extLst>
              <a:ext uri="{FF2B5EF4-FFF2-40B4-BE49-F238E27FC236}">
                <a16:creationId xmlns:a16="http://schemas.microsoft.com/office/drawing/2014/main" id="{029DB387-9460-45CA-A322-40C6D9BC9CE4}"/>
              </a:ext>
            </a:extLst>
          </p:cNvPr>
          <p:cNvSpPr/>
          <p:nvPr/>
        </p:nvSpPr>
        <p:spPr bwMode="auto">
          <a:xfrm>
            <a:off x="3915546" y="473623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14</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318331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8C853593-B090-4C26-A8B4-5113397F7EAC}"/>
              </a:ext>
            </a:extLst>
          </p:cNvPr>
          <p:cNvGraphicFramePr>
            <a:graphicFrameLocks noGrp="1"/>
          </p:cNvGraphicFramePr>
          <p:nvPr>
            <p:extLst>
              <p:ext uri="{D42A27DB-BD31-4B8C-83A1-F6EECF244321}">
                <p14:modId xmlns:p14="http://schemas.microsoft.com/office/powerpoint/2010/main" val="4178015692"/>
              </p:ext>
            </p:extLst>
          </p:nvPr>
        </p:nvGraphicFramePr>
        <p:xfrm>
          <a:off x="4003198" y="1501200"/>
          <a:ext cx="5112000" cy="4233600"/>
        </p:xfrm>
        <a:graphic>
          <a:graphicData uri="http://schemas.openxmlformats.org/drawingml/2006/table">
            <a:tbl>
              <a:tblPr/>
              <a:tblGrid>
                <a:gridCol w="98917">
                  <a:extLst>
                    <a:ext uri="{9D8B030D-6E8A-4147-A177-3AD203B41FA5}">
                      <a16:colId xmlns:a16="http://schemas.microsoft.com/office/drawing/2014/main" val="2026316672"/>
                    </a:ext>
                  </a:extLst>
                </a:gridCol>
                <a:gridCol w="1040602">
                  <a:extLst>
                    <a:ext uri="{9D8B030D-6E8A-4147-A177-3AD203B41FA5}">
                      <a16:colId xmlns:a16="http://schemas.microsoft.com/office/drawing/2014/main" val="2756347211"/>
                    </a:ext>
                  </a:extLst>
                </a:gridCol>
                <a:gridCol w="332993">
                  <a:extLst>
                    <a:ext uri="{9D8B030D-6E8A-4147-A177-3AD203B41FA5}">
                      <a16:colId xmlns:a16="http://schemas.microsoft.com/office/drawing/2014/main" val="1938947360"/>
                    </a:ext>
                  </a:extLst>
                </a:gridCol>
                <a:gridCol w="909872">
                  <a:extLst>
                    <a:ext uri="{9D8B030D-6E8A-4147-A177-3AD203B41FA5}">
                      <a16:colId xmlns:a16="http://schemas.microsoft.com/office/drawing/2014/main" val="2532659598"/>
                    </a:ext>
                  </a:extLst>
                </a:gridCol>
                <a:gridCol w="909872">
                  <a:extLst>
                    <a:ext uri="{9D8B030D-6E8A-4147-A177-3AD203B41FA5}">
                      <a16:colId xmlns:a16="http://schemas.microsoft.com/office/drawing/2014/main" val="996939921"/>
                    </a:ext>
                  </a:extLst>
                </a:gridCol>
                <a:gridCol w="909872">
                  <a:extLst>
                    <a:ext uri="{9D8B030D-6E8A-4147-A177-3AD203B41FA5}">
                      <a16:colId xmlns:a16="http://schemas.microsoft.com/office/drawing/2014/main" val="963686771"/>
                    </a:ext>
                  </a:extLst>
                </a:gridCol>
                <a:gridCol w="909872">
                  <a:extLst>
                    <a:ext uri="{9D8B030D-6E8A-4147-A177-3AD203B41FA5}">
                      <a16:colId xmlns:a16="http://schemas.microsoft.com/office/drawing/2014/main" val="307603973"/>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endParaRPr 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68600192"/>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28320043"/>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endParaRPr lang="en-US" altLang="ko-KR"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205091251"/>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endParaRPr lang="en-US" altLang="ko-KR"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76553267"/>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endParaRPr lang="en-US" altLang="ko-KR"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70172520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31187700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1655615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2095150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5436492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596484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693984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803187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7535435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경상연구개발비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7133712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소모품비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51786655"/>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기타경비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7413488"/>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1441263"/>
                  </a:ext>
                </a:extLst>
              </a:tr>
              <a:tr h="1512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ctr"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1983263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57369884"/>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2152576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보험료</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593674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19627318"/>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17580383"/>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0450913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9748469"/>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대손상각비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9758527"/>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기타판관비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FC</a:t>
                      </a:r>
                    </a:p>
                  </a:txBody>
                  <a:tcPr marL="0" marR="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298520731"/>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endParaRPr lang="en-US" altLang="ko-KR"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93458845"/>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Cost Analysis Overview</a:t>
            </a:r>
            <a:endParaRPr lang="en-US" altLang="ko-KR" sz="900" b="1"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err="1">
                <a:ln>
                  <a:noFill/>
                </a:ln>
                <a:solidFill>
                  <a:srgbClr val="000000"/>
                </a:solidFill>
                <a:effectLst/>
                <a:uLnTx/>
                <a:uFillTx/>
                <a:latin typeface="Arial" panose="020B0604020202020204" pitchFamily="34" charset="0"/>
                <a:ea typeface="맑은 고딕"/>
                <a:cs typeface="Arial" panose="020B0604020202020204" pitchFamily="34" charset="0"/>
              </a:rPr>
              <a:t>세금과공과</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12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세금과 공과는 국민연금 회사부담분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주민세</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종업원분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재산세로 이루어져 있으며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고정비적 성격의 비용임</a:t>
            </a:r>
            <a:endParaRPr lang="en-US" altLang="ko-KR" sz="900"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err="1">
                <a:ln>
                  <a:noFill/>
                </a:ln>
                <a:solidFill>
                  <a:srgbClr val="000000"/>
                </a:solidFill>
                <a:effectLst/>
                <a:uLnTx/>
                <a:uFillTx/>
                <a:latin typeface="Arial" panose="020B0604020202020204" pitchFamily="34" charset="0"/>
                <a:ea typeface="맑은 고딕"/>
                <a:cs typeface="Arial" panose="020B0604020202020204" pitchFamily="34" charset="0"/>
              </a:rPr>
              <a:t>대손상각비</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회사는 </a:t>
            </a:r>
            <a:r>
              <a:rPr lang="en-US" altLang="ko-KR" sz="900" kern="0" dirty="0">
                <a:latin typeface="Arial" panose="020B0604020202020204" pitchFamily="34" charset="0"/>
                <a:ea typeface="+mj-ea"/>
                <a:cs typeface="Arial" panose="020B0604020202020204" pitchFamily="34" charset="0"/>
              </a:rPr>
              <a:t>3</a:t>
            </a:r>
            <a:r>
              <a:rPr lang="ko-KR" altLang="en-US" sz="900" kern="0" dirty="0">
                <a:latin typeface="Arial" panose="020B0604020202020204" pitchFamily="34" charset="0"/>
                <a:ea typeface="+mj-ea"/>
                <a:cs typeface="Arial" panose="020B0604020202020204" pitchFamily="34" charset="0"/>
              </a:rPr>
              <a:t>개월 이하의 채권에 대해서는 </a:t>
            </a:r>
            <a:r>
              <a:rPr lang="en-US" altLang="ko-KR" sz="900" kern="0" dirty="0">
                <a:latin typeface="Arial" panose="020B0604020202020204" pitchFamily="34" charset="0"/>
                <a:ea typeface="+mj-ea"/>
                <a:cs typeface="Arial" panose="020B0604020202020204" pitchFamily="34" charset="0"/>
              </a:rPr>
              <a:t>1%, 3</a:t>
            </a:r>
            <a:r>
              <a:rPr lang="ko-KR" altLang="en-US" sz="900" kern="0" dirty="0">
                <a:latin typeface="Arial" panose="020B0604020202020204" pitchFamily="34" charset="0"/>
                <a:ea typeface="+mj-ea"/>
                <a:cs typeface="Arial" panose="020B0604020202020204" pitchFamily="34" charset="0"/>
              </a:rPr>
              <a:t>개월 초과 채권에 대해서는 </a:t>
            </a:r>
            <a:r>
              <a:rPr lang="en-US" altLang="ko-KR" sz="900" kern="0" dirty="0">
                <a:latin typeface="Arial" panose="020B0604020202020204" pitchFamily="34" charset="0"/>
                <a:ea typeface="+mj-ea"/>
                <a:cs typeface="Arial" panose="020B0604020202020204" pitchFamily="34" charset="0"/>
              </a:rPr>
              <a:t>100% </a:t>
            </a:r>
            <a:r>
              <a:rPr lang="ko-KR" altLang="en-US" sz="900" kern="0" dirty="0">
                <a:latin typeface="Arial" panose="020B0604020202020204" pitchFamily="34" charset="0"/>
                <a:ea typeface="+mj-ea"/>
                <a:cs typeface="Arial" panose="020B0604020202020204" pitchFamily="34" charset="0"/>
              </a:rPr>
              <a:t>금액에 대하여 대손충당금을 설정하고 있으며</a:t>
            </a:r>
            <a:r>
              <a:rPr lang="en-US" altLang="ko-KR"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초도감사</a:t>
            </a:r>
            <a:r>
              <a:rPr lang="ko-KR" altLang="en-US" sz="900" kern="0" dirty="0">
                <a:latin typeface="Arial" panose="020B0604020202020204" pitchFamily="34" charset="0"/>
                <a:ea typeface="+mj-ea"/>
                <a:cs typeface="Arial" panose="020B0604020202020204" pitchFamily="34" charset="0"/>
              </a:rPr>
              <a:t> 이후 </a:t>
            </a:r>
            <a:r>
              <a:rPr lang="en-US" altLang="ko-KR" sz="900" kern="0" dirty="0">
                <a:latin typeface="Arial" panose="020B0604020202020204" pitchFamily="34" charset="0"/>
                <a:ea typeface="+mj-ea"/>
                <a:cs typeface="Arial" panose="020B0604020202020204" pitchFamily="34" charset="0"/>
              </a:rPr>
              <a:t>’18</a:t>
            </a:r>
            <a:r>
              <a:rPr lang="ko-KR" altLang="en-US" sz="900" kern="0" dirty="0">
                <a:latin typeface="Arial" panose="020B0604020202020204" pitchFamily="34" charset="0"/>
                <a:ea typeface="+mj-ea"/>
                <a:cs typeface="Arial" panose="020B0604020202020204" pitchFamily="34" charset="0"/>
              </a:rPr>
              <a:t>년 일시에 대손충당금을 인식하여 </a:t>
            </a:r>
            <a:r>
              <a:rPr lang="ko-KR" altLang="en-US" sz="900" kern="0" dirty="0" err="1">
                <a:latin typeface="Arial" panose="020B0604020202020204" pitchFamily="34" charset="0"/>
                <a:ea typeface="+mj-ea"/>
                <a:cs typeface="Arial" panose="020B0604020202020204" pitchFamily="34" charset="0"/>
              </a:rPr>
              <a:t>대손상각비가</a:t>
            </a:r>
            <a:r>
              <a:rPr lang="ko-KR" altLang="en-US" sz="900" kern="0" dirty="0">
                <a:latin typeface="Arial" panose="020B0604020202020204" pitchFamily="34" charset="0"/>
                <a:ea typeface="+mj-ea"/>
                <a:cs typeface="Arial" panose="020B0604020202020204" pitchFamily="34" charset="0"/>
              </a:rPr>
              <a:t> 크게 발생하였음</a:t>
            </a:r>
            <a:endParaRPr lang="en-US" altLang="ko-KR" sz="900"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err="1">
                <a:ln>
                  <a:noFill/>
                </a:ln>
                <a:solidFill>
                  <a:srgbClr val="000000"/>
                </a:solidFill>
                <a:effectLst/>
                <a:uLnTx/>
                <a:uFillTx/>
                <a:latin typeface="Arial" panose="020B0604020202020204" pitchFamily="34" charset="0"/>
                <a:ea typeface="맑은 고딕"/>
                <a:cs typeface="Arial" panose="020B0604020202020204" pitchFamily="34" charset="0"/>
              </a:rPr>
              <a:t>기타판관비</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1500"/>
              </a:spcBef>
              <a:buClr>
                <a:srgbClr val="00338D"/>
              </a:buClr>
              <a:buSzPct val="100000"/>
              <a:buFont typeface="Wingdings" panose="05000000000000000000" pitchFamily="2" charset="2"/>
              <a:buChar char="ü"/>
              <a:defRPr/>
            </a:pPr>
            <a:r>
              <a:rPr lang="ko-KR" altLang="en-US" sz="900" kern="0" dirty="0" err="1">
                <a:latin typeface="Arial" panose="020B0604020202020204" pitchFamily="34" charset="0"/>
                <a:ea typeface="+mj-ea"/>
                <a:cs typeface="Arial" panose="020B0604020202020204" pitchFamily="34" charset="0"/>
              </a:rPr>
              <a:t>기타판관비는</a:t>
            </a:r>
            <a:r>
              <a:rPr lang="ko-KR" altLang="en-US" sz="900" kern="0" dirty="0">
                <a:latin typeface="Arial" panose="020B0604020202020204" pitchFamily="34" charset="0"/>
                <a:ea typeface="+mj-ea"/>
                <a:cs typeface="Arial" panose="020B0604020202020204" pitchFamily="34" charset="0"/>
              </a:rPr>
              <a:t> 복리후생비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여비교통비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접대비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소모품비 등으로 구성되어 있으며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고정비적 성격의 비용임</a:t>
            </a: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12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Cost Analysis</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Cost Analysis (8/8)</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2" name="표 1">
            <a:extLst>
              <a:ext uri="{FF2B5EF4-FFF2-40B4-BE49-F238E27FC236}">
                <a16:creationId xmlns:a16="http://schemas.microsoft.com/office/drawing/2014/main" id="{0E47700B-DC13-4E05-A833-3B4A4A533B10}"/>
              </a:ext>
            </a:extLst>
          </p:cNvPr>
          <p:cNvGraphicFramePr>
            <a:graphicFrameLocks noGrp="1"/>
          </p:cNvGraphicFramePr>
          <p:nvPr>
            <p:extLst>
              <p:ext uri="{D42A27DB-BD31-4B8C-83A1-F6EECF244321}">
                <p14:modId xmlns:p14="http://schemas.microsoft.com/office/powerpoint/2010/main" val="856055305"/>
              </p:ext>
            </p:extLst>
          </p:nvPr>
        </p:nvGraphicFramePr>
        <p:xfrm>
          <a:off x="557833" y="1709713"/>
          <a:ext cx="3218803" cy="731520"/>
        </p:xfrm>
        <a:graphic>
          <a:graphicData uri="http://schemas.openxmlformats.org/drawingml/2006/table">
            <a:tbl>
              <a:tblPr/>
              <a:tblGrid>
                <a:gridCol w="108310">
                  <a:extLst>
                    <a:ext uri="{9D8B030D-6E8A-4147-A177-3AD203B41FA5}">
                      <a16:colId xmlns:a16="http://schemas.microsoft.com/office/drawing/2014/main" val="358894623"/>
                    </a:ext>
                  </a:extLst>
                </a:gridCol>
                <a:gridCol w="734777">
                  <a:extLst>
                    <a:ext uri="{9D8B030D-6E8A-4147-A177-3AD203B41FA5}">
                      <a16:colId xmlns:a16="http://schemas.microsoft.com/office/drawing/2014/main" val="3570012158"/>
                    </a:ext>
                  </a:extLst>
                </a:gridCol>
                <a:gridCol w="593929">
                  <a:extLst>
                    <a:ext uri="{9D8B030D-6E8A-4147-A177-3AD203B41FA5}">
                      <a16:colId xmlns:a16="http://schemas.microsoft.com/office/drawing/2014/main" val="602728148"/>
                    </a:ext>
                  </a:extLst>
                </a:gridCol>
                <a:gridCol w="593929">
                  <a:extLst>
                    <a:ext uri="{9D8B030D-6E8A-4147-A177-3AD203B41FA5}">
                      <a16:colId xmlns:a16="http://schemas.microsoft.com/office/drawing/2014/main" val="3691477745"/>
                    </a:ext>
                  </a:extLst>
                </a:gridCol>
                <a:gridCol w="593929">
                  <a:extLst>
                    <a:ext uri="{9D8B030D-6E8A-4147-A177-3AD203B41FA5}">
                      <a16:colId xmlns:a16="http://schemas.microsoft.com/office/drawing/2014/main" val="3921781748"/>
                    </a:ext>
                  </a:extLst>
                </a:gridCol>
                <a:gridCol w="593929">
                  <a:extLst>
                    <a:ext uri="{9D8B030D-6E8A-4147-A177-3AD203B41FA5}">
                      <a16:colId xmlns:a16="http://schemas.microsoft.com/office/drawing/2014/main" val="3850632412"/>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179642385"/>
                  </a:ext>
                </a:extLst>
              </a:tr>
              <a:tr h="0">
                <a:tc gridSpan="2">
                  <a:txBody>
                    <a:bodyPr/>
                    <a:lstStyle/>
                    <a:p>
                      <a:pPr algn="l" fontAlgn="ctr"/>
                      <a:r>
                        <a:rPr lang="ko-KR" altLang="en-US" sz="800" b="1" i="0" u="none" strike="noStrike" dirty="0" err="1">
                          <a:solidFill>
                            <a:srgbClr val="000000"/>
                          </a:solidFill>
                          <a:effectLst/>
                          <a:latin typeface="맑은 고딕" panose="020B0503020000020004" pitchFamily="50" charset="-127"/>
                          <a:ea typeface="맑은 고딕" panose="020B0503020000020004" pitchFamily="50" charset="-127"/>
                        </a:rPr>
                        <a:t>세금과공과</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659136079"/>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국민연금</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4151241"/>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재산세</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278627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주민세</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6211670"/>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기타</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71055594"/>
                  </a:ext>
                </a:extLst>
              </a:tr>
            </a:tbl>
          </a:graphicData>
        </a:graphic>
      </p:graphicFrame>
      <p:graphicFrame>
        <p:nvGraphicFramePr>
          <p:cNvPr id="4" name="표 3">
            <a:extLst>
              <a:ext uri="{FF2B5EF4-FFF2-40B4-BE49-F238E27FC236}">
                <a16:creationId xmlns:a16="http://schemas.microsoft.com/office/drawing/2014/main" id="{FAED86D8-2B11-4535-9487-4050A2C4855B}"/>
              </a:ext>
            </a:extLst>
          </p:cNvPr>
          <p:cNvGraphicFramePr>
            <a:graphicFrameLocks noGrp="1"/>
          </p:cNvGraphicFramePr>
          <p:nvPr>
            <p:extLst>
              <p:ext uri="{D42A27DB-BD31-4B8C-83A1-F6EECF244321}">
                <p14:modId xmlns:p14="http://schemas.microsoft.com/office/powerpoint/2010/main" val="2986112070"/>
              </p:ext>
            </p:extLst>
          </p:nvPr>
        </p:nvGraphicFramePr>
        <p:xfrm>
          <a:off x="557832" y="3954488"/>
          <a:ext cx="3218802" cy="1219200"/>
        </p:xfrm>
        <a:graphic>
          <a:graphicData uri="http://schemas.openxmlformats.org/drawingml/2006/table">
            <a:tbl>
              <a:tblPr/>
              <a:tblGrid>
                <a:gridCol w="103538">
                  <a:extLst>
                    <a:ext uri="{9D8B030D-6E8A-4147-A177-3AD203B41FA5}">
                      <a16:colId xmlns:a16="http://schemas.microsoft.com/office/drawing/2014/main" val="1156280252"/>
                    </a:ext>
                  </a:extLst>
                </a:gridCol>
                <a:gridCol w="688836">
                  <a:extLst>
                    <a:ext uri="{9D8B030D-6E8A-4147-A177-3AD203B41FA5}">
                      <a16:colId xmlns:a16="http://schemas.microsoft.com/office/drawing/2014/main" val="157301980"/>
                    </a:ext>
                  </a:extLst>
                </a:gridCol>
                <a:gridCol w="606607">
                  <a:extLst>
                    <a:ext uri="{9D8B030D-6E8A-4147-A177-3AD203B41FA5}">
                      <a16:colId xmlns:a16="http://schemas.microsoft.com/office/drawing/2014/main" val="302373440"/>
                    </a:ext>
                  </a:extLst>
                </a:gridCol>
                <a:gridCol w="606607">
                  <a:extLst>
                    <a:ext uri="{9D8B030D-6E8A-4147-A177-3AD203B41FA5}">
                      <a16:colId xmlns:a16="http://schemas.microsoft.com/office/drawing/2014/main" val="2536728907"/>
                    </a:ext>
                  </a:extLst>
                </a:gridCol>
                <a:gridCol w="606607">
                  <a:extLst>
                    <a:ext uri="{9D8B030D-6E8A-4147-A177-3AD203B41FA5}">
                      <a16:colId xmlns:a16="http://schemas.microsoft.com/office/drawing/2014/main" val="1364629328"/>
                    </a:ext>
                  </a:extLst>
                </a:gridCol>
                <a:gridCol w="606607">
                  <a:extLst>
                    <a:ext uri="{9D8B030D-6E8A-4147-A177-3AD203B41FA5}">
                      <a16:colId xmlns:a16="http://schemas.microsoft.com/office/drawing/2014/main" val="3563353501"/>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745758388"/>
                  </a:ext>
                </a:extLst>
              </a:tr>
              <a:tr h="0">
                <a:tc gridSpan="2">
                  <a:txBody>
                    <a:bodyPr/>
                    <a:lstStyle/>
                    <a:p>
                      <a:pPr algn="l" fontAlgn="ctr"/>
                      <a:r>
                        <a:rPr lang="ko-KR" altLang="en-US" sz="800" b="1" i="0" u="none" strike="noStrike" dirty="0" err="1">
                          <a:solidFill>
                            <a:srgbClr val="000000"/>
                          </a:solidFill>
                          <a:effectLst/>
                          <a:latin typeface="맑은 고딕" panose="020B0503020000020004" pitchFamily="50" charset="-127"/>
                          <a:ea typeface="맑은 고딕" panose="020B0503020000020004" pitchFamily="50" charset="-127"/>
                        </a:rPr>
                        <a:t>기타판관비</a:t>
                      </a:r>
                      <a:endParaRPr lang="ko-KR" altLang="en-US" sz="8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108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349411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복리후생비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14149609"/>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여비교통비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72225492"/>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접대비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32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233202286"/>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지급임차료</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46308880"/>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수선비</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202540921"/>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차량유지비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1654005"/>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소모품비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37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34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90008414"/>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기타</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66037325"/>
                  </a:ext>
                </a:extLst>
              </a:tr>
            </a:tbl>
          </a:graphicData>
        </a:graphic>
      </p:graphicFrame>
      <p:sp>
        <p:nvSpPr>
          <p:cNvPr id="15" name="순서도: 연결자 14">
            <a:extLst>
              <a:ext uri="{FF2B5EF4-FFF2-40B4-BE49-F238E27FC236}">
                <a16:creationId xmlns:a16="http://schemas.microsoft.com/office/drawing/2014/main" id="{AB77567B-E452-4638-BE77-CA79FA99EE02}"/>
              </a:ext>
            </a:extLst>
          </p:cNvPr>
          <p:cNvSpPr/>
          <p:nvPr/>
        </p:nvSpPr>
        <p:spPr bwMode="auto">
          <a:xfrm>
            <a:off x="557833" y="14913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mj-ea"/>
                <a:cs typeface="Arial" panose="020B0604020202020204" pitchFamily="34" charset="0"/>
              </a:rPr>
              <a:t>15</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16" name="순서도: 연결자 15">
            <a:extLst>
              <a:ext uri="{FF2B5EF4-FFF2-40B4-BE49-F238E27FC236}">
                <a16:creationId xmlns:a16="http://schemas.microsoft.com/office/drawing/2014/main" id="{0FF6D14D-B4F3-4201-B711-69F09D9253E2}"/>
              </a:ext>
            </a:extLst>
          </p:cNvPr>
          <p:cNvSpPr/>
          <p:nvPr/>
        </p:nvSpPr>
        <p:spPr bwMode="auto">
          <a:xfrm>
            <a:off x="557833" y="283997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mj-ea"/>
                <a:cs typeface="Arial" panose="020B0604020202020204" pitchFamily="34" charset="0"/>
              </a:rPr>
              <a:t>16</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17" name="순서도: 연결자 16">
            <a:extLst>
              <a:ext uri="{FF2B5EF4-FFF2-40B4-BE49-F238E27FC236}">
                <a16:creationId xmlns:a16="http://schemas.microsoft.com/office/drawing/2014/main" id="{A704BFBF-8488-471A-99AA-3758EB12AE88}"/>
              </a:ext>
            </a:extLst>
          </p:cNvPr>
          <p:cNvSpPr/>
          <p:nvPr/>
        </p:nvSpPr>
        <p:spPr bwMode="auto">
          <a:xfrm>
            <a:off x="557833" y="37321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mj-ea"/>
                <a:cs typeface="Arial" panose="020B0604020202020204" pitchFamily="34" charset="0"/>
              </a:rPr>
              <a:t>17</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13" name="직사각형 12">
            <a:extLst>
              <a:ext uri="{FF2B5EF4-FFF2-40B4-BE49-F238E27FC236}">
                <a16:creationId xmlns:a16="http://schemas.microsoft.com/office/drawing/2014/main" id="{409B358E-016C-4994-9559-894C6713D9C8}"/>
              </a:ext>
            </a:extLst>
          </p:cNvPr>
          <p:cNvSpPr/>
          <p:nvPr/>
        </p:nvSpPr>
        <p:spPr>
          <a:xfrm>
            <a:off x="4003200" y="5135556"/>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8" name="순서도: 연결자 17">
            <a:extLst>
              <a:ext uri="{FF2B5EF4-FFF2-40B4-BE49-F238E27FC236}">
                <a16:creationId xmlns:a16="http://schemas.microsoft.com/office/drawing/2014/main" id="{EEDC58FF-ED4A-49B8-BF05-B264949E0DF0}"/>
              </a:ext>
            </a:extLst>
          </p:cNvPr>
          <p:cNvSpPr/>
          <p:nvPr/>
        </p:nvSpPr>
        <p:spPr bwMode="auto">
          <a:xfrm>
            <a:off x="3915546" y="50536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15</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0" name="직사각형 19">
            <a:extLst>
              <a:ext uri="{FF2B5EF4-FFF2-40B4-BE49-F238E27FC236}">
                <a16:creationId xmlns:a16="http://schemas.microsoft.com/office/drawing/2014/main" id="{F1A14412-294C-498B-8C20-A65D43D66643}"/>
              </a:ext>
            </a:extLst>
          </p:cNvPr>
          <p:cNvSpPr/>
          <p:nvPr/>
        </p:nvSpPr>
        <p:spPr>
          <a:xfrm>
            <a:off x="4003200" y="5279556"/>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1" name="순서도: 연결자 20">
            <a:extLst>
              <a:ext uri="{FF2B5EF4-FFF2-40B4-BE49-F238E27FC236}">
                <a16:creationId xmlns:a16="http://schemas.microsoft.com/office/drawing/2014/main" id="{3C9D4615-CAEF-4F11-ABA8-043F91626099}"/>
              </a:ext>
            </a:extLst>
          </p:cNvPr>
          <p:cNvSpPr/>
          <p:nvPr/>
        </p:nvSpPr>
        <p:spPr bwMode="auto">
          <a:xfrm>
            <a:off x="3915546" y="519766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16</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2" name="직사각형 21">
            <a:extLst>
              <a:ext uri="{FF2B5EF4-FFF2-40B4-BE49-F238E27FC236}">
                <a16:creationId xmlns:a16="http://schemas.microsoft.com/office/drawing/2014/main" id="{A88EADE4-8C2A-49C3-9FA5-9D212CA31A46}"/>
              </a:ext>
            </a:extLst>
          </p:cNvPr>
          <p:cNvSpPr/>
          <p:nvPr/>
        </p:nvSpPr>
        <p:spPr>
          <a:xfrm>
            <a:off x="4003200" y="5431237"/>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3" name="순서도: 연결자 22">
            <a:extLst>
              <a:ext uri="{FF2B5EF4-FFF2-40B4-BE49-F238E27FC236}">
                <a16:creationId xmlns:a16="http://schemas.microsoft.com/office/drawing/2014/main" id="{4977C94B-DE81-4EC5-A2FD-B85359D4F1DA}"/>
              </a:ext>
            </a:extLst>
          </p:cNvPr>
          <p:cNvSpPr/>
          <p:nvPr/>
        </p:nvSpPr>
        <p:spPr bwMode="auto">
          <a:xfrm>
            <a:off x="3915546" y="534934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17</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789125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Payroll Overview</a:t>
            </a:r>
            <a:endParaRPr lang="en-US" altLang="ko-KR" sz="900" b="1" kern="0" dirty="0">
              <a:latin typeface="Arial" panose="020B0604020202020204" pitchFamily="34" charset="0"/>
              <a:ea typeface="+mj-ea"/>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kern="0" dirty="0" err="1">
                <a:latin typeface="Arial" panose="020B0604020202020204" pitchFamily="34" charset="0"/>
                <a:ea typeface="+mj-ea"/>
                <a:cs typeface="Arial" panose="020B0604020202020204" pitchFamily="34" charset="0"/>
              </a:rPr>
              <a:t>급상여</a:t>
            </a:r>
            <a:endParaRPr lang="en-US" altLang="ko-KR" sz="900" b="1"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급여대장상 임직원 </a:t>
            </a:r>
            <a:r>
              <a:rPr lang="ko-KR" altLang="en-US" sz="900" kern="0" dirty="0" err="1">
                <a:latin typeface="Arial" panose="020B0604020202020204" pitchFamily="34" charset="0"/>
                <a:ea typeface="+mj-ea"/>
                <a:cs typeface="Arial" panose="020B0604020202020204" pitchFamily="34" charset="0"/>
              </a:rPr>
              <a:t>급상여는</a:t>
            </a:r>
            <a:r>
              <a:rPr lang="ko-KR" altLang="en-US" sz="900" kern="0" dirty="0">
                <a:latin typeface="Arial" panose="020B0604020202020204" pitchFamily="34" charset="0"/>
                <a:ea typeface="+mj-ea"/>
                <a:cs typeface="Arial" panose="020B0604020202020204" pitchFamily="34" charset="0"/>
              </a:rPr>
              <a:t> ’</a:t>
            </a:r>
            <a:r>
              <a:rPr lang="en-US" altLang="ko-KR" sz="900" kern="0" dirty="0">
                <a:latin typeface="Arial" panose="020B0604020202020204" pitchFamily="34" charset="0"/>
                <a:ea typeface="+mj-ea"/>
                <a:cs typeface="Arial" panose="020B0604020202020204" pitchFamily="34" charset="0"/>
              </a:rPr>
              <a:t>18</a:t>
            </a:r>
            <a:r>
              <a:rPr lang="ko-KR" altLang="en-US" sz="900" kern="0" dirty="0">
                <a:latin typeface="Arial" panose="020B0604020202020204" pitchFamily="34" charset="0"/>
                <a:ea typeface="+mj-ea"/>
                <a:cs typeface="Arial" panose="020B0604020202020204" pitchFamily="34" charset="0"/>
              </a:rPr>
              <a:t>년 이후 지속적으로 증가하는 추세이며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이는 매출증가 및 생산물량 증대에 따른 추가인원 채용과</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근무시간 상승에 따른 연장수당</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야간수당 등 지급액이 증가함에 기인함</a:t>
            </a: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직원급여는 기본급과 수당</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연장수당</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만근수당</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야간수당 등</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으로 구성되어 있으며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근무시간이 증가함에 따라 급여지급액이 상승하는 구조임</a:t>
            </a: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구체적인 상여 지급규정은 존재하지 않으나</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일반적으로 수당을 제외한 월급의 </a:t>
            </a:r>
            <a:r>
              <a:rPr lang="en-US" altLang="ko-KR" sz="900" kern="0" dirty="0">
                <a:latin typeface="Arial" panose="020B0604020202020204" pitchFamily="34" charset="0"/>
                <a:ea typeface="+mj-ea"/>
                <a:cs typeface="Arial" panose="020B0604020202020204" pitchFamily="34" charset="0"/>
              </a:rPr>
              <a:t>100%</a:t>
            </a:r>
            <a:r>
              <a:rPr lang="ko-KR" altLang="en-US" sz="900" kern="0" dirty="0">
                <a:latin typeface="Arial" panose="020B0604020202020204" pitchFamily="34" charset="0"/>
                <a:ea typeface="+mj-ea"/>
                <a:cs typeface="Arial" panose="020B0604020202020204" pitchFamily="34" charset="0"/>
              </a:rPr>
              <a:t>를 </a:t>
            </a:r>
            <a:r>
              <a:rPr lang="en-US" altLang="ko-KR" sz="900" kern="0" dirty="0">
                <a:latin typeface="Arial" panose="020B0604020202020204" pitchFamily="34" charset="0"/>
                <a:ea typeface="+mj-ea"/>
                <a:cs typeface="Arial" panose="020B0604020202020204" pitchFamily="34" charset="0"/>
              </a:rPr>
              <a:t>1</a:t>
            </a:r>
            <a:r>
              <a:rPr lang="ko-KR" altLang="en-US" sz="900" kern="0" dirty="0" err="1">
                <a:latin typeface="Arial" panose="020B0604020202020204" pitchFamily="34" charset="0"/>
                <a:ea typeface="+mj-ea"/>
                <a:cs typeface="Arial" panose="020B0604020202020204" pitchFamily="34" charset="0"/>
              </a:rPr>
              <a:t>년동안</a:t>
            </a:r>
            <a:r>
              <a:rPr lang="ko-KR" altLang="en-US" sz="900" kern="0" dirty="0">
                <a:latin typeface="Arial" panose="020B0604020202020204" pitchFamily="34" charset="0"/>
                <a:ea typeface="+mj-ea"/>
                <a:cs typeface="Arial" panose="020B0604020202020204" pitchFamily="34" charset="0"/>
              </a:rPr>
              <a:t> </a:t>
            </a:r>
            <a:r>
              <a:rPr lang="en-US" altLang="ko-KR" sz="900" kern="0" dirty="0">
                <a:latin typeface="Arial" panose="020B0604020202020204" pitchFamily="34" charset="0"/>
                <a:ea typeface="+mj-ea"/>
                <a:cs typeface="Arial" panose="020B0604020202020204" pitchFamily="34" charset="0"/>
              </a:rPr>
              <a:t>3</a:t>
            </a:r>
            <a:r>
              <a:rPr lang="ko-KR" altLang="en-US" sz="900" kern="0" dirty="0">
                <a:latin typeface="Arial" panose="020B0604020202020204" pitchFamily="34" charset="0"/>
                <a:ea typeface="+mj-ea"/>
                <a:cs typeface="Arial" panose="020B0604020202020204" pitchFamily="34" charset="0"/>
              </a:rPr>
              <a:t>회</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명절상여 </a:t>
            </a:r>
            <a:r>
              <a:rPr lang="en-US" altLang="ko-KR" sz="900" kern="0" dirty="0">
                <a:latin typeface="Arial" panose="020B0604020202020204" pitchFamily="34" charset="0"/>
                <a:ea typeface="+mj-ea"/>
                <a:cs typeface="Arial" panose="020B0604020202020204" pitchFamily="34" charset="0"/>
              </a:rPr>
              <a:t>2</a:t>
            </a:r>
            <a:r>
              <a:rPr lang="ko-KR" altLang="en-US" sz="900" kern="0" dirty="0">
                <a:latin typeface="Arial" panose="020B0604020202020204" pitchFamily="34" charset="0"/>
                <a:ea typeface="+mj-ea"/>
                <a:cs typeface="Arial" panose="020B0604020202020204" pitchFamily="34" charset="0"/>
              </a:rPr>
              <a:t>회</a:t>
            </a:r>
            <a:r>
              <a:rPr lang="en-US" altLang="ko-KR"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여름상여</a:t>
            </a:r>
            <a:r>
              <a:rPr lang="ko-KR" altLang="en-US" sz="900" kern="0" dirty="0">
                <a:latin typeface="Arial" panose="020B0604020202020204" pitchFamily="34" charset="0"/>
                <a:ea typeface="+mj-ea"/>
                <a:cs typeface="Arial" panose="020B0604020202020204" pitchFamily="34" charset="0"/>
              </a:rPr>
              <a:t> </a:t>
            </a:r>
            <a:r>
              <a:rPr lang="en-US" altLang="ko-KR" sz="900" kern="0" dirty="0">
                <a:latin typeface="Arial" panose="020B0604020202020204" pitchFamily="34" charset="0"/>
                <a:ea typeface="+mj-ea"/>
                <a:cs typeface="Arial" panose="020B0604020202020204" pitchFamily="34" charset="0"/>
              </a:rPr>
              <a:t>1</a:t>
            </a:r>
            <a:r>
              <a:rPr lang="ko-KR" altLang="en-US" sz="900" kern="0" dirty="0">
                <a:latin typeface="Arial" panose="020B0604020202020204" pitchFamily="34" charset="0"/>
                <a:ea typeface="+mj-ea"/>
                <a:cs typeface="Arial" panose="020B0604020202020204" pitchFamily="34" charset="0"/>
              </a:rPr>
              <a:t>회</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에 나누어 지급하며 때에 따라 일부 직원에 대해서 특별성과급이 지급되기도 함</a:t>
            </a: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회사는 퇴직금에 대해서 확정기여형</a:t>
            </a:r>
            <a:r>
              <a:rPr lang="en-US" altLang="ko-KR" sz="900" kern="0" dirty="0">
                <a:latin typeface="Arial" panose="020B0604020202020204" pitchFamily="34" charset="0"/>
                <a:ea typeface="+mj-ea"/>
                <a:cs typeface="Arial" panose="020B0604020202020204" pitchFamily="34" charset="0"/>
              </a:rPr>
              <a:t>(DC)</a:t>
            </a:r>
            <a:r>
              <a:rPr lang="ko-KR" altLang="en-US" sz="900" kern="0" dirty="0">
                <a:latin typeface="Arial" panose="020B0604020202020204" pitchFamily="34" charset="0"/>
                <a:ea typeface="+mj-ea"/>
                <a:cs typeface="Arial" panose="020B0604020202020204" pitchFamily="34" charset="0"/>
              </a:rPr>
              <a:t>형으로 운영하고 있어</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별도의 퇴직급여 충당금은 계상하지 않고 있음</a:t>
            </a:r>
            <a:endParaRPr lang="en-US" altLang="ko-KR" sz="900" kern="0" dirty="0">
              <a:latin typeface="Arial" panose="020B0604020202020204" pitchFamily="34" charset="0"/>
              <a:ea typeface="+mj-ea"/>
              <a:cs typeface="Arial" panose="020B0604020202020204" pitchFamily="34" charset="0"/>
            </a:endParaRP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ea typeface="+mj-ea"/>
                <a:cs typeface="Arial" panose="020B0604020202020204" pitchFamily="34" charset="0"/>
              </a:rPr>
              <a:t>직원 인당 </a:t>
            </a:r>
            <a:r>
              <a:rPr lang="ko-KR" altLang="en-US" sz="900" b="1" kern="0" dirty="0" err="1">
                <a:latin typeface="Arial" panose="020B0604020202020204" pitchFamily="34" charset="0"/>
                <a:ea typeface="+mj-ea"/>
                <a:cs typeface="Arial" panose="020B0604020202020204" pitchFamily="34" charset="0"/>
              </a:rPr>
              <a:t>급상여</a:t>
            </a:r>
            <a:endParaRPr lang="ko-KR" altLang="en-US" sz="900" b="1"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직원의 인당 월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급상여는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18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300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만원 수준에서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분기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370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만원으로 증가하였으며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이는 생산물량 증가에 따라 근무시간이 상승하여 지급수당이 증가한 효과가 큰 것으로 파악됨</a:t>
            </a:r>
            <a:endPar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266698" lvl="2" indent="-171449" defTabSz="914395" fontAlgn="base">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ea typeface="+mj-ea"/>
                <a:cs typeface="Arial" panose="020B0604020202020204" pitchFamily="34" charset="0"/>
              </a:rPr>
              <a:t>임원 </a:t>
            </a:r>
            <a:r>
              <a:rPr lang="ko-KR" altLang="en-US" sz="900" b="1" kern="0" dirty="0" err="1">
                <a:latin typeface="Arial" panose="020B0604020202020204" pitchFamily="34" charset="0"/>
                <a:ea typeface="+mj-ea"/>
                <a:cs typeface="Arial" panose="020B0604020202020204" pitchFamily="34" charset="0"/>
              </a:rPr>
              <a:t>급상여</a:t>
            </a:r>
            <a:endParaRPr lang="ko-KR" altLang="en-US" sz="900" b="1" kern="0" dirty="0">
              <a:latin typeface="Arial" panose="020B0604020202020204" pitchFamily="34" charset="0"/>
              <a:ea typeface="+mj-ea"/>
              <a:cs typeface="Arial" panose="020B0604020202020204" pitchFamily="34" charset="0"/>
            </a:endParaRP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회사의 임원은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인으로 유재영 대표이사가 임원 급여의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77%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이상을 차지하고 있으며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대표이사 급여는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분기 기준 총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4.3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억원 수준임 </a:t>
            </a:r>
          </a:p>
          <a:p>
            <a:pPr marL="355600" lvl="2" indent="-171450" defTabSz="914395" fontAlgn="base">
              <a:lnSpc>
                <a:spcPts val="1200"/>
              </a:lnSpc>
              <a:spcBef>
                <a:spcPts val="600"/>
              </a:spcBef>
              <a:buClr>
                <a:srgbClr val="00338D"/>
              </a:buClr>
              <a:buSzPct val="100000"/>
              <a:buFont typeface="Wingdings" panose="05000000000000000000" pitchFamily="2" charset="2"/>
              <a:buChar char="ü"/>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김연희 실장 및 이종수 상무의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급상여는</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3</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분기 기준 각각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59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백만원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65</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백만원 수준이며 연환산시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78</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백만원</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87</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백만원 수준임</a:t>
            </a:r>
          </a:p>
          <a:p>
            <a:pPr marL="355600" marR="0" lvl="2" indent="-171450" algn="l" defTabSz="914395" rtl="0" eaLnBrk="1" fontAlgn="base" latinLnBrk="0"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ea typeface="+mj-ea"/>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Payroll</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Payroll</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20" name="표 19">
            <a:extLst>
              <a:ext uri="{FF2B5EF4-FFF2-40B4-BE49-F238E27FC236}">
                <a16:creationId xmlns:a16="http://schemas.microsoft.com/office/drawing/2014/main" id="{52095E8F-323E-4F1A-8E86-554FF261096B}"/>
              </a:ext>
            </a:extLst>
          </p:cNvPr>
          <p:cNvGraphicFramePr>
            <a:graphicFrameLocks noGrp="1"/>
          </p:cNvGraphicFramePr>
          <p:nvPr>
            <p:extLst>
              <p:ext uri="{D42A27DB-BD31-4B8C-83A1-F6EECF244321}">
                <p14:modId xmlns:p14="http://schemas.microsoft.com/office/powerpoint/2010/main" val="1041937737"/>
              </p:ext>
            </p:extLst>
          </p:nvPr>
        </p:nvGraphicFramePr>
        <p:xfrm>
          <a:off x="4003199" y="1501200"/>
          <a:ext cx="5114672" cy="2592000"/>
        </p:xfrm>
        <a:graphic>
          <a:graphicData uri="http://schemas.openxmlformats.org/drawingml/2006/table">
            <a:tbl>
              <a:tblPr/>
              <a:tblGrid>
                <a:gridCol w="106111">
                  <a:extLst>
                    <a:ext uri="{9D8B030D-6E8A-4147-A177-3AD203B41FA5}">
                      <a16:colId xmlns:a16="http://schemas.microsoft.com/office/drawing/2014/main" val="1537686163"/>
                    </a:ext>
                  </a:extLst>
                </a:gridCol>
                <a:gridCol w="106111">
                  <a:extLst>
                    <a:ext uri="{9D8B030D-6E8A-4147-A177-3AD203B41FA5}">
                      <a16:colId xmlns:a16="http://schemas.microsoft.com/office/drawing/2014/main" val="1837783920"/>
                    </a:ext>
                  </a:extLst>
                </a:gridCol>
                <a:gridCol w="980490">
                  <a:extLst>
                    <a:ext uri="{9D8B030D-6E8A-4147-A177-3AD203B41FA5}">
                      <a16:colId xmlns:a16="http://schemas.microsoft.com/office/drawing/2014/main" val="3294415435"/>
                    </a:ext>
                  </a:extLst>
                </a:gridCol>
                <a:gridCol w="784392">
                  <a:extLst>
                    <a:ext uri="{9D8B030D-6E8A-4147-A177-3AD203B41FA5}">
                      <a16:colId xmlns:a16="http://schemas.microsoft.com/office/drawing/2014/main" val="84353481"/>
                    </a:ext>
                  </a:extLst>
                </a:gridCol>
                <a:gridCol w="784392">
                  <a:extLst>
                    <a:ext uri="{9D8B030D-6E8A-4147-A177-3AD203B41FA5}">
                      <a16:colId xmlns:a16="http://schemas.microsoft.com/office/drawing/2014/main" val="1364915621"/>
                    </a:ext>
                  </a:extLst>
                </a:gridCol>
                <a:gridCol w="784392">
                  <a:extLst>
                    <a:ext uri="{9D8B030D-6E8A-4147-A177-3AD203B41FA5}">
                      <a16:colId xmlns:a16="http://schemas.microsoft.com/office/drawing/2014/main" val="2689550225"/>
                    </a:ext>
                  </a:extLst>
                </a:gridCol>
                <a:gridCol w="784392">
                  <a:extLst>
                    <a:ext uri="{9D8B030D-6E8A-4147-A177-3AD203B41FA5}">
                      <a16:colId xmlns:a16="http://schemas.microsoft.com/office/drawing/2014/main" val="2926299473"/>
                    </a:ext>
                  </a:extLst>
                </a:gridCol>
                <a:gridCol w="784392">
                  <a:extLst>
                    <a:ext uri="{9D8B030D-6E8A-4147-A177-3AD203B41FA5}">
                      <a16:colId xmlns:a16="http://schemas.microsoft.com/office/drawing/2014/main" val="2894176471"/>
                    </a:ext>
                  </a:extLst>
                </a:gridCol>
              </a:tblGrid>
              <a:tr h="1440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명</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1" u="none" strike="noStrike">
                          <a:solidFill>
                            <a:srgbClr val="FFFFFF"/>
                          </a:solidFill>
                          <a:effectLst/>
                          <a:latin typeface="Arial" panose="020B0604020202020204" pitchFamily="34" charset="0"/>
                          <a:ea typeface="맑은 고딕" panose="020B0503020000020004" pitchFamily="50" charset="-127"/>
                        </a:rPr>
                        <a:t>CAGR</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59714280"/>
                  </a:ext>
                </a:extLst>
              </a:tr>
              <a:tr h="144000">
                <a:tc gridSpan="3">
                  <a:txBody>
                    <a:bodyPr/>
                    <a:lstStyle/>
                    <a:p>
                      <a:pPr algn="l" fontAlgn="ctr"/>
                      <a:r>
                        <a:rPr lang="ko-KR" altLang="en-US" sz="900" b="1" i="0" u="none" strike="noStrike" dirty="0" err="1">
                          <a:solidFill>
                            <a:srgbClr val="000000"/>
                          </a:solidFill>
                          <a:effectLst/>
                          <a:latin typeface="맑은 고딕" panose="020B0503020000020004" pitchFamily="50" charset="-127"/>
                          <a:ea typeface="맑은 고딕" panose="020B0503020000020004" pitchFamily="50" charset="-127"/>
                        </a:rPr>
                        <a:t>급상여</a:t>
                      </a:r>
                      <a:r>
                        <a:rPr lang="en-US" altLang="ko-KR" sz="900" b="1" i="0" u="none" strike="noStrike" dirty="0">
                          <a:solidFill>
                            <a:srgbClr val="000000"/>
                          </a:solidFill>
                          <a:effectLst/>
                          <a:latin typeface="맑은 고딕" panose="020B0503020000020004" pitchFamily="50" charset="-127"/>
                          <a:ea typeface="맑은 고딕" panose="020B0503020000020004" pitchFamily="50" charset="-127"/>
                        </a:rPr>
                        <a:t>(A)</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2,038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2,766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2,566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3097099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임원</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313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33.1%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220983930"/>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급여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18410281"/>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상여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9322602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직원</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1,901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47214814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급여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1,780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96818527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상여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155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760483392"/>
                  </a:ext>
                </a:extLst>
              </a:tr>
              <a:tr h="144000">
                <a:tc gridSpan="3">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평균</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인원수</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17.9%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6734092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임원</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655013092"/>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직원</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77733054"/>
                  </a:ext>
                </a:extLst>
              </a:tr>
              <a:tr h="144000">
                <a:tc gridSpan="3">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인당</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월</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1" i="0" u="none" strike="noStrike" dirty="0" err="1">
                          <a:solidFill>
                            <a:srgbClr val="000000"/>
                          </a:solidFill>
                          <a:effectLst/>
                          <a:latin typeface="맑은 고딕" panose="020B0503020000020004" pitchFamily="50" charset="-127"/>
                          <a:ea typeface="맑은 고딕" panose="020B0503020000020004" pitchFamily="50" charset="-127"/>
                        </a:rPr>
                        <a:t>급상여</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천원</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3,292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3,466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4,014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22.1%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2983348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임원</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8,696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10,919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14,708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20,495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361672836"/>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직원</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2,958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3,038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3,425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80605915"/>
                  </a:ext>
                </a:extLst>
              </a:tr>
              <a:tr h="144000">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PL </a:t>
                      </a:r>
                      <a:r>
                        <a:rPr lang="ko-KR" altLang="en-US" sz="900" b="1" i="0" u="none" strike="noStrike" dirty="0" err="1">
                          <a:solidFill>
                            <a:srgbClr val="000000"/>
                          </a:solidFill>
                          <a:effectLst/>
                          <a:latin typeface="맑은 고딕" panose="020B0503020000020004" pitchFamily="50" charset="-127"/>
                          <a:ea typeface="맑은 고딕" panose="020B0503020000020004" pitchFamily="50" charset="-127"/>
                        </a:rPr>
                        <a:t>급상여</a:t>
                      </a:r>
                      <a:r>
                        <a:rPr lang="en-US" altLang="ko-KR" sz="900" b="1" i="0" u="none" strike="noStrike" dirty="0">
                          <a:solidFill>
                            <a:srgbClr val="000000"/>
                          </a:solidFill>
                          <a:effectLst/>
                          <a:latin typeface="맑은 고딕" panose="020B0503020000020004" pitchFamily="50" charset="-127"/>
                          <a:ea typeface="맑은 고딕" panose="020B0503020000020004" pitchFamily="50" charset="-127"/>
                        </a:rPr>
                        <a:t>(B)</a:t>
                      </a:r>
                      <a:r>
                        <a:rPr lang="en-US" altLang="ko-KR" sz="900" b="1" i="0" u="none" strike="noStrike" baseline="30000" dirty="0">
                          <a:solidFill>
                            <a:srgbClr val="000000"/>
                          </a:solidFill>
                          <a:effectLst/>
                          <a:latin typeface="맑은 고딕" panose="020B0503020000020004" pitchFamily="50" charset="-127"/>
                          <a:ea typeface="맑은 고딕" panose="020B0503020000020004" pitchFamily="50" charset="-127"/>
                        </a:rPr>
                        <a:t>1</a:t>
                      </a:r>
                      <a:endParaRPr lang="ko-KR" alt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2,655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2,494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63882926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제조원가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2,215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06681618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핀관비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440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43615724"/>
                  </a:ext>
                </a:extLst>
              </a:tr>
              <a:tr h="144000">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Diff(C=A-B)</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a:noFill/>
                    </a:lnL>
                    <a:lnR>
                      <a:noFill/>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143 </a:t>
                      </a:r>
                    </a:p>
                  </a:txBody>
                  <a:tcPr marL="36000" marR="36000" marT="0" marB="0" anchor="ctr">
                    <a:lnL>
                      <a:noFill/>
                    </a:lnL>
                    <a:lnR>
                      <a:noFill/>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34019649"/>
                  </a:ext>
                </a:extLst>
              </a:tr>
            </a:tbl>
          </a:graphicData>
        </a:graphic>
      </p:graphicFrame>
      <p:graphicFrame>
        <p:nvGraphicFramePr>
          <p:cNvPr id="21" name="표 20">
            <a:extLst>
              <a:ext uri="{FF2B5EF4-FFF2-40B4-BE49-F238E27FC236}">
                <a16:creationId xmlns:a16="http://schemas.microsoft.com/office/drawing/2014/main" id="{7F61EF0E-B8A8-4771-A819-4580DA874E34}"/>
              </a:ext>
            </a:extLst>
          </p:cNvPr>
          <p:cNvGraphicFramePr>
            <a:graphicFrameLocks noGrp="1"/>
          </p:cNvGraphicFramePr>
          <p:nvPr>
            <p:extLst>
              <p:ext uri="{D42A27DB-BD31-4B8C-83A1-F6EECF244321}">
                <p14:modId xmlns:p14="http://schemas.microsoft.com/office/powerpoint/2010/main" val="514184799"/>
              </p:ext>
            </p:extLst>
          </p:nvPr>
        </p:nvGraphicFramePr>
        <p:xfrm>
          <a:off x="4003199" y="4693829"/>
          <a:ext cx="5114674" cy="1440000"/>
        </p:xfrm>
        <a:graphic>
          <a:graphicData uri="http://schemas.openxmlformats.org/drawingml/2006/table">
            <a:tbl>
              <a:tblPr/>
              <a:tblGrid>
                <a:gridCol w="100027">
                  <a:extLst>
                    <a:ext uri="{9D8B030D-6E8A-4147-A177-3AD203B41FA5}">
                      <a16:colId xmlns:a16="http://schemas.microsoft.com/office/drawing/2014/main" val="438721723"/>
                    </a:ext>
                  </a:extLst>
                </a:gridCol>
                <a:gridCol w="100027">
                  <a:extLst>
                    <a:ext uri="{9D8B030D-6E8A-4147-A177-3AD203B41FA5}">
                      <a16:colId xmlns:a16="http://schemas.microsoft.com/office/drawing/2014/main" val="2869180143"/>
                    </a:ext>
                  </a:extLst>
                </a:gridCol>
                <a:gridCol w="961245">
                  <a:extLst>
                    <a:ext uri="{9D8B030D-6E8A-4147-A177-3AD203B41FA5}">
                      <a16:colId xmlns:a16="http://schemas.microsoft.com/office/drawing/2014/main" val="870180562"/>
                    </a:ext>
                  </a:extLst>
                </a:gridCol>
                <a:gridCol w="790675">
                  <a:extLst>
                    <a:ext uri="{9D8B030D-6E8A-4147-A177-3AD203B41FA5}">
                      <a16:colId xmlns:a16="http://schemas.microsoft.com/office/drawing/2014/main" val="1199525529"/>
                    </a:ext>
                  </a:extLst>
                </a:gridCol>
                <a:gridCol w="790675">
                  <a:extLst>
                    <a:ext uri="{9D8B030D-6E8A-4147-A177-3AD203B41FA5}">
                      <a16:colId xmlns:a16="http://schemas.microsoft.com/office/drawing/2014/main" val="3422047375"/>
                    </a:ext>
                  </a:extLst>
                </a:gridCol>
                <a:gridCol w="790675">
                  <a:extLst>
                    <a:ext uri="{9D8B030D-6E8A-4147-A177-3AD203B41FA5}">
                      <a16:colId xmlns:a16="http://schemas.microsoft.com/office/drawing/2014/main" val="2622079167"/>
                    </a:ext>
                  </a:extLst>
                </a:gridCol>
                <a:gridCol w="790675">
                  <a:extLst>
                    <a:ext uri="{9D8B030D-6E8A-4147-A177-3AD203B41FA5}">
                      <a16:colId xmlns:a16="http://schemas.microsoft.com/office/drawing/2014/main" val="1406796370"/>
                    </a:ext>
                  </a:extLst>
                </a:gridCol>
                <a:gridCol w="790675">
                  <a:extLst>
                    <a:ext uri="{9D8B030D-6E8A-4147-A177-3AD203B41FA5}">
                      <a16:colId xmlns:a16="http://schemas.microsoft.com/office/drawing/2014/main" val="3347379564"/>
                    </a:ext>
                  </a:extLst>
                </a:gridCol>
              </a:tblGrid>
              <a:tr h="1440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1"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of Total</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01465257"/>
                  </a:ext>
                </a:extLst>
              </a:tr>
              <a:tr h="144000">
                <a:tc gridSpan="3">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임원 </a:t>
                      </a:r>
                      <a:r>
                        <a:rPr lang="ko-KR" altLang="en-US" sz="900" b="1"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급상여</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13425127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급여</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62176518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유재영</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대표이사</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04751506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김연희</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실장</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67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07063677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이종수</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상무</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1491882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상여</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4842415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유재영</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대표이사</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914247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김연희</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실장</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1288802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이종수</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상무</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 </a:t>
                      </a:r>
                    </a:p>
                  </a:txBody>
                  <a:tcPr marL="36000" marR="36000" marT="0" marB="0" anchor="ctr">
                    <a:lnL>
                      <a:noFill/>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48211054"/>
                  </a:ext>
                </a:extLst>
              </a:tr>
            </a:tbl>
          </a:graphicData>
        </a:graphic>
      </p:graphicFrame>
      <p:sp>
        <p:nvSpPr>
          <p:cNvPr id="23" name="Line 13">
            <a:extLst>
              <a:ext uri="{FF2B5EF4-FFF2-40B4-BE49-F238E27FC236}">
                <a16:creationId xmlns:a16="http://schemas.microsoft.com/office/drawing/2014/main" id="{CC36DE96-FB40-4B25-9570-ABF84D92E78D}"/>
              </a:ext>
            </a:extLst>
          </p:cNvPr>
          <p:cNvSpPr>
            <a:spLocks noChangeShapeType="1"/>
          </p:cNvSpPr>
          <p:nvPr/>
        </p:nvSpPr>
        <p:spPr bwMode="auto">
          <a:xfrm>
            <a:off x="3987546" y="4615124"/>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24" name="Rectangle 41">
            <a:extLst>
              <a:ext uri="{FF2B5EF4-FFF2-40B4-BE49-F238E27FC236}">
                <a16:creationId xmlns:a16="http://schemas.microsoft.com/office/drawing/2014/main" id="{5F581835-FB5C-45FB-B493-5C3E650EE636}"/>
              </a:ext>
            </a:extLst>
          </p:cNvPr>
          <p:cNvSpPr>
            <a:spLocks noChangeArrowheads="1"/>
          </p:cNvSpPr>
          <p:nvPr/>
        </p:nvSpPr>
        <p:spPr bwMode="auto">
          <a:xfrm>
            <a:off x="4004218" y="4281101"/>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▌임원 </a:t>
            </a:r>
            <a:r>
              <a:rPr lang="ko-KR" altLang="en-US" sz="1000" b="1" dirty="0" err="1">
                <a:solidFill>
                  <a:srgbClr val="00338D"/>
                </a:solidFill>
                <a:latin typeface="Arial" panose="020B0604020202020204" pitchFamily="34" charset="0"/>
                <a:ea typeface="+mj-ea"/>
                <a:cs typeface="Arial" panose="020B0604020202020204" pitchFamily="34" charset="0"/>
              </a:rPr>
              <a:t>급상여</a:t>
            </a:r>
            <a:r>
              <a:rPr lang="ko-KR" altLang="en-US" sz="1000" b="1" dirty="0">
                <a:solidFill>
                  <a:srgbClr val="00338D"/>
                </a:solidFill>
                <a:latin typeface="Arial" panose="020B0604020202020204" pitchFamily="34" charset="0"/>
                <a:ea typeface="+mj-ea"/>
                <a:cs typeface="Arial" panose="020B0604020202020204" pitchFamily="34" charset="0"/>
              </a:rPr>
              <a:t> 세부내역</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1" name="직사각형 10">
            <a:extLst>
              <a:ext uri="{FF2B5EF4-FFF2-40B4-BE49-F238E27FC236}">
                <a16:creationId xmlns:a16="http://schemas.microsoft.com/office/drawing/2014/main" id="{7EB3F99D-05CF-469B-8CF2-BF9A4312215C}"/>
              </a:ext>
            </a:extLst>
          </p:cNvPr>
          <p:cNvSpPr/>
          <p:nvPr/>
        </p:nvSpPr>
        <p:spPr>
          <a:xfrm>
            <a:off x="4003200" y="1654262"/>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3" name="순서도: 연결자 12">
            <a:extLst>
              <a:ext uri="{FF2B5EF4-FFF2-40B4-BE49-F238E27FC236}">
                <a16:creationId xmlns:a16="http://schemas.microsoft.com/office/drawing/2014/main" id="{1B402118-695D-4987-9C17-CF7FDC57723F}"/>
              </a:ext>
            </a:extLst>
          </p:cNvPr>
          <p:cNvSpPr/>
          <p:nvPr/>
        </p:nvSpPr>
        <p:spPr bwMode="auto">
          <a:xfrm>
            <a:off x="3915546" y="157236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5" name="순서도: 연결자 14">
            <a:extLst>
              <a:ext uri="{FF2B5EF4-FFF2-40B4-BE49-F238E27FC236}">
                <a16:creationId xmlns:a16="http://schemas.microsoft.com/office/drawing/2014/main" id="{8F462C73-5312-4C63-AC5C-D7BBB72AAE05}"/>
              </a:ext>
            </a:extLst>
          </p:cNvPr>
          <p:cNvSpPr/>
          <p:nvPr/>
        </p:nvSpPr>
        <p:spPr bwMode="auto">
          <a:xfrm>
            <a:off x="557833" y="149131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1</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16" name="순서도: 연결자 15">
            <a:extLst>
              <a:ext uri="{FF2B5EF4-FFF2-40B4-BE49-F238E27FC236}">
                <a16:creationId xmlns:a16="http://schemas.microsoft.com/office/drawing/2014/main" id="{B61972CD-2814-4BCA-A7D4-611FC03EDBFF}"/>
              </a:ext>
            </a:extLst>
          </p:cNvPr>
          <p:cNvSpPr/>
          <p:nvPr/>
        </p:nvSpPr>
        <p:spPr bwMode="auto">
          <a:xfrm>
            <a:off x="557833" y="397460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2</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18" name="직사각형 17">
            <a:extLst>
              <a:ext uri="{FF2B5EF4-FFF2-40B4-BE49-F238E27FC236}">
                <a16:creationId xmlns:a16="http://schemas.microsoft.com/office/drawing/2014/main" id="{9D5FFA57-601E-44AD-AB5D-241BF77A98F9}"/>
              </a:ext>
            </a:extLst>
          </p:cNvPr>
          <p:cNvSpPr/>
          <p:nvPr/>
        </p:nvSpPr>
        <p:spPr>
          <a:xfrm>
            <a:off x="4003200" y="3373978"/>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2" name="순서도: 연결자 21">
            <a:extLst>
              <a:ext uri="{FF2B5EF4-FFF2-40B4-BE49-F238E27FC236}">
                <a16:creationId xmlns:a16="http://schemas.microsoft.com/office/drawing/2014/main" id="{6E9970B5-E5B0-4B09-A9D6-3DEF61736D4A}"/>
              </a:ext>
            </a:extLst>
          </p:cNvPr>
          <p:cNvSpPr/>
          <p:nvPr/>
        </p:nvSpPr>
        <p:spPr bwMode="auto">
          <a:xfrm>
            <a:off x="3915546" y="329208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6" name="직사각형 25">
            <a:extLst>
              <a:ext uri="{FF2B5EF4-FFF2-40B4-BE49-F238E27FC236}">
                <a16:creationId xmlns:a16="http://schemas.microsoft.com/office/drawing/2014/main" id="{3F7BCEFB-BBAE-474E-AD60-2E845881B744}"/>
              </a:ext>
            </a:extLst>
          </p:cNvPr>
          <p:cNvSpPr/>
          <p:nvPr/>
        </p:nvSpPr>
        <p:spPr>
          <a:xfrm>
            <a:off x="4003200" y="4842299"/>
            <a:ext cx="5112000" cy="144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7" name="순서도: 연결자 26">
            <a:extLst>
              <a:ext uri="{FF2B5EF4-FFF2-40B4-BE49-F238E27FC236}">
                <a16:creationId xmlns:a16="http://schemas.microsoft.com/office/drawing/2014/main" id="{83139E0D-C2DC-46AF-8124-B78A31080708}"/>
              </a:ext>
            </a:extLst>
          </p:cNvPr>
          <p:cNvSpPr/>
          <p:nvPr/>
        </p:nvSpPr>
        <p:spPr bwMode="auto">
          <a:xfrm>
            <a:off x="3915546" y="476040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7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8" name="순서도: 연결자 27">
            <a:extLst>
              <a:ext uri="{FF2B5EF4-FFF2-40B4-BE49-F238E27FC236}">
                <a16:creationId xmlns:a16="http://schemas.microsoft.com/office/drawing/2014/main" id="{B851E575-F0BF-43CA-8541-F219CA6A079B}"/>
              </a:ext>
            </a:extLst>
          </p:cNvPr>
          <p:cNvSpPr/>
          <p:nvPr/>
        </p:nvSpPr>
        <p:spPr bwMode="auto">
          <a:xfrm>
            <a:off x="557833" y="487900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Arial" panose="020B0604020202020204" pitchFamily="34" charset="0"/>
                <a:ea typeface="+mj-ea"/>
                <a:cs typeface="Arial" panose="020B0604020202020204" pitchFamily="34" charset="0"/>
              </a:rPr>
              <a:t>3</a:t>
            </a:r>
            <a:endParaRPr lang="ko-KR" altLang="en-US" sz="700" b="1" kern="0" dirty="0">
              <a:solidFill>
                <a:srgbClr val="FFFFFF"/>
              </a:solidFill>
              <a:latin typeface="Arial" panose="020B0604020202020204" pitchFamily="34" charset="0"/>
              <a:ea typeface="+mj-ea"/>
              <a:cs typeface="Arial" panose="020B0604020202020204" pitchFamily="34" charset="0"/>
            </a:endParaRPr>
          </a:p>
        </p:txBody>
      </p:sp>
      <p:sp>
        <p:nvSpPr>
          <p:cNvPr id="29" name="TextBox 28">
            <a:extLst>
              <a:ext uri="{FF2B5EF4-FFF2-40B4-BE49-F238E27FC236}">
                <a16:creationId xmlns:a16="http://schemas.microsoft.com/office/drawing/2014/main" id="{24289101-8223-411F-8ED6-B74BD8DECD53}"/>
              </a:ext>
            </a:extLst>
          </p:cNvPr>
          <p:cNvSpPr txBox="1"/>
          <p:nvPr/>
        </p:nvSpPr>
        <p:spPr>
          <a:xfrm>
            <a:off x="4003199" y="4117475"/>
            <a:ext cx="3952964"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퇴직급여</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등을 제외한 </a:t>
            </a:r>
            <a:r>
              <a:rPr lang="en-US" altLang="ko-KR" sz="700" dirty="0">
                <a:latin typeface="Arial" panose="020B0604020202020204" pitchFamily="34" charset="0"/>
                <a:cs typeface="Arial" panose="020B0604020202020204" pitchFamily="34" charset="0"/>
              </a:rPr>
              <a:t>PL</a:t>
            </a:r>
            <a:r>
              <a:rPr lang="ko-KR" altLang="en-US" sz="700" dirty="0">
                <a:latin typeface="Arial" panose="020B0604020202020204" pitchFamily="34" charset="0"/>
                <a:cs typeface="Arial" panose="020B0604020202020204" pitchFamily="34" charset="0"/>
              </a:rPr>
              <a:t>상 </a:t>
            </a:r>
            <a:r>
              <a:rPr lang="ko-KR" altLang="en-US" sz="700" dirty="0" err="1">
                <a:latin typeface="Arial" panose="020B0604020202020204" pitchFamily="34" charset="0"/>
                <a:cs typeface="Arial" panose="020B0604020202020204" pitchFamily="34" charset="0"/>
              </a:rPr>
              <a:t>급상여</a:t>
            </a:r>
            <a:r>
              <a:rPr lang="ko-KR" altLang="en-US" sz="700" dirty="0">
                <a:latin typeface="Arial" panose="020B0604020202020204" pitchFamily="34" charset="0"/>
                <a:cs typeface="Arial" panose="020B0604020202020204" pitchFamily="34" charset="0"/>
              </a:rPr>
              <a:t> 합계이며</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급여대장상 </a:t>
            </a:r>
            <a:r>
              <a:rPr lang="ko-KR" altLang="en-US" sz="700" dirty="0" err="1">
                <a:latin typeface="Arial" panose="020B0604020202020204" pitchFamily="34" charset="0"/>
                <a:cs typeface="Arial" panose="020B0604020202020204" pitchFamily="34" charset="0"/>
              </a:rPr>
              <a:t>급상여와</a:t>
            </a:r>
            <a:r>
              <a:rPr lang="ko-KR" altLang="en-US" sz="700" dirty="0">
                <a:latin typeface="Arial" panose="020B0604020202020204" pitchFamily="34" charset="0"/>
                <a:cs typeface="Arial" panose="020B0604020202020204" pitchFamily="34" charset="0"/>
              </a:rPr>
              <a:t> 일부 차이가 존재함</a:t>
            </a:r>
            <a:endParaRPr lang="en-US" altLang="ko-KR" sz="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3346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defTabSz="914395" fontAlgn="base">
              <a:lnSpc>
                <a:spcPct val="120000"/>
              </a:lnSpc>
              <a:spcBef>
                <a:spcPts val="600"/>
              </a:spcBef>
              <a:spcAft>
                <a:spcPct val="0"/>
              </a:spcAft>
            </a:pPr>
            <a:r>
              <a:rPr lang="en-US" altLang="ko-KR" sz="1000" b="1" kern="0" dirty="0">
                <a:latin typeface="Arial" panose="020B0604020202020204" pitchFamily="34" charset="0"/>
                <a:cs typeface="Arial" panose="020B0604020202020204" pitchFamily="34" charset="0"/>
              </a:rPr>
              <a:t>Margin Structure</a:t>
            </a:r>
          </a:p>
          <a:p>
            <a:pPr marL="266698" lvl="2" indent="-171449" defTabSz="914395" fontAlgn="base">
              <a:spcBef>
                <a:spcPts val="600"/>
              </a:spcBef>
              <a:buClr>
                <a:srgbClr val="00338D"/>
              </a:buClr>
              <a:buSzPct val="100000"/>
              <a:buFont typeface="Wingdings" panose="05000000000000000000" pitchFamily="2" charset="2"/>
              <a:buChar char="§"/>
              <a:defRPr/>
            </a:pPr>
            <a:r>
              <a:rPr lang="en-US" altLang="ko-KR" sz="900" b="1" u="sng" kern="0" dirty="0">
                <a:latin typeface="Arial" panose="020B0604020202020204" pitchFamily="34" charset="0"/>
                <a:cs typeface="Arial" panose="020B0604020202020204" pitchFamily="34" charset="0"/>
              </a:rPr>
              <a:t>Overview</a:t>
            </a:r>
          </a:p>
          <a:p>
            <a:pPr marL="355600" lvl="2" indent="-171450" defTabSz="914395" fontAlgn="base">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a:t>
            </a:r>
            <a:r>
              <a:rPr lang="en-US" altLang="ko-KR" sz="900" kern="0" dirty="0">
                <a:latin typeface="Arial" panose="020B0604020202020204" pitchFamily="34" charset="0"/>
                <a:cs typeface="Arial" panose="020B0604020202020204" pitchFamily="34" charset="0"/>
              </a:rPr>
              <a:t>21</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3</a:t>
            </a:r>
            <a:r>
              <a:rPr lang="ko-KR" altLang="en-US" sz="900" kern="0" dirty="0">
                <a:latin typeface="Arial" panose="020B0604020202020204" pitchFamily="34" charset="0"/>
                <a:cs typeface="Arial" panose="020B0604020202020204" pitchFamily="34" charset="0"/>
              </a:rPr>
              <a:t>분기 기준 회사의 매출원가율은 </a:t>
            </a:r>
            <a:r>
              <a:rPr lang="en-US" altLang="ko-KR" sz="900" kern="0" dirty="0">
                <a:latin typeface="Arial" panose="020B0604020202020204" pitchFamily="34" charset="0"/>
                <a:cs typeface="Arial" panose="020B0604020202020204" pitchFamily="34" charset="0"/>
              </a:rPr>
              <a:t>77.3% </a:t>
            </a:r>
            <a:r>
              <a:rPr lang="ko-KR" altLang="en-US" sz="900" kern="0" dirty="0">
                <a:latin typeface="Arial" panose="020B0604020202020204" pitchFamily="34" charset="0"/>
                <a:cs typeface="Arial" panose="020B0604020202020204" pitchFamily="34" charset="0"/>
              </a:rPr>
              <a:t>수준이며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매출액 대비 원재료비가 </a:t>
            </a:r>
            <a:r>
              <a:rPr lang="en-US" altLang="ko-KR" sz="900" kern="0" dirty="0">
                <a:latin typeface="Arial" panose="020B0604020202020204" pitchFamily="34" charset="0"/>
                <a:cs typeface="Arial" panose="020B0604020202020204" pitchFamily="34" charset="0"/>
              </a:rPr>
              <a:t>59.2%, </a:t>
            </a:r>
            <a:r>
              <a:rPr lang="ko-KR" altLang="en-US" sz="900" kern="0" dirty="0">
                <a:latin typeface="Arial" panose="020B0604020202020204" pitchFamily="34" charset="0"/>
                <a:cs typeface="Arial" panose="020B0604020202020204" pitchFamily="34" charset="0"/>
              </a:rPr>
              <a:t>인건비가 </a:t>
            </a:r>
            <a:r>
              <a:rPr lang="en-US" altLang="ko-KR" sz="900" kern="0" dirty="0">
                <a:latin typeface="Arial" panose="020B0604020202020204" pitchFamily="34" charset="0"/>
                <a:cs typeface="Arial" panose="020B0604020202020204" pitchFamily="34" charset="0"/>
              </a:rPr>
              <a:t>5.4%, </a:t>
            </a:r>
            <a:r>
              <a:rPr lang="ko-KR" altLang="en-US" sz="900" kern="0" dirty="0">
                <a:latin typeface="Arial" panose="020B0604020202020204" pitchFamily="34" charset="0"/>
                <a:cs typeface="Arial" panose="020B0604020202020204" pitchFamily="34" charset="0"/>
              </a:rPr>
              <a:t>포장비가 </a:t>
            </a:r>
            <a:r>
              <a:rPr lang="en-US" altLang="ko-KR" sz="900" kern="0" dirty="0">
                <a:latin typeface="Arial" panose="020B0604020202020204" pitchFamily="34" charset="0"/>
                <a:cs typeface="Arial" panose="020B0604020202020204" pitchFamily="34" charset="0"/>
              </a:rPr>
              <a:t>4.5%</a:t>
            </a:r>
            <a:r>
              <a:rPr lang="ko-KR" altLang="en-US" sz="900" kern="0" dirty="0">
                <a:latin typeface="Arial" panose="020B0604020202020204" pitchFamily="34" charset="0"/>
                <a:cs typeface="Arial" panose="020B0604020202020204" pitchFamily="34" charset="0"/>
              </a:rPr>
              <a:t>로 대부분을 차지하며 판매관리비는 총 </a:t>
            </a:r>
            <a:r>
              <a:rPr lang="en-US" altLang="ko-KR" sz="900" kern="0" dirty="0">
                <a:latin typeface="Arial" panose="020B0604020202020204" pitchFamily="34" charset="0"/>
                <a:cs typeface="Arial" panose="020B0604020202020204" pitchFamily="34" charset="0"/>
              </a:rPr>
              <a:t>6.1%</a:t>
            </a:r>
            <a:r>
              <a:rPr lang="ko-KR" altLang="en-US" sz="900" kern="0" dirty="0">
                <a:latin typeface="Arial" panose="020B0604020202020204" pitchFamily="34" charset="0"/>
                <a:cs typeface="Arial" panose="020B0604020202020204" pitchFamily="34" charset="0"/>
              </a:rPr>
              <a:t>로 높지 않은 수준임</a:t>
            </a:r>
          </a:p>
          <a:p>
            <a:pPr marL="355600" lvl="2" indent="-171450" defTabSz="914395" fontAlgn="base">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12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원단비용은 모두 제품매출에 의해 발생하며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제품매출대비 원단비용 비율은 ’</a:t>
            </a:r>
            <a:r>
              <a:rPr lang="en-US" altLang="ko-KR" sz="900" kern="0" dirty="0">
                <a:latin typeface="Arial" panose="020B0604020202020204" pitchFamily="34" charset="0"/>
                <a:cs typeface="Arial" panose="020B0604020202020204" pitchFamily="34" charset="0"/>
              </a:rPr>
              <a:t>21</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3</a:t>
            </a:r>
            <a:r>
              <a:rPr lang="ko-KR" altLang="en-US" sz="900" kern="0" dirty="0">
                <a:latin typeface="Arial" panose="020B0604020202020204" pitchFamily="34" charset="0"/>
                <a:cs typeface="Arial" panose="020B0604020202020204" pitchFamily="34" charset="0"/>
              </a:rPr>
              <a:t>분기 기준 </a:t>
            </a:r>
            <a:r>
              <a:rPr lang="en-US" altLang="ko-KR" sz="900" kern="0" dirty="0">
                <a:latin typeface="Arial" panose="020B0604020202020204" pitchFamily="34" charset="0"/>
                <a:cs typeface="Arial" panose="020B0604020202020204" pitchFamily="34" charset="0"/>
              </a:rPr>
              <a:t>50.3% </a:t>
            </a:r>
            <a:r>
              <a:rPr lang="ko-KR" altLang="en-US" sz="900" kern="0" dirty="0">
                <a:latin typeface="Arial" panose="020B0604020202020204" pitchFamily="34" charset="0"/>
                <a:cs typeface="Arial" panose="020B0604020202020204" pitchFamily="34" charset="0"/>
              </a:rPr>
              <a:t>수준임</a:t>
            </a:r>
            <a:r>
              <a:rPr lang="en-US" altLang="ko-KR" sz="900" kern="0" dirty="0">
                <a:latin typeface="Arial" panose="020B0604020202020204" pitchFamily="34" charset="0"/>
                <a:cs typeface="Arial" panose="020B0604020202020204" pitchFamily="34" charset="0"/>
              </a:rPr>
              <a:t>. </a:t>
            </a:r>
            <a:endParaRPr lang="ko-KR" altLang="en-US"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감가상각비를 고려한 </a:t>
            </a:r>
            <a:r>
              <a:rPr lang="en-US" altLang="ko-KR" sz="900" kern="0" dirty="0">
                <a:latin typeface="Arial" panose="020B0604020202020204" pitchFamily="34" charset="0"/>
                <a:cs typeface="Arial" panose="020B0604020202020204" pitchFamily="34" charset="0"/>
              </a:rPr>
              <a:t>EBITDA</a:t>
            </a:r>
            <a:r>
              <a:rPr lang="ko-KR" altLang="en-US" sz="900" kern="0" dirty="0">
                <a:latin typeface="Arial" panose="020B0604020202020204" pitchFamily="34" charset="0"/>
                <a:cs typeface="Arial" panose="020B0604020202020204" pitchFamily="34" charset="0"/>
              </a:rPr>
              <a:t>는 </a:t>
            </a:r>
            <a:r>
              <a:rPr lang="en-US" altLang="ko-KR" sz="900" kern="0" dirty="0">
                <a:latin typeface="Arial" panose="020B0604020202020204" pitchFamily="34" charset="0"/>
                <a:cs typeface="Arial" panose="020B0604020202020204" pitchFamily="34" charset="0"/>
              </a:rPr>
              <a:t>18.0% </a:t>
            </a:r>
            <a:r>
              <a:rPr lang="ko-KR" altLang="en-US" sz="900" kern="0" dirty="0">
                <a:latin typeface="Arial" panose="020B0604020202020204" pitchFamily="34" charset="0"/>
                <a:cs typeface="Arial" panose="020B0604020202020204" pitchFamily="34" charset="0"/>
              </a:rPr>
              <a:t>수준임</a:t>
            </a: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lang="en-US" altLang="ko-KR" sz="900" b="1" u="sng" kern="0" dirty="0">
                <a:solidFill>
                  <a:srgbClr val="000000"/>
                </a:solidFill>
                <a:latin typeface="Arial" panose="020B0604020202020204" pitchFamily="34" charset="0"/>
                <a:ea typeface="맑은 고딕"/>
                <a:cs typeface="Arial" panose="020B0604020202020204" pitchFamily="34" charset="0"/>
              </a:rPr>
              <a:t>VC/FC</a:t>
            </a: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cs typeface="Arial" panose="020B0604020202020204" pitchFamily="34" charset="0"/>
            </a:endParaRPr>
          </a:p>
          <a:p>
            <a:pPr marL="355600" lvl="2" indent="-171450" defTabSz="914395" fontAlgn="base">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a:t>
            </a:r>
            <a:r>
              <a:rPr lang="en-US" altLang="ko-KR" sz="900" kern="0" dirty="0">
                <a:latin typeface="Arial" panose="020B0604020202020204" pitchFamily="34" charset="0"/>
                <a:cs typeface="Arial" panose="020B0604020202020204" pitchFamily="34" charset="0"/>
              </a:rPr>
              <a:t>21</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3</a:t>
            </a:r>
            <a:r>
              <a:rPr lang="ko-KR" altLang="en-US" sz="900" kern="0" dirty="0">
                <a:latin typeface="Arial" panose="020B0604020202020204" pitchFamily="34" charset="0"/>
                <a:cs typeface="Arial" panose="020B0604020202020204" pitchFamily="34" charset="0"/>
              </a:rPr>
              <a:t>분기 기준 고정비 비중이 </a:t>
            </a:r>
            <a:r>
              <a:rPr lang="en-US" altLang="ko-KR" sz="900" kern="0" dirty="0">
                <a:latin typeface="Arial" panose="020B0604020202020204" pitchFamily="34" charset="0"/>
                <a:cs typeface="Arial" panose="020B0604020202020204" pitchFamily="34" charset="0"/>
              </a:rPr>
              <a:t>14.8%</a:t>
            </a:r>
            <a:r>
              <a:rPr lang="ko-KR" altLang="en-US" sz="900" kern="0" dirty="0">
                <a:latin typeface="Arial" panose="020B0604020202020204" pitchFamily="34" charset="0"/>
                <a:cs typeface="Arial" panose="020B0604020202020204" pitchFamily="34" charset="0"/>
              </a:rPr>
              <a:t>이며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매출 수량 </a:t>
            </a:r>
            <a:r>
              <a:rPr lang="ko-KR" altLang="en-US" sz="900" kern="0" dirty="0" err="1">
                <a:latin typeface="Arial" panose="020B0604020202020204" pitchFamily="34" charset="0"/>
                <a:cs typeface="Arial" panose="020B0604020202020204" pitchFamily="34" charset="0"/>
              </a:rPr>
              <a:t>증가시</a:t>
            </a:r>
            <a:r>
              <a:rPr lang="ko-KR" altLang="en-US" sz="900" kern="0" dirty="0">
                <a:latin typeface="Arial" panose="020B0604020202020204" pitchFamily="34" charset="0"/>
                <a:cs typeface="Arial" panose="020B0604020202020204" pitchFamily="34" charset="0"/>
              </a:rPr>
              <a:t> </a:t>
            </a:r>
            <a:r>
              <a:rPr lang="en-US" altLang="ko-KR" sz="900" kern="0" dirty="0">
                <a:latin typeface="Arial" panose="020B0604020202020204" pitchFamily="34" charset="0"/>
                <a:cs typeface="Arial" panose="020B0604020202020204" pitchFamily="34" charset="0"/>
              </a:rPr>
              <a:t>Leverage </a:t>
            </a:r>
            <a:r>
              <a:rPr lang="ko-KR" altLang="en-US" sz="900" kern="0" dirty="0">
                <a:latin typeface="Arial" panose="020B0604020202020204" pitchFamily="34" charset="0"/>
                <a:cs typeface="Arial" panose="020B0604020202020204" pitchFamily="34" charset="0"/>
              </a:rPr>
              <a:t>효과로 인한 마진율 개선 가능성이 존재함</a:t>
            </a:r>
            <a:endParaRPr lang="en-US" altLang="ko-KR" sz="900" kern="0" dirty="0">
              <a:latin typeface="Arial" panose="020B0604020202020204" pitchFamily="34" charset="0"/>
              <a:cs typeface="Arial" panose="020B0604020202020204" pitchFamily="34" charset="0"/>
            </a:endParaRPr>
          </a:p>
          <a:p>
            <a:pPr marL="266698" marR="0" lvl="2" indent="-171449" algn="l" defTabSz="914395" rtl="0" eaLnBrk="1" fontAlgn="base" hangingPunct="1">
              <a:lnSpc>
                <a:spcPct val="100000"/>
              </a:lnSpc>
              <a:spcBef>
                <a:spcPts val="600"/>
              </a:spcBef>
              <a:spcAft>
                <a:spcPts val="0"/>
              </a:spcAft>
              <a:buClr>
                <a:srgbClr val="00338D"/>
              </a:buClr>
              <a:buSzPct val="100000"/>
              <a:buFont typeface="Wingdings" panose="05000000000000000000" pitchFamily="2" charset="2"/>
              <a:buChar char="§"/>
              <a:tabLst/>
              <a:defRPr/>
            </a:pPr>
            <a:r>
              <a:rPr kumimoji="0" lang="en-US" altLang="ko-KR" sz="900" b="1" i="0" u="sng"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Key Margin Driver</a:t>
            </a:r>
          </a:p>
          <a:p>
            <a:pPr marL="355600" marR="0" lvl="2" indent="-171450" algn="l" defTabSz="914395" rtl="0" eaLnBrk="1" fontAlgn="base" hangingPunct="1">
              <a:lnSpc>
                <a:spcPct val="100000"/>
              </a:lnSpc>
              <a:spcBef>
                <a:spcPts val="500"/>
              </a:spcBef>
              <a:spcAft>
                <a:spcPts val="0"/>
              </a:spcAft>
              <a:buClr>
                <a:srgbClr val="00338D"/>
              </a:buClr>
              <a:buSzPct val="100000"/>
              <a:buFont typeface="Wingdings" panose="05000000000000000000" pitchFamily="2" charset="2"/>
              <a:buChar char="ü"/>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제품 </a:t>
            </a:r>
            <a:r>
              <a:rPr lang="en-US" altLang="ko-KR" sz="900" kern="0" dirty="0">
                <a:solidFill>
                  <a:srgbClr val="000000"/>
                </a:solidFill>
                <a:latin typeface="Arial" panose="020B0604020202020204" pitchFamily="34" charset="0"/>
                <a:ea typeface="맑은 고딕"/>
                <a:cs typeface="Arial" panose="020B0604020202020204" pitchFamily="34" charset="0"/>
              </a:rPr>
              <a:t>Mix </a:t>
            </a:r>
            <a:r>
              <a:rPr lang="ko-KR" altLang="en-US" sz="900" kern="0" dirty="0">
                <a:solidFill>
                  <a:srgbClr val="000000"/>
                </a:solidFill>
                <a:latin typeface="Arial" panose="020B0604020202020204" pitchFamily="34" charset="0"/>
                <a:ea typeface="맑은 고딕"/>
                <a:cs typeface="Arial" panose="020B0604020202020204" pitchFamily="34" charset="0"/>
              </a:rPr>
              <a:t>효과</a:t>
            </a:r>
            <a:endPar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marR="0" lvl="2" indent="-171450" algn="l" defTabSz="914395" rtl="0" eaLnBrk="1" fontAlgn="base" hangingPunct="1">
              <a:lnSpc>
                <a:spcPct val="100000"/>
              </a:lnSpc>
              <a:spcBef>
                <a:spcPts val="500"/>
              </a:spcBef>
              <a:spcAft>
                <a:spcPts val="0"/>
              </a:spcAft>
              <a:buClr>
                <a:srgbClr val="00338D"/>
              </a:buClr>
              <a:buSzPct val="100000"/>
              <a:buFont typeface="Wingdings" panose="05000000000000000000" pitchFamily="2" charset="2"/>
              <a:buChar char="ü"/>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거래처</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Mix </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효과</a:t>
            </a:r>
          </a:p>
          <a:p>
            <a:pPr marL="355600" marR="0" lvl="2" indent="-171450" algn="l" defTabSz="914395" rtl="0" eaLnBrk="1" fontAlgn="base" hangingPunct="1">
              <a:lnSpc>
                <a:spcPct val="100000"/>
              </a:lnSpc>
              <a:spcBef>
                <a:spcPts val="500"/>
              </a:spcBef>
              <a:spcAft>
                <a:spcPts val="0"/>
              </a:spcAft>
              <a:buClr>
                <a:srgbClr val="00338D"/>
              </a:buClr>
              <a:buSzPct val="100000"/>
              <a:buFont typeface="Wingdings" panose="05000000000000000000" pitchFamily="2" charset="2"/>
              <a:buChar char="ü"/>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고정비 </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Leverage </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효과</a:t>
            </a: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Margin Structure</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Margin Structure</a:t>
            </a:r>
            <a:endParaRPr lang="en-US" altLang="ko-KR" sz="4500" b="1" dirty="0">
              <a:solidFill>
                <a:srgbClr val="00338D"/>
              </a:solidFill>
              <a:latin typeface="KPMG Extralight" panose="020B030303020204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4" name="Line 13">
            <a:extLst>
              <a:ext uri="{FF2B5EF4-FFF2-40B4-BE49-F238E27FC236}">
                <a16:creationId xmlns:a16="http://schemas.microsoft.com/office/drawing/2014/main" id="{F97A1151-07B6-41F2-836B-B5FA1C51E2A5}"/>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graphicFrame>
        <p:nvGraphicFramePr>
          <p:cNvPr id="15" name="표 14">
            <a:extLst>
              <a:ext uri="{FF2B5EF4-FFF2-40B4-BE49-F238E27FC236}">
                <a16:creationId xmlns:a16="http://schemas.microsoft.com/office/drawing/2014/main" id="{F180294C-C3A7-4E97-B14E-BAC2E479A6A1}"/>
              </a:ext>
            </a:extLst>
          </p:cNvPr>
          <p:cNvGraphicFramePr>
            <a:graphicFrameLocks noGrp="1"/>
          </p:cNvGraphicFramePr>
          <p:nvPr>
            <p:extLst>
              <p:ext uri="{D42A27DB-BD31-4B8C-83A1-F6EECF244321}">
                <p14:modId xmlns:p14="http://schemas.microsoft.com/office/powerpoint/2010/main" val="2903569863"/>
              </p:ext>
            </p:extLst>
          </p:nvPr>
        </p:nvGraphicFramePr>
        <p:xfrm>
          <a:off x="4003200" y="1501200"/>
          <a:ext cx="5114670" cy="4670280"/>
        </p:xfrm>
        <a:graphic>
          <a:graphicData uri="http://schemas.openxmlformats.org/drawingml/2006/table">
            <a:tbl>
              <a:tblPr/>
              <a:tblGrid>
                <a:gridCol w="98920">
                  <a:extLst>
                    <a:ext uri="{9D8B030D-6E8A-4147-A177-3AD203B41FA5}">
                      <a16:colId xmlns:a16="http://schemas.microsoft.com/office/drawing/2014/main" val="1949122320"/>
                    </a:ext>
                  </a:extLst>
                </a:gridCol>
                <a:gridCol w="98920">
                  <a:extLst>
                    <a:ext uri="{9D8B030D-6E8A-4147-A177-3AD203B41FA5}">
                      <a16:colId xmlns:a16="http://schemas.microsoft.com/office/drawing/2014/main" val="3527675064"/>
                    </a:ext>
                  </a:extLst>
                </a:gridCol>
                <a:gridCol w="1016300">
                  <a:extLst>
                    <a:ext uri="{9D8B030D-6E8A-4147-A177-3AD203B41FA5}">
                      <a16:colId xmlns:a16="http://schemas.microsoft.com/office/drawing/2014/main" val="3516743030"/>
                    </a:ext>
                  </a:extLst>
                </a:gridCol>
                <a:gridCol w="343480">
                  <a:extLst>
                    <a:ext uri="{9D8B030D-6E8A-4147-A177-3AD203B41FA5}">
                      <a16:colId xmlns:a16="http://schemas.microsoft.com/office/drawing/2014/main" val="3030924635"/>
                    </a:ext>
                  </a:extLst>
                </a:gridCol>
                <a:gridCol w="660595">
                  <a:extLst>
                    <a:ext uri="{9D8B030D-6E8A-4147-A177-3AD203B41FA5}">
                      <a16:colId xmlns:a16="http://schemas.microsoft.com/office/drawing/2014/main" val="3266097858"/>
                    </a:ext>
                  </a:extLst>
                </a:gridCol>
                <a:gridCol w="660595">
                  <a:extLst>
                    <a:ext uri="{9D8B030D-6E8A-4147-A177-3AD203B41FA5}">
                      <a16:colId xmlns:a16="http://schemas.microsoft.com/office/drawing/2014/main" val="3400080130"/>
                    </a:ext>
                  </a:extLst>
                </a:gridCol>
                <a:gridCol w="660595">
                  <a:extLst>
                    <a:ext uri="{9D8B030D-6E8A-4147-A177-3AD203B41FA5}">
                      <a16:colId xmlns:a16="http://schemas.microsoft.com/office/drawing/2014/main" val="1618391577"/>
                    </a:ext>
                  </a:extLst>
                </a:gridCol>
                <a:gridCol w="762225">
                  <a:extLst>
                    <a:ext uri="{9D8B030D-6E8A-4147-A177-3AD203B41FA5}">
                      <a16:colId xmlns:a16="http://schemas.microsoft.com/office/drawing/2014/main" val="2816313439"/>
                    </a:ext>
                  </a:extLst>
                </a:gridCol>
                <a:gridCol w="813040">
                  <a:extLst>
                    <a:ext uri="{9D8B030D-6E8A-4147-A177-3AD203B41FA5}">
                      <a16:colId xmlns:a16="http://schemas.microsoft.com/office/drawing/2014/main" val="457838502"/>
                    </a:ext>
                  </a:extLst>
                </a:gridCol>
              </a:tblGrid>
              <a:tr h="144000">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 of Rev</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733235348"/>
                  </a:ext>
                </a:extLst>
              </a:tr>
              <a:tr h="41435">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매출액</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100.0%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605819832"/>
                  </a:ext>
                </a:extLst>
              </a:tr>
              <a:tr h="41435">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49.6%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328746008"/>
                  </a:ext>
                </a:extLst>
              </a:tr>
              <a:tr h="41435">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50.4%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188440266"/>
                  </a:ext>
                </a:extLst>
              </a:tr>
              <a:tr h="41435">
                <a:tc gridSpan="3">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매출원가</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17,012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19,203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27,464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31,071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77.3%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399312122"/>
                  </a:ext>
                </a:extLst>
              </a:tr>
              <a:tr h="41435">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원재료비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10,543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11,581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23,796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148713033"/>
                  </a:ext>
                </a:extLst>
              </a:tr>
              <a:tr h="41435">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원단</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3,598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7,658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10,192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25.3%</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178020954"/>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보호필름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5,905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8,047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224235023"/>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도료</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처리제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2,969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3,629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4,481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11.1%</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69019178"/>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프라이머</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405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28725818"/>
                  </a:ext>
                </a:extLst>
              </a:tr>
              <a:tr h="41435">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커버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670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00920462"/>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0.0%</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794598063"/>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2,179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5.4%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065211036"/>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564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43459036"/>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포장비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1,796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4.5%</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46861790"/>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0.3%</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75571915"/>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외주가공비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1,706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1,089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966046150"/>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1,362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465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77813054"/>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기타경비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1,539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1,069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62992629"/>
                  </a:ext>
                </a:extLst>
              </a:tr>
              <a:tr h="41435">
                <a:tc gridSpan="3">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4,875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5,279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9,136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22.7%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690980081"/>
                  </a:ext>
                </a:extLst>
              </a:tr>
              <a:tr h="41435">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en-US" sz="900" b="0" i="1" u="none" strike="noStrike" dirty="0">
                          <a:solidFill>
                            <a:srgbClr val="000000"/>
                          </a:solidFill>
                          <a:effectLst/>
                          <a:latin typeface="Arial" panose="020B0604020202020204" pitchFamily="34" charset="0"/>
                          <a:ea typeface="맑은 고딕" panose="020B0503020000020004" pitchFamily="50" charset="-127"/>
                        </a:rPr>
                        <a:t>GP%</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22.7%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900" b="0" i="1"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71356213"/>
                  </a:ext>
                </a:extLst>
              </a:tr>
              <a:tr h="41435">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2,439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6.1%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644932365"/>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운반비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168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718808855"/>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외주용역비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172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041118452"/>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지급수수료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dirty="0">
                          <a:solidFill>
                            <a:srgbClr val="000000"/>
                          </a:solidFill>
                          <a:effectLst/>
                          <a:latin typeface="Arial" panose="020B0604020202020204" pitchFamily="34" charset="0"/>
                          <a:ea typeface="맑은 고딕" panose="020B0503020000020004" pitchFamily="50" charset="-127"/>
                        </a:rPr>
                        <a:t>VC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1,015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2.5%</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76025378"/>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인건비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556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03264500"/>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보험료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38869652"/>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감가상각비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25192660"/>
                  </a:ext>
                </a:extLst>
              </a:tr>
              <a:tr h="41435">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기타판관비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en-US" sz="900" b="0" i="0" u="none" strike="noStrike">
                          <a:solidFill>
                            <a:srgbClr val="000000"/>
                          </a:solidFill>
                          <a:effectLst/>
                          <a:latin typeface="Arial" panose="020B0604020202020204" pitchFamily="34" charset="0"/>
                          <a:ea typeface="맑은 고딕" panose="020B0503020000020004" pitchFamily="50" charset="-127"/>
                        </a:rPr>
                        <a:t>FC</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210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0.4%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468679888"/>
                  </a:ext>
                </a:extLst>
              </a:tr>
              <a:tr h="41435">
                <a:tc gridSpan="3">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영업이익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6,696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16.7%</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720040100"/>
                  </a:ext>
                </a:extLst>
              </a:tr>
              <a:tr h="41435">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gridSpan="2">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16.7%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sz="900" b="0" i="1" u="none" strike="noStrike">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81490830"/>
                  </a:ext>
                </a:extLst>
              </a:tr>
              <a:tr h="41435">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1,516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553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75568256"/>
                  </a:ext>
                </a:extLst>
              </a:tr>
              <a:tr h="41435">
                <a:tc gridSpan="3">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3,501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7,249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1" u="none" strike="noStrike">
                          <a:solidFill>
                            <a:srgbClr val="000000"/>
                          </a:solidFill>
                          <a:effectLst/>
                          <a:latin typeface="Arial" panose="020B0604020202020204" pitchFamily="34" charset="0"/>
                          <a:ea typeface="맑은 고딕" panose="020B0503020000020004" pitchFamily="50" charset="-127"/>
                        </a:rPr>
                        <a:t>18.0%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353660085"/>
                  </a:ext>
                </a:extLst>
              </a:tr>
              <a:tr h="41435">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gridSpan="2">
                  <a:txBody>
                    <a:bodyPr/>
                    <a:lstStyle/>
                    <a:p>
                      <a:pPr algn="l" fontAlgn="ctr"/>
                      <a:r>
                        <a:rPr lang="en-US" sz="900" b="0" i="1" u="none" strike="noStrike" dirty="0">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17.7%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15.6%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18.0% </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sz="900" b="0" i="1" u="none" strike="noStrike" dirty="0">
                          <a:solidFill>
                            <a:srgbClr val="000000"/>
                          </a:solidFill>
                          <a:effectLst/>
                          <a:latin typeface="Arial" panose="020B0604020202020204" pitchFamily="34" charset="0"/>
                          <a:ea typeface="맑은 고딕" panose="020B0503020000020004" pitchFamily="50" charset="-127"/>
                        </a:rPr>
                        <a:t>N/A</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199679170"/>
                  </a:ext>
                </a:extLst>
              </a:tr>
            </a:tbl>
          </a:graphicData>
        </a:graphic>
      </p:graphicFrame>
      <p:graphicFrame>
        <p:nvGraphicFramePr>
          <p:cNvPr id="16" name="표 15">
            <a:extLst>
              <a:ext uri="{FF2B5EF4-FFF2-40B4-BE49-F238E27FC236}">
                <a16:creationId xmlns:a16="http://schemas.microsoft.com/office/drawing/2014/main" id="{4B03DA7E-62AD-473F-8953-747494E3C38A}"/>
              </a:ext>
            </a:extLst>
          </p:cNvPr>
          <p:cNvGraphicFramePr>
            <a:graphicFrameLocks noGrp="1"/>
          </p:cNvGraphicFramePr>
          <p:nvPr>
            <p:extLst>
              <p:ext uri="{D42A27DB-BD31-4B8C-83A1-F6EECF244321}">
                <p14:modId xmlns:p14="http://schemas.microsoft.com/office/powerpoint/2010/main" val="1896564560"/>
              </p:ext>
            </p:extLst>
          </p:nvPr>
        </p:nvGraphicFramePr>
        <p:xfrm>
          <a:off x="553364" y="3712827"/>
          <a:ext cx="3202916" cy="853440"/>
        </p:xfrm>
        <a:graphic>
          <a:graphicData uri="http://schemas.openxmlformats.org/drawingml/2006/table">
            <a:tbl>
              <a:tblPr/>
              <a:tblGrid>
                <a:gridCol w="99782">
                  <a:extLst>
                    <a:ext uri="{9D8B030D-6E8A-4147-A177-3AD203B41FA5}">
                      <a16:colId xmlns:a16="http://schemas.microsoft.com/office/drawing/2014/main" val="1779681889"/>
                    </a:ext>
                  </a:extLst>
                </a:gridCol>
                <a:gridCol w="774486">
                  <a:extLst>
                    <a:ext uri="{9D8B030D-6E8A-4147-A177-3AD203B41FA5}">
                      <a16:colId xmlns:a16="http://schemas.microsoft.com/office/drawing/2014/main" val="1199525794"/>
                    </a:ext>
                  </a:extLst>
                </a:gridCol>
                <a:gridCol w="432000">
                  <a:extLst>
                    <a:ext uri="{9D8B030D-6E8A-4147-A177-3AD203B41FA5}">
                      <a16:colId xmlns:a16="http://schemas.microsoft.com/office/drawing/2014/main" val="616802113"/>
                    </a:ext>
                  </a:extLst>
                </a:gridCol>
                <a:gridCol w="432000">
                  <a:extLst>
                    <a:ext uri="{9D8B030D-6E8A-4147-A177-3AD203B41FA5}">
                      <a16:colId xmlns:a16="http://schemas.microsoft.com/office/drawing/2014/main" val="1893458176"/>
                    </a:ext>
                  </a:extLst>
                </a:gridCol>
                <a:gridCol w="432000">
                  <a:extLst>
                    <a:ext uri="{9D8B030D-6E8A-4147-A177-3AD203B41FA5}">
                      <a16:colId xmlns:a16="http://schemas.microsoft.com/office/drawing/2014/main" val="198033780"/>
                    </a:ext>
                  </a:extLst>
                </a:gridCol>
                <a:gridCol w="516324">
                  <a:extLst>
                    <a:ext uri="{9D8B030D-6E8A-4147-A177-3AD203B41FA5}">
                      <a16:colId xmlns:a16="http://schemas.microsoft.com/office/drawing/2014/main" val="3344694665"/>
                    </a:ext>
                  </a:extLst>
                </a:gridCol>
                <a:gridCol w="516324">
                  <a:extLst>
                    <a:ext uri="{9D8B030D-6E8A-4147-A177-3AD203B41FA5}">
                      <a16:colId xmlns:a16="http://schemas.microsoft.com/office/drawing/2014/main" val="4008478822"/>
                    </a:ext>
                  </a:extLst>
                </a:gridCol>
              </a:tblGrid>
              <a:tr h="0">
                <a:tc gridSpan="2">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hMerge="1">
                  <a:txBody>
                    <a:bodyPr/>
                    <a:lstStyle/>
                    <a:p>
                      <a:pPr algn="l" fontAlgn="ctr"/>
                      <a:r>
                        <a:rPr lang="ko-KR" altLang="en-US" sz="900" b="1" i="0" u="none" strike="noStrike">
                          <a:solidFill>
                            <a:srgbClr val="FFFFFF"/>
                          </a:solidFill>
                          <a:effectLst/>
                          <a:latin typeface="Arial" panose="020B0604020202020204" pitchFamily="34" charset="0"/>
                          <a:ea typeface="맑은 고딕" panose="020B0503020000020004" pitchFamily="50" charset="-127"/>
                        </a:rPr>
                        <a:t>　</a:t>
                      </a:r>
                    </a:p>
                  </a:txBody>
                  <a:tcPr marL="0" marR="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FY21(E)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575779967"/>
                  </a:ext>
                </a:extLst>
              </a:tr>
              <a:tr h="0">
                <a:tc gridSpan="2">
                  <a:txBody>
                    <a:bodyPr/>
                    <a:lstStyle/>
                    <a:p>
                      <a:pPr algn="l" fontAlgn="ctr"/>
                      <a:r>
                        <a:rPr lang="en-US" sz="800" b="1" i="0" u="none" strike="noStrike" dirty="0">
                          <a:solidFill>
                            <a:srgbClr val="000000"/>
                          </a:solidFill>
                          <a:effectLst/>
                          <a:latin typeface="Arial" panose="020B0604020202020204" pitchFamily="34" charset="0"/>
                          <a:ea typeface="맑은 고딕" panose="020B0503020000020004" pitchFamily="50" charset="-127"/>
                        </a:rPr>
                        <a:t>Total Cost</a:t>
                      </a:r>
                    </a:p>
                  </a:txBody>
                  <a:tcPr marL="36000" marR="36000" marT="0" marB="0" anchor="ctr">
                    <a:lnL w="6350" cap="flat" cmpd="sng" algn="ctr">
                      <a:solidFill>
                        <a:srgbClr val="005EB8"/>
                      </a:solidFill>
                      <a:prstDash val="solid"/>
                      <a:round/>
                      <a:headEnd type="none" w="med" len="med"/>
                      <a:tailEnd type="none" w="med" len="med"/>
                    </a:lnL>
                    <a:lnR>
                      <a:noFill/>
                    </a:lnR>
                    <a:lnT w="3175"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18,845 </a:t>
                      </a:r>
                    </a:p>
                  </a:txBody>
                  <a:tcPr marL="36000" marR="36000" marT="0" marB="0" anchor="ctr">
                    <a:lnL>
                      <a:noFill/>
                    </a:lnL>
                    <a:lnR>
                      <a:noFill/>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20,799 </a:t>
                      </a:r>
                    </a:p>
                  </a:txBody>
                  <a:tcPr marL="36000" marR="36000" marT="0" marB="0" anchor="ctr">
                    <a:lnL>
                      <a:noFill/>
                    </a:lnL>
                    <a:lnR>
                      <a:noFill/>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29,720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33,511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44,681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73830761"/>
                  </a:ext>
                </a:extLst>
              </a:tr>
              <a:tr h="0">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Variable Costs</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13,170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15,011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23,383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28,541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38,054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897885387"/>
                  </a:ext>
                </a:extLst>
              </a:tr>
              <a:tr h="0">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맑은 고딕" panose="020B0503020000020004" pitchFamily="50" charset="-127"/>
                        </a:rPr>
                        <a:t>Fixed Costs</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5,675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5,789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6,337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4,970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6,627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11777573"/>
                  </a:ext>
                </a:extLst>
              </a:tr>
              <a:tr h="0">
                <a:tc gridSpan="2">
                  <a:txBody>
                    <a:bodyPr/>
                    <a:lstStyle/>
                    <a:p>
                      <a:pPr algn="l" fontAlgn="ctr"/>
                      <a:r>
                        <a:rPr lang="en-US" sz="800" b="1" i="1" u="none" strike="noStrike" dirty="0">
                          <a:solidFill>
                            <a:srgbClr val="000000"/>
                          </a:solidFill>
                          <a:effectLst/>
                          <a:latin typeface="Arial" panose="020B0604020202020204" pitchFamily="34" charset="0"/>
                          <a:ea typeface="맑은 고딕" panose="020B0503020000020004" pitchFamily="50" charset="-127"/>
                        </a:rPr>
                        <a:t>% of Total</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1" u="none" strike="noStrike" dirty="0">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800" b="1" i="1" u="none" strike="noStrike">
                          <a:solidFill>
                            <a:srgbClr val="000000"/>
                          </a:solidFill>
                          <a:effectLst/>
                          <a:latin typeface="Arial" panose="020B0604020202020204" pitchFamily="34" charset="0"/>
                          <a:ea typeface="맑은 고딕" panose="020B0503020000020004" pitchFamily="50" charset="-127"/>
                        </a:rPr>
                        <a:t>100.0%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605773527"/>
                  </a:ext>
                </a:extLst>
              </a:tr>
              <a:tr h="0">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l" fontAlgn="ctr"/>
                      <a:r>
                        <a:rPr lang="en-US" sz="800" b="0" i="1" u="none" strike="noStrike" dirty="0">
                          <a:solidFill>
                            <a:srgbClr val="000000"/>
                          </a:solidFill>
                          <a:effectLst/>
                          <a:latin typeface="Arial" panose="020B0604020202020204" pitchFamily="34" charset="0"/>
                          <a:ea typeface="맑은 고딕" panose="020B0503020000020004" pitchFamily="50" charset="-127"/>
                        </a:rPr>
                        <a:t>Variable Costs</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69.9%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72.2%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78.7%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83154640"/>
                  </a:ext>
                </a:extLst>
              </a:tr>
              <a:tr h="0">
                <a:tc>
                  <a:txBody>
                    <a:bodyPr/>
                    <a:lstStyle/>
                    <a:p>
                      <a:pPr algn="l" fontAlgn="ctr"/>
                      <a:r>
                        <a:rPr lang="ko-KR" altLang="en-US" sz="800" b="0" i="1"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a:noFill/>
                    </a:lnR>
                    <a:lnT>
                      <a:noFill/>
                    </a:lnT>
                    <a:lnB w="12700" cap="flat" cmpd="sng" algn="ctr">
                      <a:solidFill>
                        <a:srgbClr val="005EB8"/>
                      </a:solidFill>
                      <a:prstDash val="solid"/>
                      <a:round/>
                      <a:headEnd type="none" w="med" len="med"/>
                      <a:tailEnd type="none" w="med" len="med"/>
                    </a:lnB>
                  </a:tcPr>
                </a:tc>
                <a:tc>
                  <a:txBody>
                    <a:bodyPr/>
                    <a:lstStyle/>
                    <a:p>
                      <a:pPr algn="l" fontAlgn="ctr"/>
                      <a:r>
                        <a:rPr lang="en-US" sz="800" b="0" i="1" u="none" strike="noStrike" dirty="0">
                          <a:solidFill>
                            <a:srgbClr val="000000"/>
                          </a:solidFill>
                          <a:effectLst/>
                          <a:latin typeface="Arial" panose="020B0604020202020204" pitchFamily="34" charset="0"/>
                          <a:ea typeface="맑은 고딕" panose="020B0503020000020004" pitchFamily="50" charset="-127"/>
                        </a:rPr>
                        <a:t>Fixed Costs</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30.1%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27.8%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21.3% </a:t>
                      </a:r>
                    </a:p>
                  </a:txBody>
                  <a:tcPr marL="36000" marR="36000" marT="0" marB="0" anchor="ctr">
                    <a:lnL>
                      <a:noFill/>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14.8%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14.8%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889292"/>
                  </a:ext>
                </a:extLst>
              </a:tr>
            </a:tbl>
          </a:graphicData>
        </a:graphic>
      </p:graphicFrame>
      <p:graphicFrame>
        <p:nvGraphicFramePr>
          <p:cNvPr id="17" name="표 16">
            <a:extLst>
              <a:ext uri="{FF2B5EF4-FFF2-40B4-BE49-F238E27FC236}">
                <a16:creationId xmlns:a16="http://schemas.microsoft.com/office/drawing/2014/main" id="{F7969616-4831-4752-B716-26FAF23530AE}"/>
              </a:ext>
            </a:extLst>
          </p:cNvPr>
          <p:cNvGraphicFramePr>
            <a:graphicFrameLocks noGrp="1"/>
          </p:cNvGraphicFramePr>
          <p:nvPr>
            <p:extLst>
              <p:ext uri="{D42A27DB-BD31-4B8C-83A1-F6EECF244321}">
                <p14:modId xmlns:p14="http://schemas.microsoft.com/office/powerpoint/2010/main" val="4206721982"/>
              </p:ext>
            </p:extLst>
          </p:nvPr>
        </p:nvGraphicFramePr>
        <p:xfrm>
          <a:off x="553364" y="2316361"/>
          <a:ext cx="3202915" cy="487680"/>
        </p:xfrm>
        <a:graphic>
          <a:graphicData uri="http://schemas.openxmlformats.org/drawingml/2006/table">
            <a:tbl>
              <a:tblPr/>
              <a:tblGrid>
                <a:gridCol w="860569">
                  <a:extLst>
                    <a:ext uri="{9D8B030D-6E8A-4147-A177-3AD203B41FA5}">
                      <a16:colId xmlns:a16="http://schemas.microsoft.com/office/drawing/2014/main" val="3791707812"/>
                    </a:ext>
                  </a:extLst>
                </a:gridCol>
                <a:gridCol w="595302">
                  <a:extLst>
                    <a:ext uri="{9D8B030D-6E8A-4147-A177-3AD203B41FA5}">
                      <a16:colId xmlns:a16="http://schemas.microsoft.com/office/drawing/2014/main" val="12251131"/>
                    </a:ext>
                  </a:extLst>
                </a:gridCol>
                <a:gridCol w="582348">
                  <a:extLst>
                    <a:ext uri="{9D8B030D-6E8A-4147-A177-3AD203B41FA5}">
                      <a16:colId xmlns:a16="http://schemas.microsoft.com/office/drawing/2014/main" val="3361869973"/>
                    </a:ext>
                  </a:extLst>
                </a:gridCol>
                <a:gridCol w="582348">
                  <a:extLst>
                    <a:ext uri="{9D8B030D-6E8A-4147-A177-3AD203B41FA5}">
                      <a16:colId xmlns:a16="http://schemas.microsoft.com/office/drawing/2014/main" val="2082788375"/>
                    </a:ext>
                  </a:extLst>
                </a:gridCol>
                <a:gridCol w="582348">
                  <a:extLst>
                    <a:ext uri="{9D8B030D-6E8A-4147-A177-3AD203B41FA5}">
                      <a16:colId xmlns:a16="http://schemas.microsoft.com/office/drawing/2014/main" val="684733716"/>
                    </a:ext>
                  </a:extLst>
                </a:gridCol>
              </a:tblGrid>
              <a:tr h="0">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800" b="1" i="0" u="none" strike="noStrike" dirty="0">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948159065"/>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제품매출</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r>
                        <a:rPr lang="en-US" sz="800" b="0" i="0" u="none" strike="noStrike" dirty="0">
                          <a:solidFill>
                            <a:srgbClr val="000000"/>
                          </a:solidFill>
                          <a:effectLst/>
                          <a:latin typeface="Arial" panose="020B0604020202020204" pitchFamily="34" charset="0"/>
                          <a:ea typeface="맑은 고딕" panose="020B0503020000020004" pitchFamily="50" charset="-127"/>
                        </a:rPr>
                        <a:t>A)</a:t>
                      </a:r>
                    </a:p>
                  </a:txBody>
                  <a:tcPr marL="36000" marR="36000" marT="0" marB="0" anchor="ctr">
                    <a:lnL w="6350" cap="flat" cmpd="sng" algn="ctr">
                      <a:solidFill>
                        <a:srgbClr val="005EB8"/>
                      </a:solidFill>
                      <a:prstDash val="solid"/>
                      <a:round/>
                      <a:headEnd type="none" w="med" len="med"/>
                      <a:tailEnd type="none" w="med" len="med"/>
                    </a:lnL>
                    <a:lnR>
                      <a:noFill/>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62882558"/>
                  </a:ext>
                </a:extLst>
              </a:tr>
              <a:tr h="0">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원단비용</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a:t>
                      </a:r>
                      <a:r>
                        <a:rPr lang="en-US" sz="800" b="0" i="0" u="none" strike="noStrike" dirty="0">
                          <a:solidFill>
                            <a:srgbClr val="000000"/>
                          </a:solidFill>
                          <a:effectLst/>
                          <a:latin typeface="Arial" panose="020B0604020202020204" pitchFamily="34" charset="0"/>
                          <a:ea typeface="맑은 고딕" panose="020B0503020000020004" pitchFamily="50" charset="-127"/>
                        </a:rPr>
                        <a:t>B)</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2,728 </a:t>
                      </a:r>
                    </a:p>
                  </a:txBody>
                  <a:tcPr marL="36000" marR="36000" marT="0" marB="0" anchor="ctr">
                    <a:lnL>
                      <a:noFill/>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3,598 </a:t>
                      </a:r>
                    </a:p>
                  </a:txBody>
                  <a:tcPr marL="36000" marR="36000" marT="0" marB="0" anchor="ctr">
                    <a:lnL>
                      <a:noFill/>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7,658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10,192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82419037"/>
                  </a:ext>
                </a:extLst>
              </a:tr>
              <a:tr h="0">
                <a:tc>
                  <a:txBody>
                    <a:bodyPr/>
                    <a:lstStyle/>
                    <a:p>
                      <a:pPr algn="l" fontAlgn="ctr"/>
                      <a:r>
                        <a:rPr lang="en-US" sz="800" b="0" i="1" u="none" strike="noStrike" dirty="0">
                          <a:solidFill>
                            <a:srgbClr val="000000"/>
                          </a:solidFill>
                          <a:effectLst/>
                          <a:latin typeface="Arial" panose="020B0604020202020204" pitchFamily="34" charset="0"/>
                          <a:ea typeface="맑은 고딕" panose="020B0503020000020004" pitchFamily="50" charset="-127"/>
                        </a:rPr>
                        <a:t>Ratio(C=B/A)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rPr>
                        <a:t>61.3%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59.2%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54.3%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dirty="0">
                          <a:solidFill>
                            <a:srgbClr val="000000"/>
                          </a:solidFill>
                          <a:effectLst/>
                          <a:latin typeface="Arial" panose="020B0604020202020204" pitchFamily="34" charset="0"/>
                          <a:ea typeface="맑은 고딕" panose="020B0503020000020004" pitchFamily="50" charset="-127"/>
                        </a:rPr>
                        <a:t>50.3%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213950049"/>
                  </a:ext>
                </a:extLst>
              </a:tr>
            </a:tbl>
          </a:graphicData>
        </a:graphic>
      </p:graphicFrame>
    </p:spTree>
    <p:extLst>
      <p:ext uri="{BB962C8B-B14F-4D97-AF65-F5344CB8AC3E}">
        <p14:creationId xmlns:p14="http://schemas.microsoft.com/office/powerpoint/2010/main" val="2257312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36" name="차트 35">
                <a:extLst>
                  <a:ext uri="{FF2B5EF4-FFF2-40B4-BE49-F238E27FC236}">
                    <a16:creationId xmlns:a16="http://schemas.microsoft.com/office/drawing/2014/main" id="{DF9A540E-7629-4505-ADCC-6BA9F96CB929}"/>
                  </a:ext>
                </a:extLst>
              </p:cNvPr>
              <p:cNvGraphicFramePr/>
              <p:nvPr>
                <p:extLst>
                  <p:ext uri="{D42A27DB-BD31-4B8C-83A1-F6EECF244321}">
                    <p14:modId xmlns:p14="http://schemas.microsoft.com/office/powerpoint/2010/main" val="229731845"/>
                  </p:ext>
                </p:extLst>
              </p:nvPr>
            </p:nvGraphicFramePr>
            <p:xfrm>
              <a:off x="518065" y="1724400"/>
              <a:ext cx="8904957" cy="1832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6" name="차트 35">
                <a:extLst>
                  <a:ext uri="{FF2B5EF4-FFF2-40B4-BE49-F238E27FC236}">
                    <a16:creationId xmlns:a16="http://schemas.microsoft.com/office/drawing/2014/main" id="{DF9A540E-7629-4505-ADCC-6BA9F96CB929}"/>
                  </a:ext>
                </a:extLst>
              </p:cNvPr>
              <p:cNvPicPr>
                <a:picLocks noGrp="1" noRot="1" noChangeAspect="1" noMove="1" noResize="1" noEditPoints="1" noAdjustHandles="1" noChangeArrowheads="1" noChangeShapeType="1"/>
              </p:cNvPicPr>
              <p:nvPr/>
            </p:nvPicPr>
            <p:blipFill>
              <a:blip r:embed="rId4"/>
              <a:stretch>
                <a:fillRect/>
              </a:stretch>
            </p:blipFill>
            <p:spPr>
              <a:xfrm>
                <a:off x="518065" y="1724400"/>
                <a:ext cx="8904957" cy="1832400"/>
              </a:xfrm>
              <a:prstGeom prst="rect">
                <a:avLst/>
              </a:prstGeom>
            </p:spPr>
          </p:pic>
        </mc:Fallback>
      </mc:AlternateContent>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501395"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518067"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cs typeface="Arial" panose="020B0604020202020204" pitchFamily="34" charset="0"/>
              </a:rPr>
              <a:t> Margin Movement</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9" name="제목 2">
            <a:extLst>
              <a:ext uri="{FF2B5EF4-FFF2-40B4-BE49-F238E27FC236}">
                <a16:creationId xmlns:a16="http://schemas.microsoft.com/office/drawing/2014/main" id="{3AC186F3-797A-4FA4-A939-A6FE4AB6C378}"/>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Margin Movement (1/2)</a:t>
            </a: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8" name="TextBox 27">
            <a:extLst>
              <a:ext uri="{FF2B5EF4-FFF2-40B4-BE49-F238E27FC236}">
                <a16:creationId xmlns:a16="http://schemas.microsoft.com/office/drawing/2014/main" id="{236A4B11-2033-4BCA-A8E9-F5838CFD5965}"/>
              </a:ext>
            </a:extLst>
          </p:cNvPr>
          <p:cNvSpPr txBox="1">
            <a:spLocks/>
          </p:cNvSpPr>
          <p:nvPr/>
        </p:nvSpPr>
        <p:spPr>
          <a:xfrm rot="10800000" flipV="1">
            <a:off x="518066" y="3751757"/>
            <a:ext cx="8904958" cy="1946309"/>
          </a:xfrm>
          <a:prstGeom prst="rect">
            <a:avLst/>
          </a:prstGeom>
          <a:noFill/>
          <a:ln w="6350">
            <a:solidFill>
              <a:srgbClr val="00338D"/>
            </a:solidFill>
          </a:ln>
        </p:spPr>
        <p:txBody>
          <a:bodyPr wrap="square" lIns="54610" tIns="54610" rIns="54000" bIns="54610" rtlCol="0" anchor="t" anchorCtr="0">
            <a:noAutofit/>
          </a:bodyPr>
          <a:lstStyle/>
          <a:p>
            <a:pPr marL="171450" marR="0" lvl="0" indent="-171450" algn="l" defTabSz="914400" rtl="0" eaLnBrk="1" fontAlgn="auto"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FY18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FY19 (17.7%  15.6%)</a:t>
            </a: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동일 거래처 내에서 단가가 높은 제품 및 코팅의 비중이 증가하였으나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고가 원단 및 보호필름의 사용으로 인한 비용 증가분이 더 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전체 마진율은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4.5%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인터뷰에 따르면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매출은 최종고객에게 직접 공급하므로 핸들링 차지 등 마진을 붙여 단가를 산정하여 제품매출처 내에서 가장 마진율이 뛰어난 거래처로 파악되며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반대로 한샘으로는 마진율이 낮은 제품들을 공급하고 있었던 것으로 파악됨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한샘향</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공급 비중이 감소하고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공급 비중이 증가함에 따라 마진율은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2.7%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상승하였음</a:t>
            </a:r>
          </a:p>
          <a:p>
            <a:pPr marL="271463" marR="0" lvl="0" indent="-171450" algn="l" defTabSz="914400" rtl="0" eaLnBrk="1" fontAlgn="auto"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신제품 개발에 따라 일부 제품에서 코팅 전 원단을 가공하는 단계가 추가되어 외주가공비가 상승하였고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YILDIZ</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향 매출이 상승함에 따라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루카소에</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지급되는 지급수수료와 해외수출용 포장비가 증가함에 따라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3.1%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p>
          <a:p>
            <a:pPr marL="271463" marR="0" lvl="0" indent="-171450" algn="l" defTabSz="914400" rtl="0" eaLnBrk="1" fontAlgn="auto"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공급 수량이 감소함에 따라 레버리지 효과로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1.3%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하자보수비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대손상각비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외주용역비 등 기타 고정비가 감소함에 따라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4.1%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상승하였음</a:t>
            </a:r>
          </a:p>
        </p:txBody>
      </p:sp>
      <p:sp>
        <p:nvSpPr>
          <p:cNvPr id="89" name="순서도: 연결자 88">
            <a:extLst>
              <a:ext uri="{FF2B5EF4-FFF2-40B4-BE49-F238E27FC236}">
                <a16:creationId xmlns:a16="http://schemas.microsoft.com/office/drawing/2014/main" id="{F7AC0AEE-9DAE-4FF6-B88A-D54401661C12}"/>
              </a:ext>
            </a:extLst>
          </p:cNvPr>
          <p:cNvSpPr/>
          <p:nvPr/>
        </p:nvSpPr>
        <p:spPr bwMode="auto">
          <a:xfrm>
            <a:off x="668537" y="402707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0" name="순서도: 연결자 89">
            <a:extLst>
              <a:ext uri="{FF2B5EF4-FFF2-40B4-BE49-F238E27FC236}">
                <a16:creationId xmlns:a16="http://schemas.microsoft.com/office/drawing/2014/main" id="{A287925F-BB28-48C6-9420-77CE287558E0}"/>
              </a:ext>
            </a:extLst>
          </p:cNvPr>
          <p:cNvSpPr/>
          <p:nvPr/>
        </p:nvSpPr>
        <p:spPr bwMode="auto">
          <a:xfrm>
            <a:off x="668537" y="441765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1" name="순서도: 연결자 90">
            <a:extLst>
              <a:ext uri="{FF2B5EF4-FFF2-40B4-BE49-F238E27FC236}">
                <a16:creationId xmlns:a16="http://schemas.microsoft.com/office/drawing/2014/main" id="{CD9B7F1F-A73D-450B-A86E-A990DEDD616E}"/>
              </a:ext>
            </a:extLst>
          </p:cNvPr>
          <p:cNvSpPr/>
          <p:nvPr/>
        </p:nvSpPr>
        <p:spPr bwMode="auto">
          <a:xfrm>
            <a:off x="668537" y="492400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94" name="순서도: 연결자 93">
            <a:extLst>
              <a:ext uri="{FF2B5EF4-FFF2-40B4-BE49-F238E27FC236}">
                <a16:creationId xmlns:a16="http://schemas.microsoft.com/office/drawing/2014/main" id="{1917EF1B-E356-4110-BE2E-F4AF5D43BA5A}"/>
              </a:ext>
            </a:extLst>
          </p:cNvPr>
          <p:cNvSpPr/>
          <p:nvPr/>
        </p:nvSpPr>
        <p:spPr bwMode="auto">
          <a:xfrm>
            <a:off x="668537" y="530055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4" name="직사각형 33">
            <a:extLst>
              <a:ext uri="{FF2B5EF4-FFF2-40B4-BE49-F238E27FC236}">
                <a16:creationId xmlns:a16="http://schemas.microsoft.com/office/drawing/2014/main" id="{E5CD67A0-EBDF-40F0-8C9D-1C06BE8901F8}"/>
              </a:ext>
            </a:extLst>
          </p:cNvPr>
          <p:cNvSpPr/>
          <p:nvPr/>
        </p:nvSpPr>
        <p:spPr>
          <a:xfrm>
            <a:off x="1113004" y="2027857"/>
            <a:ext cx="360950" cy="56537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5" name="순서도: 연결자 34">
            <a:extLst>
              <a:ext uri="{FF2B5EF4-FFF2-40B4-BE49-F238E27FC236}">
                <a16:creationId xmlns:a16="http://schemas.microsoft.com/office/drawing/2014/main" id="{342E34A7-FFEF-4E2C-B47C-92A0448A24A4}"/>
              </a:ext>
            </a:extLst>
          </p:cNvPr>
          <p:cNvSpPr/>
          <p:nvPr/>
        </p:nvSpPr>
        <p:spPr bwMode="auto">
          <a:xfrm>
            <a:off x="1032147" y="194288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1</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7" name="직사각형 36">
            <a:extLst>
              <a:ext uri="{FF2B5EF4-FFF2-40B4-BE49-F238E27FC236}">
                <a16:creationId xmlns:a16="http://schemas.microsoft.com/office/drawing/2014/main" id="{4F780267-CCB5-406E-8A60-B181C9270BDA}"/>
              </a:ext>
            </a:extLst>
          </p:cNvPr>
          <p:cNvSpPr/>
          <p:nvPr/>
        </p:nvSpPr>
        <p:spPr>
          <a:xfrm>
            <a:off x="1558093" y="2061724"/>
            <a:ext cx="360950" cy="35127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8" name="순서도: 연결자 37">
            <a:extLst>
              <a:ext uri="{FF2B5EF4-FFF2-40B4-BE49-F238E27FC236}">
                <a16:creationId xmlns:a16="http://schemas.microsoft.com/office/drawing/2014/main" id="{BC93644D-860E-48EC-8D3B-854D80B67F56}"/>
              </a:ext>
            </a:extLst>
          </p:cNvPr>
          <p:cNvSpPr/>
          <p:nvPr/>
        </p:nvSpPr>
        <p:spPr bwMode="auto">
          <a:xfrm>
            <a:off x="1477236" y="197674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2</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1" name="직사각형 40">
            <a:extLst>
              <a:ext uri="{FF2B5EF4-FFF2-40B4-BE49-F238E27FC236}">
                <a16:creationId xmlns:a16="http://schemas.microsoft.com/office/drawing/2014/main" id="{63CC5C72-AE5E-4F83-9B54-F0D2E373E3DA}"/>
              </a:ext>
            </a:extLst>
          </p:cNvPr>
          <p:cNvSpPr/>
          <p:nvPr/>
        </p:nvSpPr>
        <p:spPr>
          <a:xfrm>
            <a:off x="2036375" y="2171791"/>
            <a:ext cx="360950" cy="42144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42" name="순서도: 연결자 41">
            <a:extLst>
              <a:ext uri="{FF2B5EF4-FFF2-40B4-BE49-F238E27FC236}">
                <a16:creationId xmlns:a16="http://schemas.microsoft.com/office/drawing/2014/main" id="{0205EFA7-CEAC-4E0B-8A54-8A3F12FBB684}"/>
              </a:ext>
            </a:extLst>
          </p:cNvPr>
          <p:cNvSpPr/>
          <p:nvPr/>
        </p:nvSpPr>
        <p:spPr bwMode="auto">
          <a:xfrm>
            <a:off x="1955518" y="208681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3</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3" name="직사각형 42">
            <a:extLst>
              <a:ext uri="{FF2B5EF4-FFF2-40B4-BE49-F238E27FC236}">
                <a16:creationId xmlns:a16="http://schemas.microsoft.com/office/drawing/2014/main" id="{ABA9036C-BF2D-499C-859D-B72CF5D80945}"/>
              </a:ext>
            </a:extLst>
          </p:cNvPr>
          <p:cNvSpPr/>
          <p:nvPr/>
        </p:nvSpPr>
        <p:spPr>
          <a:xfrm>
            <a:off x="2491044" y="2104059"/>
            <a:ext cx="840418" cy="540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44" name="순서도: 연결자 43">
            <a:extLst>
              <a:ext uri="{FF2B5EF4-FFF2-40B4-BE49-F238E27FC236}">
                <a16:creationId xmlns:a16="http://schemas.microsoft.com/office/drawing/2014/main" id="{45E7272A-4935-4AEE-BCB1-26D464BAF9B8}"/>
              </a:ext>
            </a:extLst>
          </p:cNvPr>
          <p:cNvSpPr/>
          <p:nvPr/>
        </p:nvSpPr>
        <p:spPr bwMode="auto">
          <a:xfrm>
            <a:off x="2423909" y="201908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4</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7" name="TextBox 46">
            <a:extLst>
              <a:ext uri="{FF2B5EF4-FFF2-40B4-BE49-F238E27FC236}">
                <a16:creationId xmlns:a16="http://schemas.microsoft.com/office/drawing/2014/main" id="{C65E0203-2614-4AE8-9D94-B51CAC43E754}"/>
              </a:ext>
            </a:extLst>
          </p:cNvPr>
          <p:cNvSpPr txBox="1"/>
          <p:nvPr/>
        </p:nvSpPr>
        <p:spPr>
          <a:xfrm>
            <a:off x="518065" y="3557001"/>
            <a:ext cx="5179861"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a: </a:t>
            </a:r>
            <a:r>
              <a:rPr lang="ko-KR" altLang="en-US" sz="700" dirty="0">
                <a:latin typeface="Arial" panose="020B0604020202020204" pitchFamily="34" charset="0"/>
                <a:cs typeface="Arial" panose="020B0604020202020204" pitchFamily="34" charset="0"/>
              </a:rPr>
              <a:t>제품 </a:t>
            </a:r>
            <a:r>
              <a:rPr lang="en-US" altLang="ko-KR" sz="700" dirty="0">
                <a:latin typeface="Arial" panose="020B0604020202020204" pitchFamily="34" charset="0"/>
                <a:cs typeface="Arial" panose="020B0604020202020204" pitchFamily="34" charset="0"/>
              </a:rPr>
              <a:t>Mix </a:t>
            </a:r>
            <a:r>
              <a:rPr lang="ko-KR" altLang="en-US" sz="700" dirty="0">
                <a:latin typeface="Arial" panose="020B0604020202020204" pitchFamily="34" charset="0"/>
                <a:cs typeface="Arial" panose="020B0604020202020204" pitchFamily="34" charset="0"/>
              </a:rPr>
              <a:t>변동 </a:t>
            </a:r>
            <a:r>
              <a:rPr lang="en-US" altLang="ko-KR" sz="700" dirty="0">
                <a:latin typeface="Arial" panose="020B0604020202020204" pitchFamily="34" charset="0"/>
                <a:cs typeface="Arial" panose="020B0604020202020204" pitchFamily="34" charset="0"/>
              </a:rPr>
              <a:t>/ b: </a:t>
            </a:r>
            <a:r>
              <a:rPr lang="ko-KR" altLang="en-US" sz="700" dirty="0">
                <a:latin typeface="Arial" panose="020B0604020202020204" pitchFamily="34" charset="0"/>
                <a:cs typeface="Arial" panose="020B0604020202020204" pitchFamily="34" charset="0"/>
              </a:rPr>
              <a:t>거래처 </a:t>
            </a:r>
            <a:r>
              <a:rPr lang="en-US" altLang="ko-KR" sz="700" dirty="0">
                <a:latin typeface="Arial" panose="020B0604020202020204" pitchFamily="34" charset="0"/>
                <a:cs typeface="Arial" panose="020B0604020202020204" pitchFamily="34" charset="0"/>
              </a:rPr>
              <a:t>Mix </a:t>
            </a:r>
            <a:r>
              <a:rPr lang="ko-KR" altLang="en-US" sz="700" dirty="0">
                <a:latin typeface="Arial" panose="020B0604020202020204" pitchFamily="34" charset="0"/>
                <a:cs typeface="Arial" panose="020B0604020202020204" pitchFamily="34" charset="0"/>
              </a:rPr>
              <a:t>변동 </a:t>
            </a:r>
            <a:r>
              <a:rPr lang="en-US" altLang="ko-KR" sz="700" dirty="0">
                <a:latin typeface="Arial" panose="020B0604020202020204" pitchFamily="34" charset="0"/>
                <a:cs typeface="Arial" panose="020B0604020202020204" pitchFamily="34" charset="0"/>
              </a:rPr>
              <a:t>/ c: </a:t>
            </a:r>
            <a:r>
              <a:rPr lang="ko-KR" altLang="en-US" sz="700" dirty="0">
                <a:latin typeface="Arial" panose="020B0604020202020204" pitchFamily="34" charset="0"/>
                <a:cs typeface="Arial" panose="020B0604020202020204" pitchFamily="34" charset="0"/>
              </a:rPr>
              <a:t>외주가공비 등 기타 변동비 효과 </a:t>
            </a:r>
            <a:r>
              <a:rPr lang="en-US" altLang="ko-KR" sz="700" dirty="0">
                <a:latin typeface="Arial" panose="020B0604020202020204" pitchFamily="34" charset="0"/>
                <a:cs typeface="Arial" panose="020B0604020202020204" pitchFamily="34" charset="0"/>
              </a:rPr>
              <a:t>/ d: </a:t>
            </a:r>
            <a:r>
              <a:rPr lang="ko-KR" altLang="en-US" sz="700" dirty="0" err="1">
                <a:latin typeface="Arial" panose="020B0604020202020204" pitchFamily="34" charset="0"/>
                <a:cs typeface="Arial" panose="020B0604020202020204" pitchFamily="34" charset="0"/>
              </a:rPr>
              <a:t>레버리지효과</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 e: </a:t>
            </a:r>
            <a:r>
              <a:rPr lang="ko-KR" altLang="en-US" sz="700" dirty="0">
                <a:latin typeface="Arial" panose="020B0604020202020204" pitchFamily="34" charset="0"/>
                <a:cs typeface="Arial" panose="020B0604020202020204" pitchFamily="34" charset="0"/>
              </a:rPr>
              <a:t>고정비 증감 효과</a:t>
            </a:r>
            <a:endParaRPr lang="en-US" altLang="ko-KR" sz="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1731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21" name="차트 20">
                <a:extLst>
                  <a:ext uri="{FF2B5EF4-FFF2-40B4-BE49-F238E27FC236}">
                    <a16:creationId xmlns:a16="http://schemas.microsoft.com/office/drawing/2014/main" id="{1414DE6A-EB17-4319-8CEB-08DCC0C6E7D4}"/>
                  </a:ext>
                </a:extLst>
              </p:cNvPr>
              <p:cNvGraphicFramePr/>
              <p:nvPr>
                <p:extLst>
                  <p:ext uri="{D42A27DB-BD31-4B8C-83A1-F6EECF244321}">
                    <p14:modId xmlns:p14="http://schemas.microsoft.com/office/powerpoint/2010/main" val="1923655413"/>
                  </p:ext>
                </p:extLst>
              </p:nvPr>
            </p:nvGraphicFramePr>
            <p:xfrm>
              <a:off x="518065" y="1724400"/>
              <a:ext cx="8904957" cy="18324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1" name="차트 20">
                <a:extLst>
                  <a:ext uri="{FF2B5EF4-FFF2-40B4-BE49-F238E27FC236}">
                    <a16:creationId xmlns:a16="http://schemas.microsoft.com/office/drawing/2014/main" id="{1414DE6A-EB17-4319-8CEB-08DCC0C6E7D4}"/>
                  </a:ext>
                </a:extLst>
              </p:cNvPr>
              <p:cNvPicPr>
                <a:picLocks noGrp="1" noRot="1" noChangeAspect="1" noMove="1" noResize="1" noEditPoints="1" noAdjustHandles="1" noChangeArrowheads="1" noChangeShapeType="1"/>
              </p:cNvPicPr>
              <p:nvPr/>
            </p:nvPicPr>
            <p:blipFill>
              <a:blip r:embed="rId4"/>
              <a:stretch>
                <a:fillRect/>
              </a:stretch>
            </p:blipFill>
            <p:spPr>
              <a:xfrm>
                <a:off x="518065" y="1724400"/>
                <a:ext cx="8904957" cy="1832400"/>
              </a:xfrm>
              <a:prstGeom prst="rect">
                <a:avLst/>
              </a:prstGeom>
            </p:spPr>
          </p:pic>
        </mc:Fallback>
      </mc:AlternateContent>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501395"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518067"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cs typeface="Arial" panose="020B0604020202020204" pitchFamily="34" charset="0"/>
              </a:rPr>
              <a:t> Margin Movement</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2" name="제목 2">
            <a:extLst>
              <a:ext uri="{FF2B5EF4-FFF2-40B4-BE49-F238E27FC236}">
                <a16:creationId xmlns:a16="http://schemas.microsoft.com/office/drawing/2014/main" id="{C47717F3-438A-4FE8-9FA3-991ADD705EE3}"/>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8" name="TextBox 27">
            <a:extLst>
              <a:ext uri="{FF2B5EF4-FFF2-40B4-BE49-F238E27FC236}">
                <a16:creationId xmlns:a16="http://schemas.microsoft.com/office/drawing/2014/main" id="{236A4B11-2033-4BCA-A8E9-F5838CFD5965}"/>
              </a:ext>
            </a:extLst>
          </p:cNvPr>
          <p:cNvSpPr txBox="1">
            <a:spLocks/>
          </p:cNvSpPr>
          <p:nvPr/>
        </p:nvSpPr>
        <p:spPr>
          <a:xfrm rot="10800000" flipV="1">
            <a:off x="518066" y="3751758"/>
            <a:ext cx="8904958" cy="2166442"/>
          </a:xfrm>
          <a:prstGeom prst="rect">
            <a:avLst/>
          </a:prstGeom>
          <a:noFill/>
          <a:ln w="6350">
            <a:solidFill>
              <a:srgbClr val="00338D"/>
            </a:solidFill>
          </a:ln>
        </p:spPr>
        <p:txBody>
          <a:bodyPr wrap="square" lIns="54610" tIns="54610" rIns="54000" bIns="54610" rtlCol="0" anchor="t" anchorCtr="0">
            <a:noAutofit/>
          </a:bodyPr>
          <a:lstStyle/>
          <a:p>
            <a:pPr marL="171450" marR="0" lvl="0" indent="-171450" algn="l" defTabSz="914400" rtl="0" eaLnBrk="1" fontAlgn="auto"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FY19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FY20 (15.6%  13.9%)</a:t>
            </a:r>
          </a:p>
          <a:p>
            <a:pPr marL="271463" indent="-171450">
              <a:lnSpc>
                <a:spcPts val="1200"/>
              </a:lnSpc>
              <a:spcBef>
                <a:spcPts val="600"/>
              </a:spcBef>
              <a:buClr>
                <a:srgbClr val="00338D"/>
              </a:buClr>
              <a:buFont typeface="Wingdings" panose="05000000000000000000" pitchFamily="2" charset="2"/>
              <a:buChar char="ü"/>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매출액을 총액으로 인식하는 제품매출의 특성상 순액으로 인식하는 임가공매출 대비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EBITDA%</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는 낮게 인식되며</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매출의 발생에 따라 제품매출 비중이 증가하였고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효과로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0.6%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p>
          <a:p>
            <a:pPr marL="271463" marR="0" lvl="0" indent="-171450" algn="l" defTabSz="914400" rtl="0" eaLnBrk="1" fontAlgn="auto"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공급물량 증가에 따른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레버리지효과로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2.6%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상승하였으나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하자보수비 등 기타 고정비의 증가에 따라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2.7%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p>
          <a:p>
            <a:pPr marL="171450" marR="0" lvl="0" indent="-171450" algn="l" defTabSz="914400" rtl="0" eaLnBrk="1" fontAlgn="auto" hangingPunct="1">
              <a:lnSpc>
                <a:spcPts val="1200"/>
              </a:lnSpc>
              <a:spcBef>
                <a:spcPts val="600"/>
              </a:spcBef>
              <a:spcAft>
                <a:spcPts val="0"/>
              </a:spcAft>
              <a:buClr>
                <a:srgbClr val="00338D"/>
              </a:buClr>
              <a:buSzTx/>
              <a:buFont typeface="Wingdings" panose="05000000000000000000" pitchFamily="2" charset="2"/>
              <a:buChar char="§"/>
              <a:tabLst/>
              <a:defRPr/>
            </a:pP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FY20 </a:t>
            </a:r>
            <a:r>
              <a:rPr kumimoji="0" lang="en-US" altLang="ko-KR" sz="9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FY21.3Q (13.9%  18.0%)</a:t>
            </a:r>
          </a:p>
          <a:p>
            <a:pPr marL="271463" marR="0" lvl="0" indent="-171450" algn="l" defTabSz="914400" rtl="0" eaLnBrk="1" fontAlgn="auto" hangingPunct="1">
              <a:lnSpc>
                <a:spcPts val="12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전반적으로 마진율이 낮은 제품의 판매 비중이 증가함에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효과로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hangingPunct="1">
              <a:lnSpc>
                <a:spcPts val="1200"/>
              </a:lnSpc>
              <a:spcBef>
                <a:spcPts val="600"/>
              </a:spcBef>
              <a:spcAft>
                <a:spcPts val="0"/>
              </a:spcAft>
              <a:buClr>
                <a:srgbClr val="00338D"/>
              </a:buClr>
              <a:buSzTx/>
              <a:buFont typeface="Wingdings" panose="05000000000000000000" pitchFamily="2" charset="2"/>
              <a:buChar char="ü"/>
              <a:tabLst/>
              <a:defRPr/>
            </a:pP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의 매출수량이 지속적으로 상승하였고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임가공매출 대비 제품매출 비중이 증가함에 따라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Mix</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효과로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1.3%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p>
          <a:p>
            <a:pPr marL="271463" marR="0" lvl="0" indent="-171450" algn="l" defTabSz="914400" rtl="0" eaLnBrk="1" fontAlgn="auto" latinLnBrk="0"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외주가공이 필요한 제품의 수요가 감소함에 따라 외주가공비가 감소하였고</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운반비 및 포장비도 매출액 대비 소폭 감소함에 따라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3.4%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증가하였음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71463" marR="0" lvl="0" indent="-171450" algn="l" defTabSz="914400" rtl="0" eaLnBrk="1" fontAlgn="auto" hangingPunct="1">
              <a:lnSpc>
                <a:spcPts val="1200"/>
              </a:lnSpc>
              <a:spcBef>
                <a:spcPts val="600"/>
              </a:spcBef>
              <a:spcAft>
                <a:spcPts val="0"/>
              </a:spcAft>
              <a:buClr>
                <a:srgbClr val="00338D"/>
              </a:buClr>
              <a:buSzTx/>
              <a:buFont typeface="Wingdings" panose="05000000000000000000" pitchFamily="2" charset="2"/>
              <a:buChar char="ü"/>
              <a:tabLst/>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공급물량의 증가에 따른 </a:t>
            </a:r>
            <a:r>
              <a:rPr kumimoji="0" lang="ko-KR" alt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레버리지효과로</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5.9%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증가하였으나</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인건비</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외주용역비 등 고정비의 증가로 마진율이 </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 </a:t>
            </a: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감소하였음</a:t>
            </a:r>
            <a:endPar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 name="직사각형 21">
            <a:extLst>
              <a:ext uri="{FF2B5EF4-FFF2-40B4-BE49-F238E27FC236}">
                <a16:creationId xmlns:a16="http://schemas.microsoft.com/office/drawing/2014/main" id="{45AFBF59-3B82-4899-943C-08F89782D779}"/>
              </a:ext>
            </a:extLst>
          </p:cNvPr>
          <p:cNvSpPr/>
          <p:nvPr/>
        </p:nvSpPr>
        <p:spPr>
          <a:xfrm>
            <a:off x="5189925" y="2035229"/>
            <a:ext cx="924444" cy="46388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3" name="순서도: 연결자 22">
            <a:extLst>
              <a:ext uri="{FF2B5EF4-FFF2-40B4-BE49-F238E27FC236}">
                <a16:creationId xmlns:a16="http://schemas.microsoft.com/office/drawing/2014/main" id="{0230ECA0-084F-46E2-8D64-11716720088C}"/>
              </a:ext>
            </a:extLst>
          </p:cNvPr>
          <p:cNvSpPr/>
          <p:nvPr/>
        </p:nvSpPr>
        <p:spPr bwMode="auto">
          <a:xfrm>
            <a:off x="5117924" y="19502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6</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4" name="직사각형 23">
            <a:extLst>
              <a:ext uri="{FF2B5EF4-FFF2-40B4-BE49-F238E27FC236}">
                <a16:creationId xmlns:a16="http://schemas.microsoft.com/office/drawing/2014/main" id="{B9211842-ED76-4544-98B4-ABEAAE5A6B5C}"/>
              </a:ext>
            </a:extLst>
          </p:cNvPr>
          <p:cNvSpPr/>
          <p:nvPr/>
        </p:nvSpPr>
        <p:spPr>
          <a:xfrm>
            <a:off x="6629306" y="2306657"/>
            <a:ext cx="360000" cy="3265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5" name="순서도: 연결자 24">
            <a:extLst>
              <a:ext uri="{FF2B5EF4-FFF2-40B4-BE49-F238E27FC236}">
                <a16:creationId xmlns:a16="http://schemas.microsoft.com/office/drawing/2014/main" id="{7B959346-78D8-421D-8DCA-00E244F9FA03}"/>
              </a:ext>
            </a:extLst>
          </p:cNvPr>
          <p:cNvSpPr/>
          <p:nvPr/>
        </p:nvSpPr>
        <p:spPr bwMode="auto">
          <a:xfrm>
            <a:off x="6572834" y="222168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7</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6" name="직사각형 25">
            <a:extLst>
              <a:ext uri="{FF2B5EF4-FFF2-40B4-BE49-F238E27FC236}">
                <a16:creationId xmlns:a16="http://schemas.microsoft.com/office/drawing/2014/main" id="{5721D923-E5F5-4E0F-BE00-1DEA9A8FB4FF}"/>
              </a:ext>
            </a:extLst>
          </p:cNvPr>
          <p:cNvSpPr/>
          <p:nvPr/>
        </p:nvSpPr>
        <p:spPr>
          <a:xfrm>
            <a:off x="7084318" y="2365820"/>
            <a:ext cx="396000" cy="32658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27" name="순서도: 연결자 26">
            <a:extLst>
              <a:ext uri="{FF2B5EF4-FFF2-40B4-BE49-F238E27FC236}">
                <a16:creationId xmlns:a16="http://schemas.microsoft.com/office/drawing/2014/main" id="{A2D0BF2D-128B-4A9A-9390-F9E80CD60ECE}"/>
              </a:ext>
            </a:extLst>
          </p:cNvPr>
          <p:cNvSpPr/>
          <p:nvPr/>
        </p:nvSpPr>
        <p:spPr bwMode="auto">
          <a:xfrm>
            <a:off x="7026576" y="228084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8</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29" name="직사각형 28">
            <a:extLst>
              <a:ext uri="{FF2B5EF4-FFF2-40B4-BE49-F238E27FC236}">
                <a16:creationId xmlns:a16="http://schemas.microsoft.com/office/drawing/2014/main" id="{DF0DE8E6-E4AE-46C3-8ABE-05F0DB3F2CDF}"/>
              </a:ext>
            </a:extLst>
          </p:cNvPr>
          <p:cNvSpPr/>
          <p:nvPr/>
        </p:nvSpPr>
        <p:spPr>
          <a:xfrm>
            <a:off x="7558524" y="2188021"/>
            <a:ext cx="360000" cy="42818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0" name="순서도: 연결자 29">
            <a:extLst>
              <a:ext uri="{FF2B5EF4-FFF2-40B4-BE49-F238E27FC236}">
                <a16:creationId xmlns:a16="http://schemas.microsoft.com/office/drawing/2014/main" id="{D36E866E-84C4-4642-AD3F-DDA0D68480C7}"/>
              </a:ext>
            </a:extLst>
          </p:cNvPr>
          <p:cNvSpPr/>
          <p:nvPr/>
        </p:nvSpPr>
        <p:spPr bwMode="auto">
          <a:xfrm>
            <a:off x="7486523" y="210304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9</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1" name="직사각형 30">
            <a:extLst>
              <a:ext uri="{FF2B5EF4-FFF2-40B4-BE49-F238E27FC236}">
                <a16:creationId xmlns:a16="http://schemas.microsoft.com/office/drawing/2014/main" id="{9DB32101-E64B-4FFC-ABCB-90FBC7E9812F}"/>
              </a:ext>
            </a:extLst>
          </p:cNvPr>
          <p:cNvSpPr/>
          <p:nvPr/>
        </p:nvSpPr>
        <p:spPr>
          <a:xfrm>
            <a:off x="8003461" y="1832419"/>
            <a:ext cx="864000" cy="540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42" name="순서도: 연결자 41">
            <a:extLst>
              <a:ext uri="{FF2B5EF4-FFF2-40B4-BE49-F238E27FC236}">
                <a16:creationId xmlns:a16="http://schemas.microsoft.com/office/drawing/2014/main" id="{C7B20FD8-7783-4836-BE8D-D53F889E742B}"/>
              </a:ext>
            </a:extLst>
          </p:cNvPr>
          <p:cNvSpPr/>
          <p:nvPr/>
        </p:nvSpPr>
        <p:spPr bwMode="auto">
          <a:xfrm>
            <a:off x="7931460" y="17602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Univers for KPMG"/>
                <a:ea typeface="맑은 고딕" panose="020B0503020000020004" pitchFamily="50" charset="-127"/>
                <a:cs typeface="Arial" panose="020B0604020202020204" pitchFamily="34" charset="0"/>
              </a:rPr>
              <a:t>10</a:t>
            </a:r>
            <a:endParaRPr lang="ko-KR" altLang="en-US" sz="7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4" name="순서도: 연결자 43">
            <a:extLst>
              <a:ext uri="{FF2B5EF4-FFF2-40B4-BE49-F238E27FC236}">
                <a16:creationId xmlns:a16="http://schemas.microsoft.com/office/drawing/2014/main" id="{575F940C-6E33-4049-9021-51927D399EA4}"/>
              </a:ext>
            </a:extLst>
          </p:cNvPr>
          <p:cNvSpPr/>
          <p:nvPr/>
        </p:nvSpPr>
        <p:spPr bwMode="auto">
          <a:xfrm>
            <a:off x="668537" y="44134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6</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5" name="순서도: 연결자 44">
            <a:extLst>
              <a:ext uri="{FF2B5EF4-FFF2-40B4-BE49-F238E27FC236}">
                <a16:creationId xmlns:a16="http://schemas.microsoft.com/office/drawing/2014/main" id="{6D60E03F-8762-4F6F-8B7E-7F140891ADD6}"/>
              </a:ext>
            </a:extLst>
          </p:cNvPr>
          <p:cNvSpPr/>
          <p:nvPr/>
        </p:nvSpPr>
        <p:spPr bwMode="auto">
          <a:xfrm>
            <a:off x="668537" y="508520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8</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47" name="순서도: 연결자 46">
            <a:extLst>
              <a:ext uri="{FF2B5EF4-FFF2-40B4-BE49-F238E27FC236}">
                <a16:creationId xmlns:a16="http://schemas.microsoft.com/office/drawing/2014/main" id="{8D295FCC-D291-4539-9DFF-39218D15E36F}"/>
              </a:ext>
            </a:extLst>
          </p:cNvPr>
          <p:cNvSpPr/>
          <p:nvPr/>
        </p:nvSpPr>
        <p:spPr bwMode="auto">
          <a:xfrm>
            <a:off x="668537" y="531623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9</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53" name="순서도: 연결자 52">
            <a:extLst>
              <a:ext uri="{FF2B5EF4-FFF2-40B4-BE49-F238E27FC236}">
                <a16:creationId xmlns:a16="http://schemas.microsoft.com/office/drawing/2014/main" id="{AEEBFC73-8131-4EF6-A420-C123C1BC1E41}"/>
              </a:ext>
            </a:extLst>
          </p:cNvPr>
          <p:cNvSpPr/>
          <p:nvPr/>
        </p:nvSpPr>
        <p:spPr bwMode="auto">
          <a:xfrm>
            <a:off x="668537" y="554727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Univers for KPMG"/>
                <a:ea typeface="맑은 고딕" panose="020B0503020000020004" pitchFamily="50" charset="-127"/>
                <a:cs typeface="Arial" panose="020B0604020202020204" pitchFamily="34" charset="0"/>
              </a:rPr>
              <a:t>10</a:t>
            </a:r>
            <a:endParaRPr lang="ko-KR" altLang="en-US" sz="7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55" name="순서도: 연결자 54">
            <a:extLst>
              <a:ext uri="{FF2B5EF4-FFF2-40B4-BE49-F238E27FC236}">
                <a16:creationId xmlns:a16="http://schemas.microsoft.com/office/drawing/2014/main" id="{9C0D0790-3215-428A-897F-D7BE9FA29057}"/>
              </a:ext>
            </a:extLst>
          </p:cNvPr>
          <p:cNvSpPr/>
          <p:nvPr/>
        </p:nvSpPr>
        <p:spPr bwMode="auto">
          <a:xfrm>
            <a:off x="668537" y="487345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200">
              <a:tabLst>
                <a:tab pos="5715000" algn="l"/>
              </a:tabLst>
              <a:defRPr/>
            </a:pPr>
            <a:r>
              <a:rPr lang="en-US" altLang="ko-KR" sz="700" b="1" kern="0" dirty="0">
                <a:solidFill>
                  <a:srgbClr val="FFFFFF"/>
                </a:solidFill>
                <a:latin typeface="Univers for KPMG"/>
                <a:ea typeface="맑은 고딕" panose="020B0503020000020004" pitchFamily="50" charset="-127"/>
                <a:cs typeface="Arial" panose="020B0604020202020204" pitchFamily="34" charset="0"/>
              </a:rPr>
              <a:t>7</a:t>
            </a:r>
            <a:endParaRPr lang="ko-KR" altLang="en-US" sz="7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56" name="제목 2">
            <a:extLst>
              <a:ext uri="{FF2B5EF4-FFF2-40B4-BE49-F238E27FC236}">
                <a16:creationId xmlns:a16="http://schemas.microsoft.com/office/drawing/2014/main" id="{5C24E6E6-FDB8-4590-AB1B-1B4075258139}"/>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Margin Movement (2/2)</a:t>
            </a:r>
          </a:p>
        </p:txBody>
      </p:sp>
      <p:sp>
        <p:nvSpPr>
          <p:cNvPr id="57" name="TextBox 56">
            <a:extLst>
              <a:ext uri="{FF2B5EF4-FFF2-40B4-BE49-F238E27FC236}">
                <a16:creationId xmlns:a16="http://schemas.microsoft.com/office/drawing/2014/main" id="{99D06A9D-10C0-4703-9CA7-B62C71BDD582}"/>
              </a:ext>
            </a:extLst>
          </p:cNvPr>
          <p:cNvSpPr txBox="1"/>
          <p:nvPr/>
        </p:nvSpPr>
        <p:spPr>
          <a:xfrm>
            <a:off x="518065" y="3557001"/>
            <a:ext cx="5179861"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a: </a:t>
            </a:r>
            <a:r>
              <a:rPr lang="ko-KR" altLang="en-US" sz="700" dirty="0">
                <a:latin typeface="Arial" panose="020B0604020202020204" pitchFamily="34" charset="0"/>
                <a:cs typeface="Arial" panose="020B0604020202020204" pitchFamily="34" charset="0"/>
              </a:rPr>
              <a:t>제품 </a:t>
            </a:r>
            <a:r>
              <a:rPr lang="en-US" altLang="ko-KR" sz="700" dirty="0">
                <a:latin typeface="Arial" panose="020B0604020202020204" pitchFamily="34" charset="0"/>
                <a:cs typeface="Arial" panose="020B0604020202020204" pitchFamily="34" charset="0"/>
              </a:rPr>
              <a:t>Mix </a:t>
            </a:r>
            <a:r>
              <a:rPr lang="ko-KR" altLang="en-US" sz="700" dirty="0">
                <a:latin typeface="Arial" panose="020B0604020202020204" pitchFamily="34" charset="0"/>
                <a:cs typeface="Arial" panose="020B0604020202020204" pitchFamily="34" charset="0"/>
              </a:rPr>
              <a:t>변동 </a:t>
            </a:r>
            <a:r>
              <a:rPr lang="en-US" altLang="ko-KR" sz="700" dirty="0">
                <a:latin typeface="Arial" panose="020B0604020202020204" pitchFamily="34" charset="0"/>
                <a:cs typeface="Arial" panose="020B0604020202020204" pitchFamily="34" charset="0"/>
              </a:rPr>
              <a:t>/ b: </a:t>
            </a:r>
            <a:r>
              <a:rPr lang="ko-KR" altLang="en-US" sz="700" dirty="0">
                <a:latin typeface="Arial" panose="020B0604020202020204" pitchFamily="34" charset="0"/>
                <a:cs typeface="Arial" panose="020B0604020202020204" pitchFamily="34" charset="0"/>
              </a:rPr>
              <a:t>거래처 </a:t>
            </a:r>
            <a:r>
              <a:rPr lang="en-US" altLang="ko-KR" sz="700" dirty="0">
                <a:latin typeface="Arial" panose="020B0604020202020204" pitchFamily="34" charset="0"/>
                <a:cs typeface="Arial" panose="020B0604020202020204" pitchFamily="34" charset="0"/>
              </a:rPr>
              <a:t>Mix </a:t>
            </a:r>
            <a:r>
              <a:rPr lang="ko-KR" altLang="en-US" sz="700" dirty="0">
                <a:latin typeface="Arial" panose="020B0604020202020204" pitchFamily="34" charset="0"/>
                <a:cs typeface="Arial" panose="020B0604020202020204" pitchFamily="34" charset="0"/>
              </a:rPr>
              <a:t>변동 </a:t>
            </a:r>
            <a:r>
              <a:rPr lang="en-US" altLang="ko-KR" sz="700" dirty="0">
                <a:latin typeface="Arial" panose="020B0604020202020204" pitchFamily="34" charset="0"/>
                <a:cs typeface="Arial" panose="020B0604020202020204" pitchFamily="34" charset="0"/>
              </a:rPr>
              <a:t>/ c: </a:t>
            </a:r>
            <a:r>
              <a:rPr lang="ko-KR" altLang="en-US" sz="700" dirty="0">
                <a:latin typeface="Arial" panose="020B0604020202020204" pitchFamily="34" charset="0"/>
                <a:cs typeface="Arial" panose="020B0604020202020204" pitchFamily="34" charset="0"/>
              </a:rPr>
              <a:t>외주가공비 등 기타 변동비 효과 </a:t>
            </a:r>
            <a:r>
              <a:rPr lang="en-US" altLang="ko-KR" sz="700" dirty="0">
                <a:latin typeface="Arial" panose="020B0604020202020204" pitchFamily="34" charset="0"/>
                <a:cs typeface="Arial" panose="020B0604020202020204" pitchFamily="34" charset="0"/>
              </a:rPr>
              <a:t>/ d: </a:t>
            </a:r>
            <a:r>
              <a:rPr lang="ko-KR" altLang="en-US" sz="700" dirty="0" err="1">
                <a:latin typeface="Arial" panose="020B0604020202020204" pitchFamily="34" charset="0"/>
                <a:cs typeface="Arial" panose="020B0604020202020204" pitchFamily="34" charset="0"/>
              </a:rPr>
              <a:t>레버리지효과</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 e: </a:t>
            </a:r>
            <a:r>
              <a:rPr lang="ko-KR" altLang="en-US" sz="700" dirty="0">
                <a:latin typeface="Arial" panose="020B0604020202020204" pitchFamily="34" charset="0"/>
                <a:cs typeface="Arial" panose="020B0604020202020204" pitchFamily="34" charset="0"/>
              </a:rPr>
              <a:t>고정비 증감 효과</a:t>
            </a:r>
            <a:endParaRPr lang="en-US" altLang="ko-KR" sz="700" dirty="0">
              <a:latin typeface="Arial" panose="020B0604020202020204" pitchFamily="34" charset="0"/>
              <a:cs typeface="Arial" panose="020B0604020202020204" pitchFamily="34" charset="0"/>
            </a:endParaRPr>
          </a:p>
        </p:txBody>
      </p:sp>
      <p:sp>
        <p:nvSpPr>
          <p:cNvPr id="32" name="순서도: 연결자 31">
            <a:extLst>
              <a:ext uri="{FF2B5EF4-FFF2-40B4-BE49-F238E27FC236}">
                <a16:creationId xmlns:a16="http://schemas.microsoft.com/office/drawing/2014/main" id="{6C6747A9-3EB4-4AB3-91F1-CC3E72EFC6A9}"/>
              </a:ext>
            </a:extLst>
          </p:cNvPr>
          <p:cNvSpPr/>
          <p:nvPr/>
        </p:nvSpPr>
        <p:spPr bwMode="auto">
          <a:xfrm>
            <a:off x="668537" y="403351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5</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
        <p:nvSpPr>
          <p:cNvPr id="33" name="직사각형 32">
            <a:extLst>
              <a:ext uri="{FF2B5EF4-FFF2-40B4-BE49-F238E27FC236}">
                <a16:creationId xmlns:a16="http://schemas.microsoft.com/office/drawing/2014/main" id="{422EB9E6-B0E6-4136-B5CF-3A07438F1C96}"/>
              </a:ext>
            </a:extLst>
          </p:cNvPr>
          <p:cNvSpPr/>
          <p:nvPr/>
        </p:nvSpPr>
        <p:spPr>
          <a:xfrm>
            <a:off x="4327677" y="2154857"/>
            <a:ext cx="360950" cy="31137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Univers for KPMG"/>
              <a:ea typeface="맑은 고딕" panose="020B0503020000020004" pitchFamily="50" charset="-127"/>
            </a:endParaRPr>
          </a:p>
        </p:txBody>
      </p:sp>
      <p:sp>
        <p:nvSpPr>
          <p:cNvPr id="34" name="순서도: 연결자 33">
            <a:extLst>
              <a:ext uri="{FF2B5EF4-FFF2-40B4-BE49-F238E27FC236}">
                <a16:creationId xmlns:a16="http://schemas.microsoft.com/office/drawing/2014/main" id="{D2BFF3E7-CB5D-4DA8-9C25-F0151BE9D25D}"/>
              </a:ext>
            </a:extLst>
          </p:cNvPr>
          <p:cNvSpPr/>
          <p:nvPr/>
        </p:nvSpPr>
        <p:spPr bwMode="auto">
          <a:xfrm>
            <a:off x="4246820" y="206988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tabLst>
                <a:tab pos="5715000" algn="l"/>
              </a:tabLst>
              <a:defRPr/>
            </a:pPr>
            <a:r>
              <a:rPr lang="en-US" altLang="ko-KR" sz="800" b="1" kern="0" dirty="0">
                <a:solidFill>
                  <a:srgbClr val="FFFFFF"/>
                </a:solidFill>
                <a:latin typeface="Univers for KPMG"/>
                <a:ea typeface="맑은 고딕" panose="020B0503020000020004" pitchFamily="50" charset="-127"/>
                <a:cs typeface="Arial" panose="020B0604020202020204" pitchFamily="34" charset="0"/>
              </a:rPr>
              <a:t>5</a:t>
            </a:r>
            <a:endParaRPr lang="ko-KR" altLang="en-US" sz="800" b="1" kern="0" dirty="0">
              <a:solidFill>
                <a:srgbClr val="FFFFFF"/>
              </a:solidFill>
              <a:latin typeface="Univers for KPMG"/>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525333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표 19">
            <a:extLst>
              <a:ext uri="{FF2B5EF4-FFF2-40B4-BE49-F238E27FC236}">
                <a16:creationId xmlns:a16="http://schemas.microsoft.com/office/drawing/2014/main" id="{9B876346-F948-416B-920A-70DA2EE5B8B5}"/>
              </a:ext>
            </a:extLst>
          </p:cNvPr>
          <p:cNvGraphicFramePr>
            <a:graphicFrameLocks noGrp="1"/>
          </p:cNvGraphicFramePr>
          <p:nvPr>
            <p:extLst>
              <p:ext uri="{D42A27DB-BD31-4B8C-83A1-F6EECF244321}">
                <p14:modId xmlns:p14="http://schemas.microsoft.com/office/powerpoint/2010/main" val="228412077"/>
              </p:ext>
            </p:extLst>
          </p:nvPr>
        </p:nvGraphicFramePr>
        <p:xfrm>
          <a:off x="4003199" y="1501200"/>
          <a:ext cx="5121871" cy="4133850"/>
        </p:xfrm>
        <a:graphic>
          <a:graphicData uri="http://schemas.openxmlformats.org/drawingml/2006/table">
            <a:tbl>
              <a:tblPr/>
              <a:tblGrid>
                <a:gridCol w="97581">
                  <a:extLst>
                    <a:ext uri="{9D8B030D-6E8A-4147-A177-3AD203B41FA5}">
                      <a16:colId xmlns:a16="http://schemas.microsoft.com/office/drawing/2014/main" val="3191182140"/>
                    </a:ext>
                  </a:extLst>
                </a:gridCol>
                <a:gridCol w="1397734">
                  <a:extLst>
                    <a:ext uri="{9D8B030D-6E8A-4147-A177-3AD203B41FA5}">
                      <a16:colId xmlns:a16="http://schemas.microsoft.com/office/drawing/2014/main" val="1836558542"/>
                    </a:ext>
                  </a:extLst>
                </a:gridCol>
                <a:gridCol w="906639">
                  <a:extLst>
                    <a:ext uri="{9D8B030D-6E8A-4147-A177-3AD203B41FA5}">
                      <a16:colId xmlns:a16="http://schemas.microsoft.com/office/drawing/2014/main" val="3086618800"/>
                    </a:ext>
                  </a:extLst>
                </a:gridCol>
                <a:gridCol w="906639">
                  <a:extLst>
                    <a:ext uri="{9D8B030D-6E8A-4147-A177-3AD203B41FA5}">
                      <a16:colId xmlns:a16="http://schemas.microsoft.com/office/drawing/2014/main" val="352571825"/>
                    </a:ext>
                  </a:extLst>
                </a:gridCol>
                <a:gridCol w="906639">
                  <a:extLst>
                    <a:ext uri="{9D8B030D-6E8A-4147-A177-3AD203B41FA5}">
                      <a16:colId xmlns:a16="http://schemas.microsoft.com/office/drawing/2014/main" val="2211181129"/>
                    </a:ext>
                  </a:extLst>
                </a:gridCol>
                <a:gridCol w="906639">
                  <a:extLst>
                    <a:ext uri="{9D8B030D-6E8A-4147-A177-3AD203B41FA5}">
                      <a16:colId xmlns:a16="http://schemas.microsoft.com/office/drawing/2014/main" val="1363110886"/>
                    </a:ext>
                  </a:extLst>
                </a:gridCol>
              </a:tblGrid>
              <a:tr h="1524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567169616"/>
                  </a:ext>
                </a:extLst>
              </a:tr>
              <a:tr h="1524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 (a)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3551976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31881518"/>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40425594"/>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유동성장기부채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6969032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2168996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전환사채</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(940)</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(971)</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964084694"/>
                  </a:ext>
                </a:extLst>
              </a:tr>
              <a:tr h="1524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 (b)</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2,446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07766376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7,812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9,744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010123359"/>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0654500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(1,514)</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192539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28101270"/>
                  </a:ext>
                </a:extLst>
              </a:tr>
              <a:tr h="1524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 (c)</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10,844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9,688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12,688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10865972"/>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5053385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9462693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8159350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260573719"/>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14406604"/>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38155106"/>
                  </a:ext>
                </a:extLst>
              </a:tr>
              <a:tr h="1524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Others (d)</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(818)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64894541"/>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992144316"/>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장기금융상품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527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50595721"/>
                  </a:ext>
                </a:extLst>
              </a:tr>
              <a:tr h="17145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a:solidFill>
                            <a:srgbClr val="000000"/>
                          </a:solidFill>
                          <a:effectLst/>
                          <a:latin typeface="Arial" panose="020B0604020202020204" pitchFamily="34" charset="0"/>
                          <a:ea typeface="Arial Unicode MS" panose="020B0604020202020204" pitchFamily="50" charset="-127"/>
                          <a:cs typeface="Arial" panose="020B0604020202020204" pitchFamily="34" charset="0"/>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68277719"/>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8217176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하자보수충당부채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139256346"/>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46967102"/>
                  </a:ext>
                </a:extLst>
              </a:tr>
              <a:tr h="152400">
                <a:tc gridSpan="2">
                  <a:txBody>
                    <a:bodyPr/>
                    <a:lstStyle/>
                    <a:p>
                      <a:pPr algn="l" fontAlgn="ctr"/>
                      <a:r>
                        <a:rPr lang="pt-B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NAV (a+b+c+d)</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8,802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10,198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16,077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92154077"/>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NAV Statement</a:t>
            </a:r>
          </a:p>
          <a:p>
            <a:pPr marL="266698" lvl="2" indent="-171449" defTabSz="914395" fontAlgn="base">
              <a:lnSpc>
                <a:spcPts val="1200"/>
              </a:lnSpc>
              <a:spcBef>
                <a:spcPts val="600"/>
              </a:spcBef>
              <a:buClr>
                <a:srgbClr val="00338D"/>
              </a:buClr>
              <a:buSzPct val="100000"/>
              <a:buFont typeface="Wingdings" panose="05000000000000000000" pitchFamily="2" charset="2"/>
              <a:buChar char="§"/>
              <a:defRPr/>
            </a:pPr>
            <a:r>
              <a:rPr lang="ko-KR" altLang="en-US" sz="900" kern="0" dirty="0">
                <a:latin typeface="Arial" panose="020B0604020202020204" pitchFamily="34" charset="0"/>
                <a:cs typeface="Arial" panose="020B0604020202020204" pitchFamily="34" charset="0"/>
              </a:rPr>
              <a:t>회사의 성장에 따라 순자산은 지속적으로 증가하는 추세임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특히</a:t>
            </a:r>
            <a:r>
              <a:rPr lang="en-US" altLang="ko-KR" sz="900" kern="0" dirty="0">
                <a:latin typeface="Arial" panose="020B0604020202020204" pitchFamily="34" charset="0"/>
                <a:cs typeface="Arial" panose="020B0604020202020204" pitchFamily="34" charset="0"/>
              </a:rPr>
              <a:t>, PP&amp;E</a:t>
            </a:r>
            <a:r>
              <a:rPr lang="ko-KR" altLang="en-US" sz="900" kern="0" dirty="0">
                <a:latin typeface="Arial" panose="020B0604020202020204" pitchFamily="34" charset="0"/>
                <a:cs typeface="Arial" panose="020B0604020202020204" pitchFamily="34" charset="0"/>
              </a:rPr>
              <a:t>는 </a:t>
            </a:r>
            <a:r>
              <a:rPr lang="en-US" altLang="ko-KR" sz="900" kern="0" dirty="0">
                <a:latin typeface="Arial" panose="020B0604020202020204" pitchFamily="34" charset="0"/>
                <a:cs typeface="Arial" panose="020B0604020202020204" pitchFamily="34" charset="0"/>
              </a:rPr>
              <a:t>‘21</a:t>
            </a:r>
            <a:r>
              <a:rPr lang="ko-KR" altLang="en-US" sz="900" kern="0" dirty="0">
                <a:latin typeface="Arial" panose="020B0604020202020204" pitchFamily="34" charset="0"/>
                <a:cs typeface="Arial" panose="020B0604020202020204" pitchFamily="34" charset="0"/>
              </a:rPr>
              <a:t>년 신규 제</a:t>
            </a:r>
            <a:r>
              <a:rPr lang="en-US" altLang="ko-KR" sz="900" kern="0" dirty="0">
                <a:latin typeface="Arial" panose="020B0604020202020204" pitchFamily="34" charset="0"/>
                <a:cs typeface="Arial" panose="020B0604020202020204" pitchFamily="34" charset="0"/>
              </a:rPr>
              <a:t>2</a:t>
            </a:r>
            <a:r>
              <a:rPr lang="ko-KR" altLang="en-US" sz="900" kern="0" dirty="0">
                <a:latin typeface="Arial" panose="020B0604020202020204" pitchFamily="34" charset="0"/>
                <a:cs typeface="Arial" panose="020B0604020202020204" pitchFamily="34" charset="0"/>
              </a:rPr>
              <a:t>공장 관련 </a:t>
            </a:r>
            <a:r>
              <a:rPr lang="ko-KR" altLang="en-US" sz="900" kern="0" dirty="0" err="1">
                <a:latin typeface="Arial" panose="020B0604020202020204" pitchFamily="34" charset="0"/>
                <a:cs typeface="Arial" panose="020B0604020202020204" pitchFamily="34" charset="0"/>
              </a:rPr>
              <a:t>건설중인자산</a:t>
            </a:r>
            <a:r>
              <a:rPr lang="ko-KR" altLang="en-US" sz="900" kern="0" dirty="0">
                <a:latin typeface="Arial" panose="020B0604020202020204" pitchFamily="34" charset="0"/>
                <a:cs typeface="Arial" panose="020B0604020202020204" pitchFamily="34" charset="0"/>
              </a:rPr>
              <a:t> 증가로 급격하게 상승하였음</a:t>
            </a:r>
            <a:r>
              <a:rPr lang="en-US" altLang="ko-KR" sz="900" kern="0" dirty="0">
                <a:latin typeface="Arial" panose="020B0604020202020204" pitchFamily="34" charset="0"/>
                <a:cs typeface="Arial" panose="020B0604020202020204" pitchFamily="34" charset="0"/>
              </a:rPr>
              <a:t>. </a:t>
            </a:r>
            <a:endParaRPr lang="en-US" altLang="ko-KR" sz="900" b="1" kern="0" dirty="0">
              <a:latin typeface="Arial" panose="020B0604020202020204" pitchFamily="34" charset="0"/>
              <a:cs typeface="Arial" panose="020B0604020202020204" pitchFamily="34" charset="0"/>
            </a:endParaRPr>
          </a:p>
          <a:p>
            <a:pPr marL="266698" lvl="2" indent="-171449" defTabSz="914395" fontAlgn="base">
              <a:lnSpc>
                <a:spcPts val="1200"/>
              </a:lnSpc>
              <a:spcBef>
                <a:spcPts val="600"/>
              </a:spcBef>
              <a:buClr>
                <a:srgbClr val="00338D"/>
              </a:buClr>
              <a:buSzPct val="100000"/>
              <a:buFont typeface="Wingdings" panose="05000000000000000000" pitchFamily="2" charset="2"/>
              <a:buChar char="§"/>
              <a:defRPr/>
            </a:pPr>
            <a:r>
              <a:rPr lang="en-US" altLang="ko-KR" sz="900" b="1" kern="0" dirty="0">
                <a:latin typeface="Arial" panose="020B0604020202020204" pitchFamily="34" charset="0"/>
                <a:ea typeface="+mj-ea"/>
                <a:cs typeface="Arial" panose="020B0604020202020204" pitchFamily="34" charset="0"/>
              </a:rPr>
              <a:t>Net Debt</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회사는 </a:t>
            </a:r>
            <a:r>
              <a:rPr lang="en-US" altLang="ko-KR" sz="900" kern="0" dirty="0">
                <a:latin typeface="Arial" panose="020B0604020202020204" pitchFamily="34" charset="0"/>
                <a:ea typeface="+mj-ea"/>
                <a:cs typeface="Arial" panose="020B0604020202020204" pitchFamily="34" charset="0"/>
              </a:rPr>
              <a:t>‘20</a:t>
            </a:r>
            <a:r>
              <a:rPr lang="ko-KR" altLang="en-US" sz="900" kern="0" dirty="0">
                <a:latin typeface="Arial" panose="020B0604020202020204" pitchFamily="34" charset="0"/>
                <a:ea typeface="+mj-ea"/>
                <a:cs typeface="Arial" panose="020B0604020202020204" pitchFamily="34" charset="0"/>
              </a:rPr>
              <a:t>년 단기차입금 </a:t>
            </a:r>
            <a:r>
              <a:rPr lang="en-US" altLang="ko-KR" sz="900" kern="0" dirty="0">
                <a:latin typeface="Arial" panose="020B0604020202020204" pitchFamily="34" charset="0"/>
                <a:ea typeface="+mj-ea"/>
                <a:cs typeface="Arial" panose="020B0604020202020204" pitchFamily="34" charset="0"/>
              </a:rPr>
              <a:t>15</a:t>
            </a:r>
            <a:r>
              <a:rPr lang="ko-KR" altLang="en-US" sz="900" kern="0" dirty="0">
                <a:latin typeface="Arial" panose="020B0604020202020204" pitchFamily="34" charset="0"/>
                <a:ea typeface="+mj-ea"/>
                <a:cs typeface="Arial" panose="020B0604020202020204" pitchFamily="34" charset="0"/>
              </a:rPr>
              <a:t>억원 중 </a:t>
            </a:r>
            <a:r>
              <a:rPr lang="en-US" altLang="ko-KR" sz="900" kern="0" dirty="0">
                <a:latin typeface="Arial" panose="020B0604020202020204" pitchFamily="34" charset="0"/>
                <a:ea typeface="+mj-ea"/>
                <a:cs typeface="Arial" panose="020B0604020202020204" pitchFamily="34" charset="0"/>
              </a:rPr>
              <a:t>10</a:t>
            </a:r>
            <a:r>
              <a:rPr lang="ko-KR" altLang="en-US" sz="900" kern="0" dirty="0">
                <a:latin typeface="Arial" panose="020B0604020202020204" pitchFamily="34" charset="0"/>
                <a:ea typeface="+mj-ea"/>
                <a:cs typeface="Arial" panose="020B0604020202020204" pitchFamily="34" charset="0"/>
              </a:rPr>
              <a:t>억원을 상환하였으며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신규로 </a:t>
            </a:r>
            <a:r>
              <a:rPr lang="en-US" altLang="ko-KR" sz="900" kern="0" dirty="0">
                <a:latin typeface="Arial" panose="020B0604020202020204" pitchFamily="34" charset="0"/>
                <a:ea typeface="+mj-ea"/>
                <a:cs typeface="Arial" panose="020B0604020202020204" pitchFamily="34" charset="0"/>
              </a:rPr>
              <a:t>37</a:t>
            </a:r>
            <a:r>
              <a:rPr lang="ko-KR" altLang="en-US" sz="900" kern="0" dirty="0">
                <a:latin typeface="Arial" panose="020B0604020202020204" pitchFamily="34" charset="0"/>
                <a:ea typeface="+mj-ea"/>
                <a:cs typeface="Arial" panose="020B0604020202020204" pitchFamily="34" charset="0"/>
              </a:rPr>
              <a:t>억원을 차입하고 </a:t>
            </a:r>
            <a:r>
              <a:rPr lang="en-US" altLang="ko-KR" sz="900" kern="0" dirty="0">
                <a:latin typeface="Arial" panose="020B0604020202020204" pitchFamily="34" charset="0"/>
                <a:ea typeface="+mj-ea"/>
                <a:cs typeface="Arial" panose="020B0604020202020204" pitchFamily="34" charset="0"/>
              </a:rPr>
              <a:t>’21</a:t>
            </a:r>
            <a:r>
              <a:rPr lang="ko-KR" altLang="en-US" sz="900" kern="0" dirty="0">
                <a:latin typeface="Arial" panose="020B0604020202020204" pitchFamily="34" charset="0"/>
                <a:ea typeface="+mj-ea"/>
                <a:cs typeface="Arial" panose="020B0604020202020204" pitchFamily="34" charset="0"/>
              </a:rPr>
              <a:t>년 </a:t>
            </a:r>
            <a:r>
              <a:rPr lang="en-US" altLang="ko-KR" sz="900" kern="0" dirty="0">
                <a:latin typeface="Arial" panose="020B0604020202020204" pitchFamily="34" charset="0"/>
                <a:ea typeface="+mj-ea"/>
                <a:cs typeface="Arial" panose="020B0604020202020204" pitchFamily="34" charset="0"/>
              </a:rPr>
              <a:t>18</a:t>
            </a:r>
            <a:r>
              <a:rPr lang="ko-KR" altLang="en-US" sz="900" kern="0" dirty="0">
                <a:latin typeface="Arial" panose="020B0604020202020204" pitchFamily="34" charset="0"/>
                <a:ea typeface="+mj-ea"/>
                <a:cs typeface="Arial" panose="020B0604020202020204" pitchFamily="34" charset="0"/>
              </a:rPr>
              <a:t>억원을 차입하여</a:t>
            </a:r>
            <a:r>
              <a:rPr lang="en-US" altLang="ko-KR" sz="900" kern="0" dirty="0">
                <a:latin typeface="Arial" panose="020B0604020202020204" pitchFamily="34" charset="0"/>
                <a:ea typeface="+mj-ea"/>
                <a:cs typeface="Arial" panose="020B0604020202020204" pitchFamily="34" charset="0"/>
              </a:rPr>
              <a:t>, ’21</a:t>
            </a:r>
            <a:r>
              <a:rPr lang="ko-KR" altLang="en-US" sz="900" kern="0" dirty="0">
                <a:latin typeface="Arial" panose="020B0604020202020204" pitchFamily="34" charset="0"/>
                <a:ea typeface="+mj-ea"/>
                <a:cs typeface="Arial" panose="020B0604020202020204" pitchFamily="34" charset="0"/>
              </a:rPr>
              <a:t>년 </a:t>
            </a:r>
            <a:r>
              <a:rPr lang="en-US" altLang="ko-KR" sz="900" kern="0" dirty="0">
                <a:latin typeface="Arial" panose="020B0604020202020204" pitchFamily="34" charset="0"/>
                <a:ea typeface="+mj-ea"/>
                <a:cs typeface="Arial" panose="020B0604020202020204" pitchFamily="34" charset="0"/>
              </a:rPr>
              <a:t>9</a:t>
            </a:r>
            <a:r>
              <a:rPr lang="ko-KR" altLang="en-US" sz="900" kern="0" dirty="0">
                <a:latin typeface="Arial" panose="020B0604020202020204" pitchFamily="34" charset="0"/>
                <a:ea typeface="+mj-ea"/>
                <a:cs typeface="Arial" panose="020B0604020202020204" pitchFamily="34" charset="0"/>
              </a:rPr>
              <a:t>월 기준 </a:t>
            </a:r>
            <a:r>
              <a:rPr lang="en-US" altLang="ko-KR" sz="900" kern="0" dirty="0">
                <a:latin typeface="Arial" panose="020B0604020202020204" pitchFamily="34" charset="0"/>
                <a:ea typeface="+mj-ea"/>
                <a:cs typeface="Arial" panose="020B0604020202020204" pitchFamily="34" charset="0"/>
              </a:rPr>
              <a:t>60</a:t>
            </a:r>
            <a:r>
              <a:rPr lang="ko-KR" altLang="en-US" sz="900" kern="0" dirty="0">
                <a:latin typeface="Arial" panose="020B0604020202020204" pitchFamily="34" charset="0"/>
                <a:ea typeface="+mj-ea"/>
                <a:cs typeface="Arial" panose="020B0604020202020204" pitchFamily="34" charset="0"/>
              </a:rPr>
              <a:t>억원의 단기차입금이 존재함</a:t>
            </a:r>
            <a:r>
              <a:rPr lang="en-US" altLang="ko-KR" sz="900" kern="0" dirty="0">
                <a:latin typeface="Arial" panose="020B0604020202020204" pitchFamily="34" charset="0"/>
                <a:ea typeface="+mj-ea"/>
                <a:cs typeface="Arial" panose="020B0604020202020204" pitchFamily="34" charset="0"/>
              </a:rPr>
              <a:t>.</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lang="en-US" altLang="ko-KR" sz="900" kern="0" dirty="0">
                <a:latin typeface="Arial" panose="020B0604020202020204" pitchFamily="34" charset="0"/>
                <a:ea typeface="+mj-ea"/>
                <a:cs typeface="Arial" panose="020B0604020202020204" pitchFamily="34" charset="0"/>
              </a:rPr>
              <a:t>‘20</a:t>
            </a:r>
            <a:r>
              <a:rPr lang="ko-KR" altLang="en-US" sz="900" kern="0" dirty="0">
                <a:latin typeface="Arial" panose="020B0604020202020204" pitchFamily="34" charset="0"/>
                <a:ea typeface="+mj-ea"/>
                <a:cs typeface="Arial" panose="020B0604020202020204" pitchFamily="34" charset="0"/>
              </a:rPr>
              <a:t>년 장기차입금 </a:t>
            </a:r>
            <a:r>
              <a:rPr lang="en-US" altLang="ko-KR" sz="900" kern="0" dirty="0">
                <a:latin typeface="Arial" panose="020B0604020202020204" pitchFamily="34" charset="0"/>
                <a:ea typeface="+mj-ea"/>
                <a:cs typeface="Arial" panose="020B0604020202020204" pitchFamily="34" charset="0"/>
              </a:rPr>
              <a:t>13</a:t>
            </a:r>
            <a:r>
              <a:rPr lang="ko-KR" altLang="en-US" sz="900" kern="0" dirty="0">
                <a:latin typeface="Arial" panose="020B0604020202020204" pitchFamily="34" charset="0"/>
                <a:ea typeface="+mj-ea"/>
                <a:cs typeface="Arial" panose="020B0604020202020204" pitchFamily="34" charset="0"/>
              </a:rPr>
              <a:t>억원</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유동성 장기부채 </a:t>
            </a:r>
            <a:r>
              <a:rPr lang="en-US" altLang="ko-KR" sz="900" kern="0" dirty="0">
                <a:latin typeface="Arial" panose="020B0604020202020204" pitchFamily="34" charset="0"/>
                <a:ea typeface="+mj-ea"/>
                <a:cs typeface="Arial" panose="020B0604020202020204" pitchFamily="34" charset="0"/>
              </a:rPr>
              <a:t>6.3</a:t>
            </a:r>
            <a:r>
              <a:rPr lang="ko-KR" altLang="en-US" sz="900" kern="0" dirty="0">
                <a:latin typeface="Arial" panose="020B0604020202020204" pitchFamily="34" charset="0"/>
                <a:ea typeface="+mj-ea"/>
                <a:cs typeface="Arial" panose="020B0604020202020204" pitchFamily="34" charset="0"/>
              </a:rPr>
              <a:t>억원</a:t>
            </a:r>
            <a:r>
              <a:rPr lang="en-US" altLang="ko-KR" sz="900" kern="0" dirty="0">
                <a:latin typeface="Arial" panose="020B0604020202020204" pitchFamily="34" charset="0"/>
                <a:ea typeface="+mj-ea"/>
                <a:cs typeface="Arial" panose="020B0604020202020204" pitchFamily="34" charset="0"/>
              </a:rPr>
              <a:t>,  ‘21</a:t>
            </a:r>
            <a:r>
              <a:rPr lang="ko-KR" altLang="en-US" sz="900" kern="0" dirty="0">
                <a:latin typeface="Arial" panose="020B0604020202020204" pitchFamily="34" charset="0"/>
                <a:ea typeface="+mj-ea"/>
                <a:cs typeface="Arial" panose="020B0604020202020204" pitchFamily="34" charset="0"/>
              </a:rPr>
              <a:t>년 전환사채 </a:t>
            </a:r>
            <a:r>
              <a:rPr lang="en-US" altLang="ko-KR" sz="900" kern="0" dirty="0">
                <a:latin typeface="Arial" panose="020B0604020202020204" pitchFamily="34" charset="0"/>
                <a:ea typeface="+mj-ea"/>
                <a:cs typeface="Arial" panose="020B0604020202020204" pitchFamily="34" charset="0"/>
              </a:rPr>
              <a:t>10</a:t>
            </a:r>
            <a:r>
              <a:rPr lang="ko-KR" altLang="en-US" sz="900" kern="0" dirty="0">
                <a:latin typeface="Arial" panose="020B0604020202020204" pitchFamily="34" charset="0"/>
                <a:ea typeface="+mj-ea"/>
                <a:cs typeface="Arial" panose="020B0604020202020204" pitchFamily="34" charset="0"/>
              </a:rPr>
              <a:t>억원을 모두 상환하여 </a:t>
            </a:r>
            <a:r>
              <a:rPr lang="en-US" altLang="ko-KR" sz="900" kern="0" dirty="0">
                <a:latin typeface="Arial" panose="020B0604020202020204" pitchFamily="34" charset="0"/>
                <a:ea typeface="+mj-ea"/>
                <a:cs typeface="Arial" panose="020B0604020202020204" pitchFamily="34" charset="0"/>
              </a:rPr>
              <a:t>’21</a:t>
            </a:r>
            <a:r>
              <a:rPr lang="ko-KR" altLang="en-US" sz="900" kern="0" dirty="0">
                <a:latin typeface="Arial" panose="020B0604020202020204" pitchFamily="34" charset="0"/>
                <a:ea typeface="+mj-ea"/>
                <a:cs typeface="Arial" panose="020B0604020202020204" pitchFamily="34" charset="0"/>
              </a:rPr>
              <a:t>년 </a:t>
            </a:r>
            <a:r>
              <a:rPr lang="en-US" altLang="ko-KR" sz="900" kern="0" dirty="0">
                <a:latin typeface="Arial" panose="020B0604020202020204" pitchFamily="34" charset="0"/>
                <a:ea typeface="+mj-ea"/>
                <a:cs typeface="Arial" panose="020B0604020202020204" pitchFamily="34" charset="0"/>
              </a:rPr>
              <a:t>9</a:t>
            </a:r>
            <a:r>
              <a:rPr lang="ko-KR" altLang="en-US" sz="900" kern="0" dirty="0">
                <a:latin typeface="Arial" panose="020B0604020202020204" pitchFamily="34" charset="0"/>
                <a:ea typeface="+mj-ea"/>
                <a:cs typeface="Arial" panose="020B0604020202020204" pitchFamily="34" charset="0"/>
              </a:rPr>
              <a:t>월 기준 장기차입금 </a:t>
            </a:r>
            <a:r>
              <a:rPr lang="en-US" altLang="ko-KR" sz="900" kern="0" dirty="0">
                <a:latin typeface="Arial" panose="020B0604020202020204" pitchFamily="34" charset="0"/>
                <a:ea typeface="+mj-ea"/>
                <a:cs typeface="Arial" panose="020B0604020202020204" pitchFamily="34" charset="0"/>
              </a:rPr>
              <a:t>27</a:t>
            </a:r>
            <a:r>
              <a:rPr lang="ko-KR" altLang="en-US" sz="900" kern="0" dirty="0">
                <a:latin typeface="Arial" panose="020B0604020202020204" pitchFamily="34" charset="0"/>
                <a:ea typeface="+mj-ea"/>
                <a:cs typeface="Arial" panose="020B0604020202020204" pitchFamily="34" charset="0"/>
              </a:rPr>
              <a:t>백만원만 존재함</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해당 장기차입금은 매년 </a:t>
            </a:r>
            <a:r>
              <a:rPr lang="en-US" altLang="ko-KR" sz="900" kern="0" dirty="0">
                <a:latin typeface="Arial" panose="020B0604020202020204" pitchFamily="34" charset="0"/>
                <a:ea typeface="+mj-ea"/>
                <a:cs typeface="Arial" panose="020B0604020202020204" pitchFamily="34" charset="0"/>
              </a:rPr>
              <a:t>8</a:t>
            </a:r>
            <a:r>
              <a:rPr lang="ko-KR" altLang="en-US" sz="900" kern="0" dirty="0" err="1">
                <a:latin typeface="Arial" panose="020B0604020202020204" pitchFamily="34" charset="0"/>
                <a:ea typeface="+mj-ea"/>
                <a:cs typeface="Arial" panose="020B0604020202020204" pitchFamily="34" charset="0"/>
              </a:rPr>
              <a:t>백만원씩</a:t>
            </a:r>
            <a:r>
              <a:rPr lang="ko-KR" altLang="en-US" sz="900" kern="0" dirty="0">
                <a:latin typeface="Arial" panose="020B0604020202020204" pitchFamily="34" charset="0"/>
                <a:ea typeface="+mj-ea"/>
                <a:cs typeface="Arial" panose="020B0604020202020204" pitchFamily="34" charset="0"/>
              </a:rPr>
              <a:t> 유동성장기부채로 대체되어 </a:t>
            </a:r>
            <a:r>
              <a:rPr lang="en-US" altLang="ko-KR" sz="900" kern="0" dirty="0">
                <a:latin typeface="Arial" panose="020B0604020202020204" pitchFamily="34" charset="0"/>
                <a:ea typeface="+mj-ea"/>
                <a:cs typeface="Arial" panose="020B0604020202020204" pitchFamily="34" charset="0"/>
              </a:rPr>
              <a:t>3</a:t>
            </a:r>
            <a:r>
              <a:rPr lang="ko-KR" altLang="en-US" sz="900" kern="0" dirty="0">
                <a:latin typeface="Arial" panose="020B0604020202020204" pitchFamily="34" charset="0"/>
                <a:ea typeface="+mj-ea"/>
                <a:cs typeface="Arial" panose="020B0604020202020204" pitchFamily="34" charset="0"/>
              </a:rPr>
              <a:t>개월마다 </a:t>
            </a:r>
            <a:r>
              <a:rPr lang="en-US" altLang="ko-KR" sz="900" kern="0" dirty="0">
                <a:latin typeface="Arial" panose="020B0604020202020204" pitchFamily="34" charset="0"/>
                <a:ea typeface="+mj-ea"/>
                <a:cs typeface="Arial" panose="020B0604020202020204" pitchFamily="34" charset="0"/>
              </a:rPr>
              <a:t>195</a:t>
            </a:r>
            <a:r>
              <a:rPr lang="ko-KR" altLang="en-US" sz="900" kern="0" dirty="0" err="1">
                <a:latin typeface="Arial" panose="020B0604020202020204" pitchFamily="34" charset="0"/>
                <a:ea typeface="+mj-ea"/>
                <a:cs typeface="Arial" panose="020B0604020202020204" pitchFamily="34" charset="0"/>
              </a:rPr>
              <a:t>만원씩</a:t>
            </a:r>
            <a:r>
              <a:rPr lang="ko-KR" altLang="en-US" sz="900" kern="0" dirty="0">
                <a:latin typeface="Arial" panose="020B0604020202020204" pitchFamily="34" charset="0"/>
                <a:ea typeface="+mj-ea"/>
                <a:cs typeface="Arial" panose="020B0604020202020204" pitchFamily="34" charset="0"/>
              </a:rPr>
              <a:t> 상환되고 있음</a:t>
            </a:r>
            <a:r>
              <a:rPr lang="en-US" altLang="ko-KR" sz="900" kern="0" dirty="0">
                <a:latin typeface="Arial" panose="020B0604020202020204" pitchFamily="34" charset="0"/>
                <a:ea typeface="+mj-ea"/>
                <a:cs typeface="Arial" panose="020B0604020202020204" pitchFamily="34" charset="0"/>
              </a:rPr>
              <a:t>.</a:t>
            </a:r>
          </a:p>
          <a:p>
            <a:pPr marL="266698" marR="0" lvl="2" indent="-171449"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
              <a:tabLst/>
              <a:defRPr/>
            </a:pP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NWC</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매출 증가에 따라 운전자본은 꾸준히 증가하는 추세임</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중국향</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매출 증가에 따라 매출채권이 크게 증가하였으나</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매출채권은 대부분 당월 마감 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 이내 회수되고 있음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재고자산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매입채무 또한 물량 증가에 따른 원재료 매입 증가에 기인하며 회전기일은 재고자산 약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13</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매입채무 약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일로 한달 이내 수준임</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미지급금은 운반비</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루카소</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지급수수료로 구성된 운전자본 성격의 미지급금임</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p:txBody>
      </p:sp>
      <p:grpSp>
        <p:nvGrpSpPr>
          <p:cNvPr id="8" name="그룹 7">
            <a:extLst>
              <a:ext uri="{FF2B5EF4-FFF2-40B4-BE49-F238E27FC236}">
                <a16:creationId xmlns:a16="http://schemas.microsoft.com/office/drawing/2014/main" id="{2F133709-E050-4E9D-82BF-183BB4EBE07C}"/>
              </a:ext>
            </a:extLst>
          </p:cNvPr>
          <p:cNvGrpSpPr/>
          <p:nvPr/>
        </p:nvGrpSpPr>
        <p:grpSpPr>
          <a:xfrm>
            <a:off x="3987546" y="1098740"/>
            <a:ext cx="5130327" cy="360000"/>
            <a:chOff x="480054" y="1434354"/>
            <a:chExt cx="4582309" cy="360000"/>
          </a:xfrm>
        </p:grpSpPr>
        <p:sp>
          <p:nvSpPr>
            <p:cNvPr id="9" name="Line 13">
              <a:extLst>
                <a:ext uri="{FF2B5EF4-FFF2-40B4-BE49-F238E27FC236}">
                  <a16:creationId xmlns:a16="http://schemas.microsoft.com/office/drawing/2014/main" id="{E5E07DB5-9248-43C6-B181-4EC5CB7BBC74}"/>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10" name="Rectangle 41">
              <a:extLst>
                <a:ext uri="{FF2B5EF4-FFF2-40B4-BE49-F238E27FC236}">
                  <a16:creationId xmlns:a16="http://schemas.microsoft.com/office/drawing/2014/main" id="{A61A9B23-9AFF-47EB-BED2-852FBD88D6EF}"/>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cs typeface="Arial" panose="020B0604020202020204" pitchFamily="34" charset="0"/>
                </a:rPr>
                <a:t>▌</a:t>
              </a:r>
              <a:r>
                <a:rPr lang="en-US" altLang="ko-KR" sz="1000" b="1" dirty="0">
                  <a:solidFill>
                    <a:srgbClr val="00338D"/>
                  </a:solidFill>
                  <a:latin typeface="Arial" panose="020B0604020202020204" pitchFamily="34" charset="0"/>
                  <a:cs typeface="Arial" panose="020B0604020202020204" pitchFamily="34" charset="0"/>
                </a:rPr>
                <a:t>NAV Statement</a:t>
              </a:r>
              <a:endParaRPr lang="en-US" altLang="ko-KR" sz="1000" b="1" baseline="30000" dirty="0">
                <a:solidFill>
                  <a:srgbClr val="00338D"/>
                </a:solidFill>
                <a:latin typeface="Arial" panose="020B0604020202020204" pitchFamily="34" charset="0"/>
                <a:cs typeface="Arial" panose="020B0604020202020204" pitchFamily="34" charset="0"/>
              </a:endParaRPr>
            </a:p>
          </p:txBody>
        </p:sp>
      </p:grpSp>
      <p:sp>
        <p:nvSpPr>
          <p:cNvPr id="22" name="제목 2">
            <a:extLst>
              <a:ext uri="{FF2B5EF4-FFF2-40B4-BE49-F238E27FC236}">
                <a16:creationId xmlns:a16="http://schemas.microsoft.com/office/drawing/2014/main" id="{5F5874DC-74ED-4C54-9A6D-D6CDE2500AD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NAV Statement (1/2)</a:t>
            </a:r>
            <a:endParaRPr kumimoji="0" lang="en-US" altLang="ko-KR" sz="4500" b="1" i="0" u="none" strike="noStrike" kern="1200" cap="none" spc="0" normalizeH="0" baseline="0" noProof="0" dirty="0">
              <a:ln>
                <a:noFill/>
              </a:ln>
              <a:solidFill>
                <a:srgbClr val="00338D"/>
              </a:solidFill>
              <a:effectLst/>
              <a:uLnTx/>
              <a:uFillTx/>
              <a:latin typeface="KPMG Extralight" panose="020B0303030202040204" pitchFamily="34" charset="0"/>
              <a:ea typeface="맑은 고딕"/>
              <a:cs typeface="+mj-cs"/>
            </a:endParaRPr>
          </a:p>
        </p:txBody>
      </p:sp>
      <p:sp>
        <p:nvSpPr>
          <p:cNvPr id="24" name="제목 2">
            <a:extLst>
              <a:ext uri="{FF2B5EF4-FFF2-40B4-BE49-F238E27FC236}">
                <a16:creationId xmlns:a16="http://schemas.microsoft.com/office/drawing/2014/main" id="{D0E91B85-BC69-4D41-9E2E-DE135406CDA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44" name="TextBox 43">
            <a:extLst>
              <a:ext uri="{FF2B5EF4-FFF2-40B4-BE49-F238E27FC236}">
                <a16:creationId xmlns:a16="http://schemas.microsoft.com/office/drawing/2014/main" id="{344902C9-478C-495D-8EC4-E8064C4D5E99}"/>
              </a:ext>
            </a:extLst>
          </p:cNvPr>
          <p:cNvSpPr txBox="1"/>
          <p:nvPr/>
        </p:nvSpPr>
        <p:spPr>
          <a:xfrm>
            <a:off x="4021158" y="5654100"/>
            <a:ext cx="3090113"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대손충당금을 제외한 순 매출채권</a:t>
            </a:r>
            <a:endParaRPr lang="en-US" altLang="ko-KR" sz="700" dirty="0">
              <a:latin typeface="Arial" panose="020B0604020202020204" pitchFamily="34" charset="0"/>
              <a:cs typeface="Arial" panose="020B0604020202020204" pitchFamily="34" charset="0"/>
            </a:endParaRPr>
          </a:p>
        </p:txBody>
      </p:sp>
      <p:sp>
        <p:nvSpPr>
          <p:cNvPr id="28" name="직사각형 27">
            <a:extLst>
              <a:ext uri="{FF2B5EF4-FFF2-40B4-BE49-F238E27FC236}">
                <a16:creationId xmlns:a16="http://schemas.microsoft.com/office/drawing/2014/main" id="{5D6DE513-0284-4090-9055-5979981967BC}"/>
              </a:ext>
            </a:extLst>
          </p:cNvPr>
          <p:cNvSpPr/>
          <p:nvPr/>
        </p:nvSpPr>
        <p:spPr>
          <a:xfrm>
            <a:off x="4009437" y="1969322"/>
            <a:ext cx="5115631" cy="59467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9" name="순서도: 연결자 28">
            <a:extLst>
              <a:ext uri="{FF2B5EF4-FFF2-40B4-BE49-F238E27FC236}">
                <a16:creationId xmlns:a16="http://schemas.microsoft.com/office/drawing/2014/main" id="{66D892AB-4B01-41C5-A672-88D2333732CA}"/>
              </a:ext>
            </a:extLst>
          </p:cNvPr>
          <p:cNvSpPr/>
          <p:nvPr/>
        </p:nvSpPr>
        <p:spPr bwMode="auto">
          <a:xfrm>
            <a:off x="3939030" y="191394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5" name="직사각형 14">
            <a:extLst>
              <a:ext uri="{FF2B5EF4-FFF2-40B4-BE49-F238E27FC236}">
                <a16:creationId xmlns:a16="http://schemas.microsoft.com/office/drawing/2014/main" id="{E15FEDED-4AE1-4AEE-BC3D-0469678060D5}"/>
              </a:ext>
            </a:extLst>
          </p:cNvPr>
          <p:cNvSpPr/>
          <p:nvPr/>
        </p:nvSpPr>
        <p:spPr>
          <a:xfrm>
            <a:off x="4006389" y="2725226"/>
            <a:ext cx="5115631" cy="59467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6" name="순서도: 연결자 15">
            <a:extLst>
              <a:ext uri="{FF2B5EF4-FFF2-40B4-BE49-F238E27FC236}">
                <a16:creationId xmlns:a16="http://schemas.microsoft.com/office/drawing/2014/main" id="{91E1BA45-3F12-43F8-A4FF-2687D2D9BB6F}"/>
              </a:ext>
            </a:extLst>
          </p:cNvPr>
          <p:cNvSpPr/>
          <p:nvPr/>
        </p:nvSpPr>
        <p:spPr bwMode="auto">
          <a:xfrm>
            <a:off x="3935982" y="266985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8" name="순서도: 연결자 17">
            <a:extLst>
              <a:ext uri="{FF2B5EF4-FFF2-40B4-BE49-F238E27FC236}">
                <a16:creationId xmlns:a16="http://schemas.microsoft.com/office/drawing/2014/main" id="{1483F004-987E-46C6-BDD0-6487F3620981}"/>
              </a:ext>
            </a:extLst>
          </p:cNvPr>
          <p:cNvSpPr/>
          <p:nvPr/>
        </p:nvSpPr>
        <p:spPr bwMode="auto">
          <a:xfrm>
            <a:off x="601228" y="364082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5" name="순서도: 연결자 24">
            <a:extLst>
              <a:ext uri="{FF2B5EF4-FFF2-40B4-BE49-F238E27FC236}">
                <a16:creationId xmlns:a16="http://schemas.microsoft.com/office/drawing/2014/main" id="{671B88F9-0A84-4834-AA89-66380D0C627D}"/>
              </a:ext>
            </a:extLst>
          </p:cNvPr>
          <p:cNvSpPr/>
          <p:nvPr/>
        </p:nvSpPr>
        <p:spPr bwMode="auto">
          <a:xfrm>
            <a:off x="601228" y="203879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2349050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표 27">
            <a:extLst>
              <a:ext uri="{FF2B5EF4-FFF2-40B4-BE49-F238E27FC236}">
                <a16:creationId xmlns:a16="http://schemas.microsoft.com/office/drawing/2014/main" id="{C3E39192-F228-4086-A49A-0F8865D408EA}"/>
              </a:ext>
            </a:extLst>
          </p:cNvPr>
          <p:cNvGraphicFramePr>
            <a:graphicFrameLocks noGrp="1"/>
          </p:cNvGraphicFramePr>
          <p:nvPr>
            <p:extLst>
              <p:ext uri="{D42A27DB-BD31-4B8C-83A1-F6EECF244321}">
                <p14:modId xmlns:p14="http://schemas.microsoft.com/office/powerpoint/2010/main" val="2715700998"/>
              </p:ext>
            </p:extLst>
          </p:nvPr>
        </p:nvGraphicFramePr>
        <p:xfrm>
          <a:off x="4003199" y="1501200"/>
          <a:ext cx="5121871" cy="4133850"/>
        </p:xfrm>
        <a:graphic>
          <a:graphicData uri="http://schemas.openxmlformats.org/drawingml/2006/table">
            <a:tbl>
              <a:tblPr/>
              <a:tblGrid>
                <a:gridCol w="97581">
                  <a:extLst>
                    <a:ext uri="{9D8B030D-6E8A-4147-A177-3AD203B41FA5}">
                      <a16:colId xmlns:a16="http://schemas.microsoft.com/office/drawing/2014/main" val="3191182140"/>
                    </a:ext>
                  </a:extLst>
                </a:gridCol>
                <a:gridCol w="1397734">
                  <a:extLst>
                    <a:ext uri="{9D8B030D-6E8A-4147-A177-3AD203B41FA5}">
                      <a16:colId xmlns:a16="http://schemas.microsoft.com/office/drawing/2014/main" val="1836558542"/>
                    </a:ext>
                  </a:extLst>
                </a:gridCol>
                <a:gridCol w="906639">
                  <a:extLst>
                    <a:ext uri="{9D8B030D-6E8A-4147-A177-3AD203B41FA5}">
                      <a16:colId xmlns:a16="http://schemas.microsoft.com/office/drawing/2014/main" val="3086618800"/>
                    </a:ext>
                  </a:extLst>
                </a:gridCol>
                <a:gridCol w="906639">
                  <a:extLst>
                    <a:ext uri="{9D8B030D-6E8A-4147-A177-3AD203B41FA5}">
                      <a16:colId xmlns:a16="http://schemas.microsoft.com/office/drawing/2014/main" val="352571825"/>
                    </a:ext>
                  </a:extLst>
                </a:gridCol>
                <a:gridCol w="906639">
                  <a:extLst>
                    <a:ext uri="{9D8B030D-6E8A-4147-A177-3AD203B41FA5}">
                      <a16:colId xmlns:a16="http://schemas.microsoft.com/office/drawing/2014/main" val="2211181129"/>
                    </a:ext>
                  </a:extLst>
                </a:gridCol>
                <a:gridCol w="906639">
                  <a:extLst>
                    <a:ext uri="{9D8B030D-6E8A-4147-A177-3AD203B41FA5}">
                      <a16:colId xmlns:a16="http://schemas.microsoft.com/office/drawing/2014/main" val="1363110886"/>
                    </a:ext>
                  </a:extLst>
                </a:gridCol>
              </a:tblGrid>
              <a:tr h="1524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567169616"/>
                  </a:ext>
                </a:extLst>
              </a:tr>
              <a:tr h="1524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 (a)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3551976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31881518"/>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40425594"/>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유동성장기부채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6969032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2168996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전환사채</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(940)</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(971)</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964084694"/>
                  </a:ext>
                </a:extLst>
              </a:tr>
              <a:tr h="1524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 (b)</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2,446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07766376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7,812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9,744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010123359"/>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0654500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(1,514)</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19192539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728101270"/>
                  </a:ext>
                </a:extLst>
              </a:tr>
              <a:tr h="1524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 (c)</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10,844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9,688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12,688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10865972"/>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5053385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9462693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8159350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260573719"/>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2,384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14406604"/>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305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38155106"/>
                  </a:ext>
                </a:extLst>
              </a:tr>
              <a:tr h="1524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Others (d)</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(988)</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(818)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64894541"/>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992144316"/>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장기금융상품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527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50595721"/>
                  </a:ext>
                </a:extLst>
              </a:tr>
              <a:tr h="17145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a:solidFill>
                            <a:srgbClr val="000000"/>
                          </a:solidFill>
                          <a:effectLst/>
                          <a:latin typeface="Arial" panose="020B0604020202020204" pitchFamily="34" charset="0"/>
                          <a:ea typeface="Arial Unicode MS" panose="020B0604020202020204" pitchFamily="50" charset="-127"/>
                          <a:cs typeface="Arial" panose="020B0604020202020204" pitchFamily="34" charset="0"/>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68277719"/>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8217176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하자보수충당부채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139256346"/>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46967102"/>
                  </a:ext>
                </a:extLst>
              </a:tr>
              <a:tr h="152400">
                <a:tc gridSpan="2">
                  <a:txBody>
                    <a:bodyPr/>
                    <a:lstStyle/>
                    <a:p>
                      <a:pPr algn="l" fontAlgn="ctr"/>
                      <a:r>
                        <a:rPr lang="pt-B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NAV (a+b+c+d)</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7,742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8,802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10,198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16,077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92154077"/>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NAV Statement</a:t>
            </a:r>
          </a:p>
          <a:p>
            <a:pPr marL="266698" marR="0" lvl="2" indent="-171449"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
              <a:tabLst/>
              <a:defRPr/>
            </a:pP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PP&amp;E</a:t>
            </a: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무형자산은 특허권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소프트웨어로 구성되어 있으나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최근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개년 평균 약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백만원으로 미미하며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대부분 유형자산으로 구성되어 있음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endParaRPr lang="en-US" altLang="ko-KR" sz="1000" b="1" kern="0" dirty="0">
              <a:latin typeface="Arial" panose="020B0604020202020204" pitchFamily="34" charset="0"/>
              <a:ea typeface="+mj-ea"/>
              <a:cs typeface="Arial" panose="020B0604020202020204" pitchFamily="34" charset="0"/>
            </a:endParaRP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공장</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기숙사관련 토지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건물 및 기계장치가 대부분을 차지하고</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년 신규 제</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공장 관련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맑은 고딕"/>
                <a:cs typeface="Arial" panose="020B0604020202020204" pitchFamily="34" charset="0"/>
              </a:rPr>
              <a:t>건설중인자산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증가로 인해 유형자산이 크게 증가하였음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유형자산 관련 손상인식 절차가 별도로 존재하지 않은 것으로 파악되어 향후 관련된 통제 절차 확립 및 평가에 대한 고려가 필요함</a:t>
            </a:r>
            <a:r>
              <a:rPr kumimoji="0" lang="en-US" altLang="ko-KR"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ko-KR" alt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기타는 유형자산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차량운반구</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맑은 고딕"/>
                <a:cs typeface="Arial" panose="020B0604020202020204" pitchFamily="34" charset="0"/>
              </a:rPr>
              <a:t>공구와기구</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시설장치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무형자산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특허권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소프트웨어로 구성되어 있음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a:t>
            </a:r>
          </a:p>
          <a:p>
            <a:pPr marL="266698" marR="0" lvl="2" indent="-171449"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
              <a:tabLst/>
              <a:defRPr/>
            </a:pP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Others</a:t>
            </a: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미수금은 대부분 </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부가세환급액이며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시설장치에 대한 국고보조금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백만원이 포함되어 있음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년은 전액 </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부가세환급액임</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장기금융상품은 장기성예금</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퇴직보험예치금으로 구성되어 있으며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 장기성예금을 해지하여 보통예금으로 대체함에 따라 감소함</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미지급비용은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급여</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법인카드 관련 비용으로 구성되어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있으며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년말 대표이사 퇴직급여 관련 미지급비용 </a:t>
            </a:r>
            <a:r>
              <a:rPr kumimoji="0" lang="en-US" altLang="ko-KR" sz="90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327</a:t>
            </a:r>
            <a:r>
              <a:rPr kumimoji="0" lang="ko-KR" altLang="en-US" sz="90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백만원 인식에 따라</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일시적으로 상승하였음</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하자보수충당부채는 감사인의 의견에 따라 매년 당해 매출액의 </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 </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 유지되도록 설정하고 있음</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p:grpSp>
        <p:nvGrpSpPr>
          <p:cNvPr id="8" name="그룹 7">
            <a:extLst>
              <a:ext uri="{FF2B5EF4-FFF2-40B4-BE49-F238E27FC236}">
                <a16:creationId xmlns:a16="http://schemas.microsoft.com/office/drawing/2014/main" id="{2F133709-E050-4E9D-82BF-183BB4EBE07C}"/>
              </a:ext>
            </a:extLst>
          </p:cNvPr>
          <p:cNvGrpSpPr/>
          <p:nvPr/>
        </p:nvGrpSpPr>
        <p:grpSpPr>
          <a:xfrm>
            <a:off x="3987546" y="1098740"/>
            <a:ext cx="5130327" cy="360000"/>
            <a:chOff x="480054" y="1434354"/>
            <a:chExt cx="4582309" cy="360000"/>
          </a:xfrm>
        </p:grpSpPr>
        <p:sp>
          <p:nvSpPr>
            <p:cNvPr id="9" name="Line 13">
              <a:extLst>
                <a:ext uri="{FF2B5EF4-FFF2-40B4-BE49-F238E27FC236}">
                  <a16:creationId xmlns:a16="http://schemas.microsoft.com/office/drawing/2014/main" id="{E5E07DB5-9248-43C6-B181-4EC5CB7BBC74}"/>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10" name="Rectangle 41">
              <a:extLst>
                <a:ext uri="{FF2B5EF4-FFF2-40B4-BE49-F238E27FC236}">
                  <a16:creationId xmlns:a16="http://schemas.microsoft.com/office/drawing/2014/main" id="{A61A9B23-9AFF-47EB-BED2-852FBD88D6EF}"/>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cs typeface="Arial" panose="020B0604020202020204" pitchFamily="34" charset="0"/>
                </a:rPr>
                <a:t>▌</a:t>
              </a:r>
              <a:r>
                <a:rPr lang="en-US" altLang="ko-KR" sz="1000" b="1" dirty="0">
                  <a:solidFill>
                    <a:srgbClr val="00338D"/>
                  </a:solidFill>
                  <a:latin typeface="Arial" panose="020B0604020202020204" pitchFamily="34" charset="0"/>
                  <a:cs typeface="Arial" panose="020B0604020202020204" pitchFamily="34" charset="0"/>
                </a:rPr>
                <a:t>NAV Statement</a:t>
              </a:r>
              <a:endParaRPr lang="en-US" altLang="ko-KR" sz="1000" b="1" baseline="30000" dirty="0">
                <a:solidFill>
                  <a:srgbClr val="00338D"/>
                </a:solidFill>
                <a:latin typeface="Arial" panose="020B0604020202020204" pitchFamily="34" charset="0"/>
                <a:cs typeface="Arial" panose="020B0604020202020204" pitchFamily="34" charset="0"/>
              </a:endParaRPr>
            </a:p>
          </p:txBody>
        </p:sp>
      </p:grpSp>
      <p:sp>
        <p:nvSpPr>
          <p:cNvPr id="22" name="제목 2">
            <a:extLst>
              <a:ext uri="{FF2B5EF4-FFF2-40B4-BE49-F238E27FC236}">
                <a16:creationId xmlns:a16="http://schemas.microsoft.com/office/drawing/2014/main" id="{5F5874DC-74ED-4C54-9A6D-D6CDE2500AD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NAV Statement (2/2)</a:t>
            </a:r>
            <a:endParaRPr kumimoji="0" lang="en-US" altLang="ko-KR" sz="4500" b="1" i="0" u="none" strike="noStrike" kern="1200" cap="none" spc="0" normalizeH="0" baseline="0" noProof="0" dirty="0">
              <a:ln>
                <a:noFill/>
              </a:ln>
              <a:solidFill>
                <a:srgbClr val="00338D"/>
              </a:solidFill>
              <a:effectLst/>
              <a:uLnTx/>
              <a:uFillTx/>
              <a:latin typeface="KPMG Extralight" panose="020B0303030202040204" pitchFamily="34" charset="0"/>
              <a:ea typeface="맑은 고딕"/>
              <a:cs typeface="+mj-cs"/>
            </a:endParaRPr>
          </a:p>
        </p:txBody>
      </p:sp>
      <p:sp>
        <p:nvSpPr>
          <p:cNvPr id="24" name="제목 2">
            <a:extLst>
              <a:ext uri="{FF2B5EF4-FFF2-40B4-BE49-F238E27FC236}">
                <a16:creationId xmlns:a16="http://schemas.microsoft.com/office/drawing/2014/main" id="{D0E91B85-BC69-4D41-9E2E-DE135406CDA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6" name="순서도: 연결자 25">
            <a:extLst>
              <a:ext uri="{FF2B5EF4-FFF2-40B4-BE49-F238E27FC236}">
                <a16:creationId xmlns:a16="http://schemas.microsoft.com/office/drawing/2014/main" id="{030FB87A-6E2A-455F-913D-E45E8E8C0AF4}"/>
              </a:ext>
            </a:extLst>
          </p:cNvPr>
          <p:cNvSpPr/>
          <p:nvPr/>
        </p:nvSpPr>
        <p:spPr bwMode="auto">
          <a:xfrm>
            <a:off x="546162" y="14933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1" name="순서도: 연결자 20">
            <a:extLst>
              <a:ext uri="{FF2B5EF4-FFF2-40B4-BE49-F238E27FC236}">
                <a16:creationId xmlns:a16="http://schemas.microsoft.com/office/drawing/2014/main" id="{6AFF2218-D522-48E8-B14D-9C4CBCAECD9F}"/>
              </a:ext>
            </a:extLst>
          </p:cNvPr>
          <p:cNvSpPr/>
          <p:nvPr/>
        </p:nvSpPr>
        <p:spPr bwMode="auto">
          <a:xfrm>
            <a:off x="546162" y="371054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4</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8" name="직사각형 17">
            <a:extLst>
              <a:ext uri="{FF2B5EF4-FFF2-40B4-BE49-F238E27FC236}">
                <a16:creationId xmlns:a16="http://schemas.microsoft.com/office/drawing/2014/main" id="{612C9878-8F46-4CF0-86DE-B181511C0587}"/>
              </a:ext>
            </a:extLst>
          </p:cNvPr>
          <p:cNvSpPr/>
          <p:nvPr/>
        </p:nvSpPr>
        <p:spPr>
          <a:xfrm>
            <a:off x="4006389" y="3490924"/>
            <a:ext cx="5115631" cy="90721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3" name="순서도: 연결자 22">
            <a:extLst>
              <a:ext uri="{FF2B5EF4-FFF2-40B4-BE49-F238E27FC236}">
                <a16:creationId xmlns:a16="http://schemas.microsoft.com/office/drawing/2014/main" id="{2F95837C-FE00-4D11-B3A8-36CE579D25BA}"/>
              </a:ext>
            </a:extLst>
          </p:cNvPr>
          <p:cNvSpPr/>
          <p:nvPr/>
        </p:nvSpPr>
        <p:spPr bwMode="auto">
          <a:xfrm>
            <a:off x="3935982" y="343555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5" name="직사각형 24">
            <a:extLst>
              <a:ext uri="{FF2B5EF4-FFF2-40B4-BE49-F238E27FC236}">
                <a16:creationId xmlns:a16="http://schemas.microsoft.com/office/drawing/2014/main" id="{BF0ABF33-3393-4FB7-B764-EF224B695036}"/>
              </a:ext>
            </a:extLst>
          </p:cNvPr>
          <p:cNvSpPr/>
          <p:nvPr/>
        </p:nvSpPr>
        <p:spPr>
          <a:xfrm>
            <a:off x="4006389" y="4551678"/>
            <a:ext cx="5115631" cy="936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7" name="순서도: 연결자 26">
            <a:extLst>
              <a:ext uri="{FF2B5EF4-FFF2-40B4-BE49-F238E27FC236}">
                <a16:creationId xmlns:a16="http://schemas.microsoft.com/office/drawing/2014/main" id="{DB55BAEF-928B-407A-BD3A-3F0D8BABDF30}"/>
              </a:ext>
            </a:extLst>
          </p:cNvPr>
          <p:cNvSpPr/>
          <p:nvPr/>
        </p:nvSpPr>
        <p:spPr bwMode="auto">
          <a:xfrm>
            <a:off x="3935982" y="449630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4</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4378091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표 19">
            <a:extLst>
              <a:ext uri="{FF2B5EF4-FFF2-40B4-BE49-F238E27FC236}">
                <a16:creationId xmlns:a16="http://schemas.microsoft.com/office/drawing/2014/main" id="{9B876346-F948-416B-920A-70DA2EE5B8B5}"/>
              </a:ext>
            </a:extLst>
          </p:cNvPr>
          <p:cNvGraphicFramePr>
            <a:graphicFrameLocks noGrp="1"/>
          </p:cNvGraphicFramePr>
          <p:nvPr>
            <p:extLst>
              <p:ext uri="{D42A27DB-BD31-4B8C-83A1-F6EECF244321}">
                <p14:modId xmlns:p14="http://schemas.microsoft.com/office/powerpoint/2010/main" val="4012300489"/>
              </p:ext>
            </p:extLst>
          </p:nvPr>
        </p:nvGraphicFramePr>
        <p:xfrm>
          <a:off x="4003199" y="1501200"/>
          <a:ext cx="5108432" cy="1066800"/>
        </p:xfrm>
        <a:graphic>
          <a:graphicData uri="http://schemas.openxmlformats.org/drawingml/2006/table">
            <a:tbl>
              <a:tblPr/>
              <a:tblGrid>
                <a:gridCol w="99570">
                  <a:extLst>
                    <a:ext uri="{9D8B030D-6E8A-4147-A177-3AD203B41FA5}">
                      <a16:colId xmlns:a16="http://schemas.microsoft.com/office/drawing/2014/main" val="3191182140"/>
                    </a:ext>
                  </a:extLst>
                </a:gridCol>
                <a:gridCol w="1393442">
                  <a:extLst>
                    <a:ext uri="{9D8B030D-6E8A-4147-A177-3AD203B41FA5}">
                      <a16:colId xmlns:a16="http://schemas.microsoft.com/office/drawing/2014/main" val="1836558542"/>
                    </a:ext>
                  </a:extLst>
                </a:gridCol>
                <a:gridCol w="723084">
                  <a:extLst>
                    <a:ext uri="{9D8B030D-6E8A-4147-A177-3AD203B41FA5}">
                      <a16:colId xmlns:a16="http://schemas.microsoft.com/office/drawing/2014/main" val="3086618800"/>
                    </a:ext>
                  </a:extLst>
                </a:gridCol>
                <a:gridCol w="723084">
                  <a:extLst>
                    <a:ext uri="{9D8B030D-6E8A-4147-A177-3AD203B41FA5}">
                      <a16:colId xmlns:a16="http://schemas.microsoft.com/office/drawing/2014/main" val="352571825"/>
                    </a:ext>
                  </a:extLst>
                </a:gridCol>
                <a:gridCol w="723084">
                  <a:extLst>
                    <a:ext uri="{9D8B030D-6E8A-4147-A177-3AD203B41FA5}">
                      <a16:colId xmlns:a16="http://schemas.microsoft.com/office/drawing/2014/main" val="2211181129"/>
                    </a:ext>
                  </a:extLst>
                </a:gridCol>
                <a:gridCol w="723084">
                  <a:extLst>
                    <a:ext uri="{9D8B030D-6E8A-4147-A177-3AD203B41FA5}">
                      <a16:colId xmlns:a16="http://schemas.microsoft.com/office/drawing/2014/main" val="1363110886"/>
                    </a:ext>
                  </a:extLst>
                </a:gridCol>
                <a:gridCol w="723084">
                  <a:extLst>
                    <a:ext uri="{9D8B030D-6E8A-4147-A177-3AD203B41FA5}">
                      <a16:colId xmlns:a16="http://schemas.microsoft.com/office/drawing/2014/main" val="1457714223"/>
                    </a:ext>
                  </a:extLst>
                </a:gridCol>
              </a:tblGrid>
              <a:tr h="1524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Nov-21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567169616"/>
                  </a:ext>
                </a:extLst>
              </a:tr>
              <a:tr h="1524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 (a)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3551976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3,082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3188151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40425594"/>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유동성장기부채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69690328"/>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(1,962)</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(1,332)</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2168996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전환사채</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64084694"/>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Net Debt</a:t>
            </a:r>
          </a:p>
          <a:p>
            <a:pPr marL="266698" lvl="2" indent="-171449" defTabSz="914395" fontAlgn="base">
              <a:lnSpc>
                <a:spcPts val="1200"/>
              </a:lnSpc>
              <a:spcBef>
                <a:spcPts val="600"/>
              </a:spcBef>
              <a:buClr>
                <a:srgbClr val="00338D"/>
              </a:buClr>
              <a:buSzPct val="100000"/>
              <a:buFont typeface="Wingdings" panose="05000000000000000000" pitchFamily="2" charset="2"/>
              <a:buChar char="§"/>
              <a:defRPr/>
            </a:pPr>
            <a:r>
              <a:rPr lang="ko-KR" altLang="en-US" sz="900" b="1" kern="0" dirty="0" err="1">
                <a:latin typeface="Arial" panose="020B0604020202020204" pitchFamily="34" charset="0"/>
                <a:ea typeface="+mj-ea"/>
                <a:cs typeface="Arial" panose="020B0604020202020204" pitchFamily="34" charset="0"/>
              </a:rPr>
              <a:t>현금및현금성자산</a:t>
            </a:r>
            <a:endParaRPr lang="en-US" altLang="ko-KR" sz="900" b="1" kern="0" dirty="0">
              <a:latin typeface="Arial" panose="020B0604020202020204" pitchFamily="34" charset="0"/>
              <a:ea typeface="+mj-ea"/>
              <a:cs typeface="Arial" panose="020B0604020202020204" pitchFamily="34" charset="0"/>
            </a:endParaRPr>
          </a:p>
          <a:p>
            <a:pPr marL="355600" lvl="2" indent="-174625" defTabSz="914395" fontAlgn="base">
              <a:lnSpc>
                <a:spcPts val="1200"/>
              </a:lnSpc>
              <a:spcBef>
                <a:spcPts val="3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현금 및 보통예금으로 구성되어 있음</a:t>
            </a:r>
            <a:r>
              <a:rPr lang="en-US" altLang="ko-KR" sz="900" kern="0" dirty="0">
                <a:latin typeface="Arial" panose="020B0604020202020204" pitchFamily="34" charset="0"/>
                <a:ea typeface="+mj-ea"/>
                <a:cs typeface="Arial" panose="020B0604020202020204" pitchFamily="34" charset="0"/>
              </a:rPr>
              <a:t>. '21</a:t>
            </a:r>
            <a:r>
              <a:rPr lang="ko-KR" altLang="en-US" sz="900" kern="0" dirty="0">
                <a:latin typeface="Arial" panose="020B0604020202020204" pitchFamily="34" charset="0"/>
                <a:ea typeface="+mj-ea"/>
                <a:cs typeface="Arial" panose="020B0604020202020204" pitchFamily="34" charset="0"/>
              </a:rPr>
              <a:t>년 </a:t>
            </a:r>
            <a:r>
              <a:rPr lang="en-US" altLang="ko-KR" sz="900" kern="0" dirty="0">
                <a:latin typeface="Arial" panose="020B0604020202020204" pitchFamily="34" charset="0"/>
                <a:ea typeface="+mj-ea"/>
                <a:cs typeface="Arial" panose="020B0604020202020204" pitchFamily="34" charset="0"/>
              </a:rPr>
              <a:t>9</a:t>
            </a:r>
            <a:r>
              <a:rPr lang="ko-KR" altLang="en-US" sz="900" kern="0" dirty="0">
                <a:latin typeface="Arial" panose="020B0604020202020204" pitchFamily="34" charset="0"/>
                <a:ea typeface="+mj-ea"/>
                <a:cs typeface="Arial" panose="020B0604020202020204" pitchFamily="34" charset="0"/>
              </a:rPr>
              <a:t>월 기준 현금은 </a:t>
            </a:r>
            <a:r>
              <a:rPr lang="en-US" altLang="ko-KR" sz="900" kern="0" dirty="0">
                <a:latin typeface="Arial" panose="020B0604020202020204" pitchFamily="34" charset="0"/>
                <a:ea typeface="+mj-ea"/>
                <a:cs typeface="Arial" panose="020B0604020202020204" pitchFamily="34" charset="0"/>
              </a:rPr>
              <a:t>40</a:t>
            </a:r>
            <a:r>
              <a:rPr lang="ko-KR" altLang="en-US" sz="900" kern="0" dirty="0">
                <a:latin typeface="Arial" panose="020B0604020202020204" pitchFamily="34" charset="0"/>
                <a:ea typeface="+mj-ea"/>
                <a:cs typeface="Arial" panose="020B0604020202020204" pitchFamily="34" charset="0"/>
              </a:rPr>
              <a:t>만원정도로 미미하며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사용제한예금</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질권설정 등은 없음</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 보통예금은 농협</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중소기업</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하나</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국민</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우리</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기업</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신한은행을 사용하고</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거래처별 입출금 통장을 분리하여 사용하고 있음</a:t>
            </a:r>
            <a:r>
              <a:rPr lang="en-US" altLang="ko-KR" sz="900" kern="0" dirty="0">
                <a:latin typeface="Arial" panose="020B0604020202020204" pitchFamily="34" charset="0"/>
                <a:ea typeface="+mj-ea"/>
                <a:cs typeface="Arial" panose="020B0604020202020204" pitchFamily="34" charset="0"/>
              </a:rPr>
              <a:t>. </a:t>
            </a:r>
          </a:p>
          <a:p>
            <a:pPr marL="355600" lvl="2" indent="-174625" defTabSz="914395" fontAlgn="base">
              <a:lnSpc>
                <a:spcPts val="1200"/>
              </a:lnSpc>
              <a:spcBef>
                <a:spcPts val="3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거래처별 주 은행</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우리은행</a:t>
            </a:r>
            <a:r>
              <a:rPr lang="en-US" altLang="ko-KR" sz="900" kern="0" dirty="0">
                <a:latin typeface="Arial" panose="020B0604020202020204" pitchFamily="34" charset="0"/>
                <a:ea typeface="+mj-ea"/>
                <a:cs typeface="Arial" panose="020B0604020202020204" pitchFamily="34" charset="0"/>
              </a:rPr>
              <a:t>-</a:t>
            </a:r>
            <a:r>
              <a:rPr lang="ko-KR" altLang="en-US" sz="900" kern="0" dirty="0" err="1">
                <a:latin typeface="Arial" panose="020B0604020202020204" pitchFamily="34" charset="0"/>
                <a:ea typeface="+mj-ea"/>
                <a:cs typeface="Arial" panose="020B0604020202020204" pitchFamily="34" charset="0"/>
              </a:rPr>
              <a:t>도레이첨단소재</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중소기업은행</a:t>
            </a:r>
            <a:r>
              <a:rPr lang="en-US" altLang="ko-KR" sz="900" kern="0" dirty="0">
                <a:latin typeface="Arial" panose="020B0604020202020204" pitchFamily="34" charset="0"/>
                <a:ea typeface="+mj-ea"/>
                <a:cs typeface="Arial" panose="020B0604020202020204" pitchFamily="34" charset="0"/>
              </a:rPr>
              <a:t>-LX</a:t>
            </a:r>
            <a:r>
              <a:rPr lang="ko-KR" altLang="en-US" sz="900" kern="0" dirty="0" err="1">
                <a:latin typeface="Arial" panose="020B0604020202020204" pitchFamily="34" charset="0"/>
                <a:ea typeface="+mj-ea"/>
                <a:cs typeface="Arial" panose="020B0604020202020204" pitchFamily="34" charset="0"/>
              </a:rPr>
              <a:t>하우시스</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한국</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기업은행</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중국기업</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하나은행</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한샘</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국민은행</a:t>
            </a:r>
            <a:r>
              <a:rPr lang="en-US" altLang="ko-KR" sz="900" kern="0" dirty="0">
                <a:latin typeface="Arial" panose="020B0604020202020204" pitchFamily="34" charset="0"/>
                <a:ea typeface="+mj-ea"/>
                <a:cs typeface="Arial" panose="020B0604020202020204" pitchFamily="34" charset="0"/>
              </a:rPr>
              <a:t>(448)-YILDIZ</a:t>
            </a:r>
          </a:p>
          <a:p>
            <a:pPr marL="266698" marR="0" lvl="2" indent="-171449"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단기차입금</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단기차입금</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회사는</a:t>
            </a:r>
            <a:r>
              <a:rPr lang="en-US" altLang="ko-KR" sz="900" kern="0" dirty="0">
                <a:latin typeface="Arial" panose="020B0604020202020204" pitchFamily="34" charset="0"/>
                <a:ea typeface="+mj-ea"/>
                <a:cs typeface="Arial" panose="020B0604020202020204" pitchFamily="34" charset="0"/>
              </a:rPr>
              <a:t> ’19</a:t>
            </a:r>
            <a:r>
              <a:rPr lang="ko-KR" altLang="en-US" sz="900" kern="0" dirty="0">
                <a:latin typeface="Arial" panose="020B0604020202020204" pitchFamily="34" charset="0"/>
                <a:ea typeface="+mj-ea"/>
                <a:cs typeface="Arial" panose="020B0604020202020204" pitchFamily="34" charset="0"/>
              </a:rPr>
              <a:t>년까지 국민은행 차입금 </a:t>
            </a:r>
            <a:r>
              <a:rPr lang="en-US" altLang="ko-KR" sz="900" kern="0" dirty="0">
                <a:latin typeface="Arial" panose="020B0604020202020204" pitchFamily="34" charset="0"/>
                <a:ea typeface="+mj-ea"/>
                <a:cs typeface="Arial" panose="020B0604020202020204" pitchFamily="34" charset="0"/>
              </a:rPr>
              <a:t>15</a:t>
            </a:r>
            <a:r>
              <a:rPr lang="ko-KR" altLang="en-US" sz="900" kern="0" dirty="0">
                <a:latin typeface="Arial" panose="020B0604020202020204" pitchFamily="34" charset="0"/>
                <a:ea typeface="+mj-ea"/>
                <a:cs typeface="Arial" panose="020B0604020202020204" pitchFamily="34" charset="0"/>
              </a:rPr>
              <a:t>억원이 존재하였으나</a:t>
            </a:r>
            <a:r>
              <a:rPr lang="en-US" altLang="ko-KR" sz="900" kern="0" dirty="0">
                <a:latin typeface="Arial" panose="020B0604020202020204" pitchFamily="34" charset="0"/>
                <a:ea typeface="+mj-ea"/>
                <a:cs typeface="Arial" panose="020B0604020202020204" pitchFamily="34" charset="0"/>
              </a:rPr>
              <a:t>, ’20</a:t>
            </a:r>
            <a:r>
              <a:rPr lang="ko-KR" altLang="en-US" sz="900" kern="0" dirty="0">
                <a:latin typeface="Arial" panose="020B0604020202020204" pitchFamily="34" charset="0"/>
                <a:ea typeface="+mj-ea"/>
                <a:cs typeface="Arial" panose="020B0604020202020204" pitchFamily="34" charset="0"/>
              </a:rPr>
              <a:t>년 해당 차입금 중 </a:t>
            </a:r>
            <a:r>
              <a:rPr lang="en-US" altLang="ko-KR" sz="900" kern="0" dirty="0">
                <a:latin typeface="Arial" panose="020B0604020202020204" pitchFamily="34" charset="0"/>
                <a:ea typeface="+mj-ea"/>
                <a:cs typeface="Arial" panose="020B0604020202020204" pitchFamily="34" charset="0"/>
              </a:rPr>
              <a:t>10</a:t>
            </a:r>
            <a:r>
              <a:rPr lang="ko-KR" altLang="en-US" sz="900" kern="0" dirty="0">
                <a:latin typeface="Arial" panose="020B0604020202020204" pitchFamily="34" charset="0"/>
                <a:ea typeface="+mj-ea"/>
                <a:cs typeface="Arial" panose="020B0604020202020204" pitchFamily="34" charset="0"/>
              </a:rPr>
              <a:t>억원을 상환하고 국민은행으로부터 </a:t>
            </a:r>
            <a:r>
              <a:rPr lang="en-US" altLang="ko-KR" sz="900" kern="0" dirty="0">
                <a:latin typeface="Arial" panose="020B0604020202020204" pitchFamily="34" charset="0"/>
                <a:ea typeface="+mj-ea"/>
                <a:cs typeface="Arial" panose="020B0604020202020204" pitchFamily="34" charset="0"/>
              </a:rPr>
              <a:t>17</a:t>
            </a:r>
            <a:r>
              <a:rPr lang="ko-KR" altLang="en-US" sz="900" kern="0" dirty="0">
                <a:latin typeface="Arial" panose="020B0604020202020204" pitchFamily="34" charset="0"/>
                <a:ea typeface="+mj-ea"/>
                <a:cs typeface="Arial" panose="020B0604020202020204" pitchFamily="34" charset="0"/>
              </a:rPr>
              <a:t>억원</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신한은행으로부터 </a:t>
            </a:r>
            <a:r>
              <a:rPr lang="en-US" altLang="ko-KR" sz="900" kern="0" dirty="0">
                <a:latin typeface="Arial" panose="020B0604020202020204" pitchFamily="34" charset="0"/>
                <a:ea typeface="+mj-ea"/>
                <a:cs typeface="Arial" panose="020B0604020202020204" pitchFamily="34" charset="0"/>
              </a:rPr>
              <a:t>20</a:t>
            </a:r>
            <a:r>
              <a:rPr lang="ko-KR" altLang="en-US" sz="900" kern="0" dirty="0">
                <a:latin typeface="Arial" panose="020B0604020202020204" pitchFamily="34" charset="0"/>
                <a:ea typeface="+mj-ea"/>
                <a:cs typeface="Arial" panose="020B0604020202020204" pitchFamily="34" charset="0"/>
              </a:rPr>
              <a:t>억원을 신규 차입하였음</a:t>
            </a:r>
            <a:r>
              <a:rPr lang="en-US" altLang="ko-KR" sz="900" kern="0" dirty="0">
                <a:latin typeface="Arial" panose="020B0604020202020204" pitchFamily="34" charset="0"/>
                <a:ea typeface="+mj-ea"/>
                <a:cs typeface="Arial" panose="020B0604020202020204" pitchFamily="34" charset="0"/>
              </a:rPr>
              <a:t>. </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lang="en-US" altLang="ko-KR" sz="900" kern="0" dirty="0">
                <a:latin typeface="Arial" panose="020B0604020202020204" pitchFamily="34" charset="0"/>
                <a:ea typeface="+mj-ea"/>
                <a:cs typeface="Arial" panose="020B0604020202020204" pitchFamily="34" charset="0"/>
              </a:rPr>
              <a:t>’21</a:t>
            </a:r>
            <a:r>
              <a:rPr lang="ko-KR" altLang="en-US" sz="900" kern="0" dirty="0">
                <a:latin typeface="Arial" panose="020B0604020202020204" pitchFamily="34" charset="0"/>
                <a:ea typeface="+mj-ea"/>
                <a:cs typeface="Arial" panose="020B0604020202020204" pitchFamily="34" charset="0"/>
              </a:rPr>
              <a:t>년 국민은행으로부터 </a:t>
            </a:r>
            <a:r>
              <a:rPr lang="en-US" altLang="ko-KR" sz="900" kern="0" dirty="0">
                <a:latin typeface="Arial" panose="020B0604020202020204" pitchFamily="34" charset="0"/>
                <a:ea typeface="+mj-ea"/>
                <a:cs typeface="Arial" panose="020B0604020202020204" pitchFamily="34" charset="0"/>
              </a:rPr>
              <a:t>18</a:t>
            </a:r>
            <a:r>
              <a:rPr lang="ko-KR" altLang="en-US" sz="900" kern="0" dirty="0">
                <a:latin typeface="Arial" panose="020B0604020202020204" pitchFamily="34" charset="0"/>
                <a:ea typeface="+mj-ea"/>
                <a:cs typeface="Arial" panose="020B0604020202020204" pitchFamily="34" charset="0"/>
              </a:rPr>
              <a:t>억원을 추가 차입하여 총 </a:t>
            </a:r>
            <a:r>
              <a:rPr lang="en-US" altLang="ko-KR" sz="900" kern="0" dirty="0">
                <a:latin typeface="Arial" panose="020B0604020202020204" pitchFamily="34" charset="0"/>
                <a:ea typeface="+mj-ea"/>
                <a:cs typeface="Arial" panose="020B0604020202020204" pitchFamily="34" charset="0"/>
              </a:rPr>
              <a:t>60</a:t>
            </a:r>
            <a:r>
              <a:rPr lang="ko-KR" altLang="en-US" sz="900" kern="0" dirty="0">
                <a:latin typeface="Arial" panose="020B0604020202020204" pitchFamily="34" charset="0"/>
                <a:ea typeface="+mj-ea"/>
                <a:cs typeface="Arial" panose="020B0604020202020204" pitchFamily="34" charset="0"/>
              </a:rPr>
              <a:t>억원의 단기차입금이 존재함</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모든 단기차입금은 </a:t>
            </a:r>
            <a:r>
              <a:rPr lang="en-US" altLang="ko-KR" sz="900" kern="0" dirty="0">
                <a:latin typeface="Arial" panose="020B0604020202020204" pitchFamily="34" charset="0"/>
                <a:ea typeface="+mj-ea"/>
                <a:cs typeface="Arial" panose="020B0604020202020204" pitchFamily="34" charset="0"/>
              </a:rPr>
              <a:t>’22</a:t>
            </a:r>
            <a:r>
              <a:rPr lang="ko-KR" altLang="en-US" sz="900" kern="0" dirty="0">
                <a:latin typeface="Arial" panose="020B0604020202020204" pitchFamily="34" charset="0"/>
                <a:ea typeface="+mj-ea"/>
                <a:cs typeface="Arial" panose="020B0604020202020204" pitchFamily="34" charset="0"/>
              </a:rPr>
              <a:t>년 내 만기 도래 예정이나</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자동연장 됨</a:t>
            </a:r>
            <a:r>
              <a:rPr lang="en-US" altLang="ko-KR" sz="900" kern="0" dirty="0">
                <a:latin typeface="Arial" panose="020B0604020202020204" pitchFamily="34" charset="0"/>
                <a:ea typeface="+mj-ea"/>
                <a:cs typeface="Arial" panose="020B0604020202020204" pitchFamily="34" charset="0"/>
              </a:rPr>
              <a:t>. </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국민은행 단기차입금 </a:t>
            </a:r>
            <a:r>
              <a:rPr lang="en-US" altLang="ko-KR" sz="900" kern="0" dirty="0">
                <a:latin typeface="Arial" panose="020B0604020202020204" pitchFamily="34" charset="0"/>
                <a:ea typeface="+mj-ea"/>
                <a:cs typeface="Arial" panose="020B0604020202020204" pitchFamily="34" charset="0"/>
              </a:rPr>
              <a:t>40</a:t>
            </a:r>
            <a:r>
              <a:rPr lang="ko-KR" altLang="en-US" sz="900" kern="0" dirty="0">
                <a:latin typeface="Arial" panose="020B0604020202020204" pitchFamily="34" charset="0"/>
                <a:ea typeface="+mj-ea"/>
                <a:cs typeface="Arial" panose="020B0604020202020204" pitchFamily="34" charset="0"/>
              </a:rPr>
              <a:t>억원에 대해 회사 창고</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공장</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임야 </a:t>
            </a:r>
            <a:r>
              <a:rPr lang="en-US" altLang="ko-KR" sz="900" kern="0" dirty="0">
                <a:latin typeface="Arial" panose="020B0604020202020204" pitchFamily="34" charset="0"/>
                <a:ea typeface="+mj-ea"/>
                <a:cs typeface="Arial" panose="020B0604020202020204" pitchFamily="34" charset="0"/>
              </a:rPr>
              <a:t>36</a:t>
            </a:r>
            <a:r>
              <a:rPr lang="ko-KR" altLang="en-US" sz="900" kern="0" dirty="0">
                <a:latin typeface="Arial" panose="020B0604020202020204" pitchFamily="34" charset="0"/>
                <a:ea typeface="+mj-ea"/>
                <a:cs typeface="Arial" panose="020B0604020202020204" pitchFamily="34" charset="0"/>
              </a:rPr>
              <a:t>억원이 담보로 제공되어 있음</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또한</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거래처인 </a:t>
            </a:r>
            <a:r>
              <a:rPr lang="en-US" altLang="ko-KR" sz="900" kern="0" dirty="0">
                <a:latin typeface="Arial" panose="020B0604020202020204" pitchFamily="34" charset="0"/>
                <a:ea typeface="+mj-ea"/>
                <a:cs typeface="Arial" panose="020B0604020202020204" pitchFamily="34" charset="0"/>
              </a:rPr>
              <a:t>KCC</a:t>
            </a:r>
            <a:r>
              <a:rPr lang="ko-KR" altLang="en-US" sz="900" kern="0" dirty="0">
                <a:latin typeface="Arial" panose="020B0604020202020204" pitchFamily="34" charset="0"/>
                <a:ea typeface="+mj-ea"/>
                <a:cs typeface="Arial" panose="020B0604020202020204" pitchFamily="34" charset="0"/>
              </a:rPr>
              <a:t>의 규정상 모든 거래처는 담보를 제공해야 함에 따라 </a:t>
            </a:r>
            <a:r>
              <a:rPr lang="en-US" altLang="ko-KR" sz="900" kern="0" dirty="0">
                <a:latin typeface="Arial" panose="020B0604020202020204" pitchFamily="34" charset="0"/>
                <a:ea typeface="+mj-ea"/>
                <a:cs typeface="Arial" panose="020B0604020202020204" pitchFamily="34" charset="0"/>
              </a:rPr>
              <a:t>'21</a:t>
            </a:r>
            <a:r>
              <a:rPr lang="ko-KR" altLang="en-US" sz="900" kern="0" dirty="0">
                <a:latin typeface="Arial" panose="020B0604020202020204" pitchFamily="34" charset="0"/>
                <a:ea typeface="+mj-ea"/>
                <a:cs typeface="Arial" panose="020B0604020202020204" pitchFamily="34" charset="0"/>
              </a:rPr>
              <a:t>년 기숙사</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빌라</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를 담보로 제공함</a:t>
            </a:r>
            <a:r>
              <a:rPr lang="en-US" altLang="ko-KR" sz="900" kern="0" dirty="0">
                <a:latin typeface="Arial" panose="020B0604020202020204" pitchFamily="34" charset="0"/>
                <a:ea typeface="+mj-ea"/>
                <a:cs typeface="Arial" panose="020B0604020202020204" pitchFamily="34" charset="0"/>
              </a:rPr>
              <a:t>.</a:t>
            </a:r>
          </a:p>
        </p:txBody>
      </p:sp>
      <p:grpSp>
        <p:nvGrpSpPr>
          <p:cNvPr id="8" name="그룹 7">
            <a:extLst>
              <a:ext uri="{FF2B5EF4-FFF2-40B4-BE49-F238E27FC236}">
                <a16:creationId xmlns:a16="http://schemas.microsoft.com/office/drawing/2014/main" id="{2F133709-E050-4E9D-82BF-183BB4EBE07C}"/>
              </a:ext>
            </a:extLst>
          </p:cNvPr>
          <p:cNvGrpSpPr/>
          <p:nvPr/>
        </p:nvGrpSpPr>
        <p:grpSpPr>
          <a:xfrm>
            <a:off x="3987546" y="1098740"/>
            <a:ext cx="5130327" cy="360000"/>
            <a:chOff x="480054" y="1434354"/>
            <a:chExt cx="4582309" cy="360000"/>
          </a:xfrm>
        </p:grpSpPr>
        <p:sp>
          <p:nvSpPr>
            <p:cNvPr id="9" name="Line 13">
              <a:extLst>
                <a:ext uri="{FF2B5EF4-FFF2-40B4-BE49-F238E27FC236}">
                  <a16:creationId xmlns:a16="http://schemas.microsoft.com/office/drawing/2014/main" id="{E5E07DB5-9248-43C6-B181-4EC5CB7BBC74}"/>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10" name="Rectangle 41">
              <a:extLst>
                <a:ext uri="{FF2B5EF4-FFF2-40B4-BE49-F238E27FC236}">
                  <a16:creationId xmlns:a16="http://schemas.microsoft.com/office/drawing/2014/main" id="{A61A9B23-9AFF-47EB-BED2-852FBD88D6EF}"/>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cs typeface="Arial" panose="020B0604020202020204" pitchFamily="34" charset="0"/>
                </a:rPr>
                <a:t>▌</a:t>
              </a:r>
              <a:r>
                <a:rPr lang="en-US" altLang="ko-KR" sz="1000" b="1" dirty="0">
                  <a:solidFill>
                    <a:srgbClr val="00338D"/>
                  </a:solidFill>
                  <a:latin typeface="Arial" panose="020B0604020202020204" pitchFamily="34" charset="0"/>
                  <a:cs typeface="Arial" panose="020B0604020202020204" pitchFamily="34" charset="0"/>
                </a:rPr>
                <a:t>Net Debt</a:t>
              </a:r>
              <a:endParaRPr lang="en-US" altLang="ko-KR" sz="1000" b="1" baseline="30000" dirty="0">
                <a:solidFill>
                  <a:srgbClr val="00338D"/>
                </a:solidFill>
                <a:latin typeface="Arial" panose="020B0604020202020204" pitchFamily="34" charset="0"/>
                <a:cs typeface="Arial" panose="020B0604020202020204" pitchFamily="34" charset="0"/>
              </a:endParaRPr>
            </a:p>
          </p:txBody>
        </p:sp>
      </p:grpSp>
      <p:sp>
        <p:nvSpPr>
          <p:cNvPr id="22" name="제목 2">
            <a:extLst>
              <a:ext uri="{FF2B5EF4-FFF2-40B4-BE49-F238E27FC236}">
                <a16:creationId xmlns:a16="http://schemas.microsoft.com/office/drawing/2014/main" id="{5F5874DC-74ED-4C54-9A6D-D6CDE2500AD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Net Debt (1/2)</a:t>
            </a:r>
            <a:endParaRPr kumimoji="0" lang="en-US" altLang="ko-KR" sz="4500" b="1" i="0" u="none" strike="noStrike" kern="1200" cap="none" spc="0" normalizeH="0" baseline="0" noProof="0" dirty="0">
              <a:ln>
                <a:noFill/>
              </a:ln>
              <a:solidFill>
                <a:srgbClr val="00338D"/>
              </a:solidFill>
              <a:effectLst/>
              <a:uLnTx/>
              <a:uFillTx/>
              <a:latin typeface="KPMG Extralight" panose="020B0303030202040204" pitchFamily="34" charset="0"/>
              <a:ea typeface="맑은 고딕"/>
              <a:cs typeface="+mj-cs"/>
            </a:endParaRPr>
          </a:p>
        </p:txBody>
      </p:sp>
      <p:sp>
        <p:nvSpPr>
          <p:cNvPr id="24" name="제목 2">
            <a:extLst>
              <a:ext uri="{FF2B5EF4-FFF2-40B4-BE49-F238E27FC236}">
                <a16:creationId xmlns:a16="http://schemas.microsoft.com/office/drawing/2014/main" id="{D0E91B85-BC69-4D41-9E2E-DE135406CDA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6" name="순서도: 연결자 25">
            <a:extLst>
              <a:ext uri="{FF2B5EF4-FFF2-40B4-BE49-F238E27FC236}">
                <a16:creationId xmlns:a16="http://schemas.microsoft.com/office/drawing/2014/main" id="{030FB87A-6E2A-455F-913D-E45E8E8C0AF4}"/>
              </a:ext>
            </a:extLst>
          </p:cNvPr>
          <p:cNvSpPr/>
          <p:nvPr/>
        </p:nvSpPr>
        <p:spPr bwMode="auto">
          <a:xfrm>
            <a:off x="546162" y="14933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8" name="직사각형 27">
            <a:extLst>
              <a:ext uri="{FF2B5EF4-FFF2-40B4-BE49-F238E27FC236}">
                <a16:creationId xmlns:a16="http://schemas.microsoft.com/office/drawing/2014/main" id="{5D6DE513-0284-4090-9055-5979981967BC}"/>
              </a:ext>
            </a:extLst>
          </p:cNvPr>
          <p:cNvSpPr/>
          <p:nvPr/>
        </p:nvSpPr>
        <p:spPr>
          <a:xfrm>
            <a:off x="4009437" y="1810705"/>
            <a:ext cx="5115631" cy="15019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9" name="순서도: 연결자 28">
            <a:extLst>
              <a:ext uri="{FF2B5EF4-FFF2-40B4-BE49-F238E27FC236}">
                <a16:creationId xmlns:a16="http://schemas.microsoft.com/office/drawing/2014/main" id="{66D892AB-4B01-41C5-A672-88D2333732CA}"/>
              </a:ext>
            </a:extLst>
          </p:cNvPr>
          <p:cNvSpPr/>
          <p:nvPr/>
        </p:nvSpPr>
        <p:spPr bwMode="auto">
          <a:xfrm>
            <a:off x="3922099" y="1746867"/>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pSp>
        <p:nvGrpSpPr>
          <p:cNvPr id="14" name="그룹 13">
            <a:extLst>
              <a:ext uri="{FF2B5EF4-FFF2-40B4-BE49-F238E27FC236}">
                <a16:creationId xmlns:a16="http://schemas.microsoft.com/office/drawing/2014/main" id="{8D2D04B6-E047-4AF2-A997-6E6F9ED44BA2}"/>
              </a:ext>
            </a:extLst>
          </p:cNvPr>
          <p:cNvGrpSpPr/>
          <p:nvPr/>
        </p:nvGrpSpPr>
        <p:grpSpPr>
          <a:xfrm>
            <a:off x="3987546" y="2714957"/>
            <a:ext cx="5130327" cy="360000"/>
            <a:chOff x="480054" y="1434354"/>
            <a:chExt cx="4582309" cy="360000"/>
          </a:xfrm>
        </p:grpSpPr>
        <p:sp>
          <p:nvSpPr>
            <p:cNvPr id="15" name="Line 13">
              <a:extLst>
                <a:ext uri="{FF2B5EF4-FFF2-40B4-BE49-F238E27FC236}">
                  <a16:creationId xmlns:a16="http://schemas.microsoft.com/office/drawing/2014/main" id="{E2D600DD-B3BE-4B83-9142-B16D533D30A6}"/>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16" name="Rectangle 41">
              <a:extLst>
                <a:ext uri="{FF2B5EF4-FFF2-40B4-BE49-F238E27FC236}">
                  <a16:creationId xmlns:a16="http://schemas.microsoft.com/office/drawing/2014/main" id="{71CB3C80-E3D0-48B0-9D12-8452751EF04F}"/>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Debt Profile (‘21</a:t>
              </a:r>
              <a:r>
                <a:rPr lang="ko-KR" altLang="en-US" sz="1000" b="1" dirty="0">
                  <a:solidFill>
                    <a:srgbClr val="00338D"/>
                  </a:solidFill>
                  <a:latin typeface="Arial" panose="020B0604020202020204" pitchFamily="34" charset="0"/>
                  <a:ea typeface="+mj-ea"/>
                  <a:cs typeface="Arial" panose="020B0604020202020204" pitchFamily="34" charset="0"/>
                </a:rPr>
                <a:t>년 </a:t>
              </a:r>
              <a:r>
                <a:rPr lang="en-US" altLang="ko-KR" sz="1000" b="1" dirty="0">
                  <a:solidFill>
                    <a:srgbClr val="00338D"/>
                  </a:solidFill>
                  <a:latin typeface="Arial" panose="020B0604020202020204" pitchFamily="34" charset="0"/>
                  <a:ea typeface="+mj-ea"/>
                  <a:cs typeface="Arial" panose="020B0604020202020204" pitchFamily="34" charset="0"/>
                </a:rPr>
                <a:t>9</a:t>
              </a:r>
              <a:r>
                <a:rPr lang="ko-KR" altLang="en-US" sz="1000" b="1" dirty="0">
                  <a:solidFill>
                    <a:srgbClr val="00338D"/>
                  </a:solidFill>
                  <a:latin typeface="Arial" panose="020B0604020202020204" pitchFamily="34" charset="0"/>
                  <a:ea typeface="+mj-ea"/>
                  <a:cs typeface="Arial" panose="020B0604020202020204" pitchFamily="34" charset="0"/>
                </a:rPr>
                <a:t>월말 기준</a:t>
              </a:r>
              <a:r>
                <a:rPr lang="en-US" altLang="ko-KR" sz="1000" b="1" dirty="0">
                  <a:solidFill>
                    <a:srgbClr val="00338D"/>
                  </a:solidFill>
                  <a:latin typeface="Arial" panose="020B0604020202020204" pitchFamily="34" charset="0"/>
                  <a:ea typeface="+mj-ea"/>
                  <a:cs typeface="Arial" panose="020B0604020202020204" pitchFamily="34" charset="0"/>
                </a:rPr>
                <a:t>)</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grpSp>
      <p:graphicFrame>
        <p:nvGraphicFramePr>
          <p:cNvPr id="18" name="표 17">
            <a:extLst>
              <a:ext uri="{FF2B5EF4-FFF2-40B4-BE49-F238E27FC236}">
                <a16:creationId xmlns:a16="http://schemas.microsoft.com/office/drawing/2014/main" id="{95DC804E-FE9C-4BA0-9783-10C58FA5A041}"/>
              </a:ext>
            </a:extLst>
          </p:cNvPr>
          <p:cNvGraphicFramePr>
            <a:graphicFrameLocks noGrp="1"/>
          </p:cNvGraphicFramePr>
          <p:nvPr/>
        </p:nvGraphicFramePr>
        <p:xfrm>
          <a:off x="4003199" y="4893357"/>
          <a:ext cx="5108433" cy="1025830"/>
        </p:xfrm>
        <a:graphic>
          <a:graphicData uri="http://schemas.openxmlformats.org/drawingml/2006/table">
            <a:tbl>
              <a:tblPr/>
              <a:tblGrid>
                <a:gridCol w="1368401">
                  <a:extLst>
                    <a:ext uri="{9D8B030D-6E8A-4147-A177-3AD203B41FA5}">
                      <a16:colId xmlns:a16="http://schemas.microsoft.com/office/drawing/2014/main" val="3909671313"/>
                    </a:ext>
                  </a:extLst>
                </a:gridCol>
                <a:gridCol w="2064898">
                  <a:extLst>
                    <a:ext uri="{9D8B030D-6E8A-4147-A177-3AD203B41FA5}">
                      <a16:colId xmlns:a16="http://schemas.microsoft.com/office/drawing/2014/main" val="2743263586"/>
                    </a:ext>
                  </a:extLst>
                </a:gridCol>
                <a:gridCol w="837567">
                  <a:extLst>
                    <a:ext uri="{9D8B030D-6E8A-4147-A177-3AD203B41FA5}">
                      <a16:colId xmlns:a16="http://schemas.microsoft.com/office/drawing/2014/main" val="1672855249"/>
                    </a:ext>
                  </a:extLst>
                </a:gridCol>
                <a:gridCol w="837567">
                  <a:extLst>
                    <a:ext uri="{9D8B030D-6E8A-4147-A177-3AD203B41FA5}">
                      <a16:colId xmlns:a16="http://schemas.microsoft.com/office/drawing/2014/main" val="3607639277"/>
                    </a:ext>
                  </a:extLst>
                </a:gridCol>
              </a:tblGrid>
              <a:tr h="151200">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담보금액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주소</a:t>
                      </a:r>
                    </a:p>
                  </a:txBody>
                  <a:tcPr marL="36000" marR="36000" marT="0" marB="0" anchor="ctr">
                    <a:lnL>
                      <a:noFill/>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용도</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53186776"/>
                  </a:ext>
                </a:extLst>
              </a:tr>
              <a:tr h="174926">
                <a:tc rowSpan="4">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국민은행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중소기업은행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USD</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28768596"/>
                  </a:ext>
                </a:extLst>
              </a:tr>
              <a:tr h="174926">
                <a:tc vMerge="1">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1330 2</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83976773"/>
                  </a:ext>
                </a:extLst>
              </a:tr>
              <a:tr h="174926">
                <a:tc vMerge="1">
                  <a:txBody>
                    <a:bodyPr/>
                    <a:lstStyle/>
                    <a:p>
                      <a:pPr latinLnBrk="1"/>
                      <a:endParaRPr lang="ko-KR" altLang="en-US"/>
                    </a:p>
                  </a:txBody>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1330 3</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9389686"/>
                  </a:ext>
                </a:extLst>
              </a:tr>
              <a:tr h="174926">
                <a:tc vMerge="1">
                  <a:txBody>
                    <a:bodyPr/>
                    <a:lstStyle/>
                    <a:p>
                      <a:pPr latinLnBrk="1"/>
                      <a:endParaRPr lang="ko-KR" altLang="en-US"/>
                    </a:p>
                  </a:txBody>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1256-1</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주택</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5936891"/>
                  </a:ext>
                </a:extLst>
              </a:tr>
              <a:tr h="17492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케이씨씨글라스</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506-3</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빌라</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51852910"/>
                  </a:ext>
                </a:extLst>
              </a:tr>
            </a:tbl>
          </a:graphicData>
        </a:graphic>
      </p:graphicFrame>
      <p:grpSp>
        <p:nvGrpSpPr>
          <p:cNvPr id="27" name="그룹 26">
            <a:extLst>
              <a:ext uri="{FF2B5EF4-FFF2-40B4-BE49-F238E27FC236}">
                <a16:creationId xmlns:a16="http://schemas.microsoft.com/office/drawing/2014/main" id="{F84B05CC-459D-48DA-97DD-FD39F49533E8}"/>
              </a:ext>
            </a:extLst>
          </p:cNvPr>
          <p:cNvGrpSpPr/>
          <p:nvPr/>
        </p:nvGrpSpPr>
        <p:grpSpPr>
          <a:xfrm>
            <a:off x="3987546" y="4497102"/>
            <a:ext cx="5130327" cy="360000"/>
            <a:chOff x="480054" y="1434354"/>
            <a:chExt cx="4582309" cy="360000"/>
          </a:xfrm>
        </p:grpSpPr>
        <p:sp>
          <p:nvSpPr>
            <p:cNvPr id="30" name="Line 13">
              <a:extLst>
                <a:ext uri="{FF2B5EF4-FFF2-40B4-BE49-F238E27FC236}">
                  <a16:creationId xmlns:a16="http://schemas.microsoft.com/office/drawing/2014/main" id="{77301BCF-A79F-4DBE-B0DD-5C583DE3D2F4}"/>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31" name="Rectangle 41">
              <a:extLst>
                <a:ext uri="{FF2B5EF4-FFF2-40B4-BE49-F238E27FC236}">
                  <a16:creationId xmlns:a16="http://schemas.microsoft.com/office/drawing/2014/main" id="{6C299111-32C8-4E6A-B5F3-4F355F11FD25}"/>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▌담보제공자산</a:t>
              </a:r>
              <a:r>
                <a:rPr lang="en-US" altLang="ko-KR" sz="1000" b="1" dirty="0">
                  <a:solidFill>
                    <a:srgbClr val="00338D"/>
                  </a:solidFill>
                  <a:latin typeface="Arial" panose="020B0604020202020204" pitchFamily="34" charset="0"/>
                  <a:ea typeface="+mj-ea"/>
                  <a:cs typeface="Arial" panose="020B0604020202020204" pitchFamily="34" charset="0"/>
                </a:rPr>
                <a:t> (’21</a:t>
              </a:r>
              <a:r>
                <a:rPr lang="ko-KR" altLang="en-US" sz="1000" b="1" dirty="0">
                  <a:solidFill>
                    <a:srgbClr val="00338D"/>
                  </a:solidFill>
                  <a:latin typeface="Arial" panose="020B0604020202020204" pitchFamily="34" charset="0"/>
                  <a:ea typeface="+mj-ea"/>
                  <a:cs typeface="Arial" panose="020B0604020202020204" pitchFamily="34" charset="0"/>
                </a:rPr>
                <a:t>년 </a:t>
              </a:r>
              <a:r>
                <a:rPr lang="en-US" altLang="ko-KR" sz="1000" b="1" dirty="0">
                  <a:solidFill>
                    <a:srgbClr val="00338D"/>
                  </a:solidFill>
                  <a:latin typeface="Arial" panose="020B0604020202020204" pitchFamily="34" charset="0"/>
                  <a:ea typeface="+mj-ea"/>
                  <a:cs typeface="Arial" panose="020B0604020202020204" pitchFamily="34" charset="0"/>
                </a:rPr>
                <a:t>9</a:t>
              </a:r>
              <a:r>
                <a:rPr lang="ko-KR" altLang="en-US" sz="1000" b="1" dirty="0">
                  <a:solidFill>
                    <a:srgbClr val="00338D"/>
                  </a:solidFill>
                  <a:latin typeface="Arial" panose="020B0604020202020204" pitchFamily="34" charset="0"/>
                  <a:ea typeface="+mj-ea"/>
                  <a:cs typeface="Arial" panose="020B0604020202020204" pitchFamily="34" charset="0"/>
                </a:rPr>
                <a:t>월말 기준</a:t>
              </a:r>
              <a:r>
                <a:rPr lang="en-US" altLang="ko-KR" sz="1000" b="1" dirty="0">
                  <a:solidFill>
                    <a:srgbClr val="00338D"/>
                  </a:solidFill>
                  <a:latin typeface="Arial" panose="020B0604020202020204" pitchFamily="34" charset="0"/>
                  <a:ea typeface="+mj-ea"/>
                  <a:cs typeface="Arial" panose="020B0604020202020204" pitchFamily="34" charset="0"/>
                </a:rPr>
                <a:t>)</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grpSp>
      <p:sp>
        <p:nvSpPr>
          <p:cNvPr id="21" name="직사각형 20">
            <a:extLst>
              <a:ext uri="{FF2B5EF4-FFF2-40B4-BE49-F238E27FC236}">
                <a16:creationId xmlns:a16="http://schemas.microsoft.com/office/drawing/2014/main" id="{9E524E6B-5C00-4C46-B088-152AD12D0D57}"/>
              </a:ext>
            </a:extLst>
          </p:cNvPr>
          <p:cNvSpPr/>
          <p:nvPr/>
        </p:nvSpPr>
        <p:spPr>
          <a:xfrm>
            <a:off x="4006389" y="1953961"/>
            <a:ext cx="5115631" cy="15019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3" name="순서도: 연결자 22">
            <a:extLst>
              <a:ext uri="{FF2B5EF4-FFF2-40B4-BE49-F238E27FC236}">
                <a16:creationId xmlns:a16="http://schemas.microsoft.com/office/drawing/2014/main" id="{7E940EBB-CE8A-433D-A131-725C4F33CB69}"/>
              </a:ext>
            </a:extLst>
          </p:cNvPr>
          <p:cNvSpPr/>
          <p:nvPr/>
        </p:nvSpPr>
        <p:spPr bwMode="auto">
          <a:xfrm>
            <a:off x="3919051" y="189012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2" name="순서도: 연결자 31">
            <a:extLst>
              <a:ext uri="{FF2B5EF4-FFF2-40B4-BE49-F238E27FC236}">
                <a16:creationId xmlns:a16="http://schemas.microsoft.com/office/drawing/2014/main" id="{DC3BA68D-A062-43E6-B602-4B7DCBB05662}"/>
              </a:ext>
            </a:extLst>
          </p:cNvPr>
          <p:cNvSpPr/>
          <p:nvPr/>
        </p:nvSpPr>
        <p:spPr bwMode="auto">
          <a:xfrm>
            <a:off x="546162" y="302124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aphicFrame>
        <p:nvGraphicFramePr>
          <p:cNvPr id="25" name="표 24">
            <a:extLst>
              <a:ext uri="{FF2B5EF4-FFF2-40B4-BE49-F238E27FC236}">
                <a16:creationId xmlns:a16="http://schemas.microsoft.com/office/drawing/2014/main" id="{12B69E34-DE3D-4CF7-AE41-89E63D2FF73D}"/>
              </a:ext>
            </a:extLst>
          </p:cNvPr>
          <p:cNvGraphicFramePr>
            <a:graphicFrameLocks noGrp="1"/>
          </p:cNvGraphicFramePr>
          <p:nvPr>
            <p:extLst>
              <p:ext uri="{D42A27DB-BD31-4B8C-83A1-F6EECF244321}">
                <p14:modId xmlns:p14="http://schemas.microsoft.com/office/powerpoint/2010/main" val="2988581338"/>
              </p:ext>
            </p:extLst>
          </p:nvPr>
        </p:nvGraphicFramePr>
        <p:xfrm>
          <a:off x="4003199" y="3110132"/>
          <a:ext cx="5108432" cy="1332720"/>
        </p:xfrm>
        <a:graphic>
          <a:graphicData uri="http://schemas.openxmlformats.org/drawingml/2006/table">
            <a:tbl>
              <a:tblPr/>
              <a:tblGrid>
                <a:gridCol w="903691">
                  <a:extLst>
                    <a:ext uri="{9D8B030D-6E8A-4147-A177-3AD203B41FA5}">
                      <a16:colId xmlns:a16="http://schemas.microsoft.com/office/drawing/2014/main" val="1962171068"/>
                    </a:ext>
                  </a:extLst>
                </a:gridCol>
                <a:gridCol w="590962">
                  <a:extLst>
                    <a:ext uri="{9D8B030D-6E8A-4147-A177-3AD203B41FA5}">
                      <a16:colId xmlns:a16="http://schemas.microsoft.com/office/drawing/2014/main" val="733294853"/>
                    </a:ext>
                  </a:extLst>
                </a:gridCol>
                <a:gridCol w="590962">
                  <a:extLst>
                    <a:ext uri="{9D8B030D-6E8A-4147-A177-3AD203B41FA5}">
                      <a16:colId xmlns:a16="http://schemas.microsoft.com/office/drawing/2014/main" val="3998202857"/>
                    </a:ext>
                  </a:extLst>
                </a:gridCol>
                <a:gridCol w="567787">
                  <a:extLst>
                    <a:ext uri="{9D8B030D-6E8A-4147-A177-3AD203B41FA5}">
                      <a16:colId xmlns:a16="http://schemas.microsoft.com/office/drawing/2014/main" val="3171890875"/>
                    </a:ext>
                  </a:extLst>
                </a:gridCol>
                <a:gridCol w="579374">
                  <a:extLst>
                    <a:ext uri="{9D8B030D-6E8A-4147-A177-3AD203B41FA5}">
                      <a16:colId xmlns:a16="http://schemas.microsoft.com/office/drawing/2014/main" val="2646390523"/>
                    </a:ext>
                  </a:extLst>
                </a:gridCol>
                <a:gridCol w="486675">
                  <a:extLst>
                    <a:ext uri="{9D8B030D-6E8A-4147-A177-3AD203B41FA5}">
                      <a16:colId xmlns:a16="http://schemas.microsoft.com/office/drawing/2014/main" val="1851492083"/>
                    </a:ext>
                  </a:extLst>
                </a:gridCol>
                <a:gridCol w="521437">
                  <a:extLst>
                    <a:ext uri="{9D8B030D-6E8A-4147-A177-3AD203B41FA5}">
                      <a16:colId xmlns:a16="http://schemas.microsoft.com/office/drawing/2014/main" val="2450965060"/>
                    </a:ext>
                  </a:extLst>
                </a:gridCol>
                <a:gridCol w="867544">
                  <a:extLst>
                    <a:ext uri="{9D8B030D-6E8A-4147-A177-3AD203B41FA5}">
                      <a16:colId xmlns:a16="http://schemas.microsoft.com/office/drawing/2014/main" val="1512045633"/>
                    </a:ext>
                  </a:extLst>
                </a:gridCol>
              </a:tblGrid>
              <a:tr h="151200">
                <a:tc>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내용</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차입종류</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이자율</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차입일</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만기일</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94906180"/>
                  </a:ext>
                </a:extLst>
              </a:tr>
              <a:tr h="151200">
                <a:tc rowSpan="5">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3">
                  <a:txBody>
                    <a:bodyPr/>
                    <a:lstStyle/>
                    <a:p>
                      <a:pPr algn="l" rtl="0" fontAlgn="t"/>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국민은행</a:t>
                      </a:r>
                    </a:p>
                  </a:txBody>
                  <a:tcPr marL="36000" marR="36000" marT="0" marB="0">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'16.10</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'22.12</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rowSpan="3">
                  <a:txBody>
                    <a:bodyPr/>
                    <a:lstStyle/>
                    <a:p>
                      <a:pPr algn="ctr"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창고</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임야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07832328"/>
                  </a:ext>
                </a:extLst>
              </a:tr>
              <a:tr h="151200">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'20.04</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'22.04</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558469141"/>
                  </a:ext>
                </a:extLst>
              </a:tr>
              <a:tr h="151200">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'21.06</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'22.12</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653042244"/>
                  </a:ext>
                </a:extLst>
              </a:tr>
              <a:tr h="151200">
                <a:tc vMerge="1">
                  <a:txBody>
                    <a:bodyPr/>
                    <a:lstStyle/>
                    <a:p>
                      <a:pPr latinLnBrk="1"/>
                      <a:endParaRPr lang="ko-KR" altLang="en-US"/>
                    </a:p>
                  </a:txBody>
                  <a:tcPr/>
                </a:tc>
                <a:tc rowSpan="2">
                  <a:txBody>
                    <a:bodyPr/>
                    <a:lstStyle/>
                    <a:p>
                      <a:pPr algn="l" rtl="0" fontAlgn="t"/>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신한은행</a:t>
                      </a:r>
                    </a:p>
                  </a:txBody>
                  <a:tcPr marL="36000" marR="36000" marT="0" marB="0">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'20.08</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'22.08</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rowSpan="2">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70084011"/>
                  </a:ext>
                </a:extLst>
              </a:tr>
              <a:tr h="151200">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'20.10</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'22.02</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175347235"/>
                  </a:ext>
                </a:extLst>
              </a:tr>
              <a:tr h="151200">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b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유동성장기부채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기업은행</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'17.06</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'25.06</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06088673"/>
                  </a:ext>
                </a:extLst>
              </a:tr>
              <a:tr h="151200">
                <a:tc gridSpan="3">
                  <a:txBody>
                    <a:bodyPr/>
                    <a:lstStyle/>
                    <a:p>
                      <a:pPr algn="ctr"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6,029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78209005"/>
                  </a:ext>
                </a:extLst>
              </a:tr>
            </a:tbl>
          </a:graphicData>
        </a:graphic>
      </p:graphicFrame>
    </p:spTree>
    <p:extLst>
      <p:ext uri="{BB962C8B-B14F-4D97-AF65-F5344CB8AC3E}">
        <p14:creationId xmlns:p14="http://schemas.microsoft.com/office/powerpoint/2010/main" val="328087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직선 연결선 73">
            <a:extLst>
              <a:ext uri="{FF2B5EF4-FFF2-40B4-BE49-F238E27FC236}">
                <a16:creationId xmlns:a16="http://schemas.microsoft.com/office/drawing/2014/main" id="{A4BE65A9-081B-4762-8D2B-CA8C52C5DAAE}"/>
              </a:ext>
            </a:extLst>
          </p:cNvPr>
          <p:cNvCxnSpPr>
            <a:cxnSpLocks/>
          </p:cNvCxnSpPr>
          <p:nvPr/>
        </p:nvCxnSpPr>
        <p:spPr>
          <a:xfrm>
            <a:off x="7944826" y="1323633"/>
            <a:ext cx="0" cy="4719493"/>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Business Breakdown</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269" name="직사각형 119">
            <a:extLst>
              <a:ext uri="{FF2B5EF4-FFF2-40B4-BE49-F238E27FC236}">
                <a16:creationId xmlns:a16="http://schemas.microsoft.com/office/drawing/2014/main" id="{38DE3056-F79A-4444-8F19-D51BF5BAC396}"/>
              </a:ext>
            </a:extLst>
          </p:cNvPr>
          <p:cNvSpPr/>
          <p:nvPr/>
        </p:nvSpPr>
        <p:spPr bwMode="auto">
          <a:xfrm>
            <a:off x="7545936" y="797403"/>
            <a:ext cx="1589542" cy="153592"/>
          </a:xfrm>
          <a:prstGeom prst="rect">
            <a:avLst/>
          </a:prstGeom>
          <a:noFill/>
          <a:ln w="9525" cap="flat" cmpd="sng" algn="ctr">
            <a:noFill/>
            <a:prstDash val="solid"/>
            <a:round/>
            <a:headEnd type="none" w="med" len="med"/>
            <a:tailEnd type="none" w="med" len="med"/>
          </a:ln>
          <a:effectLst/>
        </p:spPr>
        <p:txBody>
          <a:bodyPr lIns="0" tIns="0" rIns="0" bIns="0" rtlCol="0" anchor="ctr"/>
          <a:lstStyle/>
          <a:p>
            <a:pPr algn="r" defTabSz="826719">
              <a:buClr>
                <a:srgbClr val="99CC00"/>
              </a:buClr>
              <a:tabLst>
                <a:tab pos="241127" algn="l"/>
              </a:tabLst>
            </a:pPr>
            <a:r>
              <a:rPr lang="en-US" altLang="ko-KR" sz="800" dirty="0">
                <a:latin typeface="Arial" panose="020B0604020202020204" pitchFamily="34" charset="0"/>
                <a:ea typeface="+mj-ea"/>
                <a:cs typeface="Arial" panose="020B0604020202020204" pitchFamily="34" charset="0"/>
              </a:rPr>
              <a:t>(‘21</a:t>
            </a:r>
            <a:r>
              <a:rPr lang="ko-KR" altLang="en-US" sz="800" dirty="0">
                <a:latin typeface="Arial" panose="020B0604020202020204" pitchFamily="34" charset="0"/>
                <a:ea typeface="+mj-ea"/>
                <a:cs typeface="Arial" panose="020B0604020202020204" pitchFamily="34" charset="0"/>
              </a:rPr>
              <a:t>년 </a:t>
            </a:r>
            <a:r>
              <a:rPr lang="en-US" altLang="ko-KR" sz="800" dirty="0">
                <a:latin typeface="Arial" panose="020B0604020202020204" pitchFamily="34" charset="0"/>
                <a:ea typeface="+mj-ea"/>
                <a:cs typeface="Arial" panose="020B0604020202020204" pitchFamily="34" charset="0"/>
              </a:rPr>
              <a:t>3Q </a:t>
            </a:r>
            <a:r>
              <a:rPr lang="ko-KR" altLang="en-US" sz="800" dirty="0">
                <a:latin typeface="Arial" panose="020B0604020202020204" pitchFamily="34" charset="0"/>
                <a:ea typeface="+mj-ea"/>
                <a:cs typeface="Arial" panose="020B0604020202020204" pitchFamily="34" charset="0"/>
              </a:rPr>
              <a:t>기준</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단위</a:t>
            </a:r>
            <a:r>
              <a:rPr lang="en-US" altLang="ko-KR" sz="800" dirty="0">
                <a:latin typeface="Arial" panose="020B0604020202020204" pitchFamily="34" charset="0"/>
                <a:ea typeface="+mj-ea"/>
                <a:cs typeface="Arial" panose="020B0604020202020204" pitchFamily="34" charset="0"/>
              </a:rPr>
              <a:t>: </a:t>
            </a:r>
            <a:r>
              <a:rPr lang="ko-KR" altLang="en-US" sz="800" dirty="0">
                <a:latin typeface="Arial" panose="020B0604020202020204" pitchFamily="34" charset="0"/>
                <a:ea typeface="+mj-ea"/>
                <a:cs typeface="Arial" panose="020B0604020202020204" pitchFamily="34" charset="0"/>
              </a:rPr>
              <a:t>백만원</a:t>
            </a:r>
            <a:r>
              <a:rPr lang="en-US" altLang="ko-KR" sz="800" dirty="0">
                <a:latin typeface="Arial" panose="020B0604020202020204" pitchFamily="34" charset="0"/>
                <a:ea typeface="+mj-ea"/>
                <a:cs typeface="Arial" panose="020B0604020202020204" pitchFamily="34" charset="0"/>
              </a:rPr>
              <a:t>)</a:t>
            </a:r>
          </a:p>
        </p:txBody>
      </p:sp>
      <p:sp>
        <p:nvSpPr>
          <p:cNvPr id="273" name="직사각형 153">
            <a:extLst>
              <a:ext uri="{FF2B5EF4-FFF2-40B4-BE49-F238E27FC236}">
                <a16:creationId xmlns:a16="http://schemas.microsoft.com/office/drawing/2014/main" id="{8BFDA9B4-D9A5-4E54-8C8D-3965AA2CF085}"/>
              </a:ext>
            </a:extLst>
          </p:cNvPr>
          <p:cNvSpPr/>
          <p:nvPr/>
        </p:nvSpPr>
        <p:spPr bwMode="auto">
          <a:xfrm>
            <a:off x="1828049" y="1122631"/>
            <a:ext cx="928659"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By Business</a:t>
            </a:r>
            <a:endParaRPr lang="ko-KR" altLang="en-US" sz="900" b="1" dirty="0">
              <a:solidFill>
                <a:srgbClr val="012169"/>
              </a:solidFill>
              <a:latin typeface="Arial" panose="020B0604020202020204" pitchFamily="34" charset="0"/>
              <a:ea typeface="+mj-ea"/>
              <a:cs typeface="Arial" panose="020B0604020202020204" pitchFamily="34" charset="0"/>
            </a:endParaRPr>
          </a:p>
        </p:txBody>
      </p:sp>
      <p:cxnSp>
        <p:nvCxnSpPr>
          <p:cNvPr id="275" name="직선 연결선 328">
            <a:extLst>
              <a:ext uri="{FF2B5EF4-FFF2-40B4-BE49-F238E27FC236}">
                <a16:creationId xmlns:a16="http://schemas.microsoft.com/office/drawing/2014/main" id="{7854CD74-8FB2-46FF-8097-E83A1C527421}"/>
              </a:ext>
            </a:extLst>
          </p:cNvPr>
          <p:cNvCxnSpPr>
            <a:cxnSpLocks/>
          </p:cNvCxnSpPr>
          <p:nvPr/>
        </p:nvCxnSpPr>
        <p:spPr>
          <a:xfrm>
            <a:off x="1734328" y="1311720"/>
            <a:ext cx="1116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279" name="직사각형 153">
            <a:extLst>
              <a:ext uri="{FF2B5EF4-FFF2-40B4-BE49-F238E27FC236}">
                <a16:creationId xmlns:a16="http://schemas.microsoft.com/office/drawing/2014/main" id="{C690E259-A88E-43DF-B4A3-5B78D6523D0D}"/>
              </a:ext>
            </a:extLst>
          </p:cNvPr>
          <p:cNvSpPr/>
          <p:nvPr/>
        </p:nvSpPr>
        <p:spPr bwMode="auto">
          <a:xfrm>
            <a:off x="7985321" y="1122631"/>
            <a:ext cx="1066705"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By Channel</a:t>
            </a:r>
            <a:endParaRPr lang="ko-KR" altLang="en-US" sz="900" b="1" dirty="0">
              <a:solidFill>
                <a:srgbClr val="012169"/>
              </a:solidFill>
              <a:latin typeface="Arial" panose="020B0604020202020204" pitchFamily="34" charset="0"/>
              <a:ea typeface="+mj-ea"/>
              <a:cs typeface="Arial" panose="020B0604020202020204" pitchFamily="34" charset="0"/>
            </a:endParaRPr>
          </a:p>
        </p:txBody>
      </p:sp>
      <p:cxnSp>
        <p:nvCxnSpPr>
          <p:cNvPr id="289" name="직선 연결선 328">
            <a:extLst>
              <a:ext uri="{FF2B5EF4-FFF2-40B4-BE49-F238E27FC236}">
                <a16:creationId xmlns:a16="http://schemas.microsoft.com/office/drawing/2014/main" id="{02094728-9FB7-4DDF-A6BF-02563258A72C}"/>
              </a:ext>
            </a:extLst>
          </p:cNvPr>
          <p:cNvCxnSpPr>
            <a:cxnSpLocks/>
          </p:cNvCxnSpPr>
          <p:nvPr/>
        </p:nvCxnSpPr>
        <p:spPr>
          <a:xfrm>
            <a:off x="8024415" y="1311720"/>
            <a:ext cx="1116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69" name="직사각형 153">
            <a:extLst>
              <a:ext uri="{FF2B5EF4-FFF2-40B4-BE49-F238E27FC236}">
                <a16:creationId xmlns:a16="http://schemas.microsoft.com/office/drawing/2014/main" id="{3FC6ED3D-1669-4B65-BD60-A4A25612CE25}"/>
              </a:ext>
            </a:extLst>
          </p:cNvPr>
          <p:cNvSpPr/>
          <p:nvPr/>
        </p:nvSpPr>
        <p:spPr bwMode="auto">
          <a:xfrm>
            <a:off x="4485116" y="1122631"/>
            <a:ext cx="612000"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Q(Meter)</a:t>
            </a:r>
            <a:endParaRPr lang="ko-KR" altLang="en-US" sz="900" b="1" dirty="0">
              <a:solidFill>
                <a:srgbClr val="012169"/>
              </a:solidFill>
              <a:latin typeface="Arial" panose="020B0604020202020204" pitchFamily="34" charset="0"/>
              <a:ea typeface="+mj-ea"/>
              <a:cs typeface="Arial" panose="020B0604020202020204" pitchFamily="34" charset="0"/>
            </a:endParaRPr>
          </a:p>
        </p:txBody>
      </p:sp>
      <p:cxnSp>
        <p:nvCxnSpPr>
          <p:cNvPr id="169" name="직선 연결선 328">
            <a:extLst>
              <a:ext uri="{FF2B5EF4-FFF2-40B4-BE49-F238E27FC236}">
                <a16:creationId xmlns:a16="http://schemas.microsoft.com/office/drawing/2014/main" id="{75673AA7-7B61-446D-8534-C6AEBBFD53E8}"/>
              </a:ext>
            </a:extLst>
          </p:cNvPr>
          <p:cNvCxnSpPr>
            <a:cxnSpLocks/>
          </p:cNvCxnSpPr>
          <p:nvPr/>
        </p:nvCxnSpPr>
        <p:spPr>
          <a:xfrm>
            <a:off x="4260044" y="1311103"/>
            <a:ext cx="1116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cxnSp>
        <p:nvCxnSpPr>
          <p:cNvPr id="170" name="직선 연결선 328">
            <a:extLst>
              <a:ext uri="{FF2B5EF4-FFF2-40B4-BE49-F238E27FC236}">
                <a16:creationId xmlns:a16="http://schemas.microsoft.com/office/drawing/2014/main" id="{EC95A496-F839-417E-8066-DBB2FD35D489}"/>
              </a:ext>
            </a:extLst>
          </p:cNvPr>
          <p:cNvCxnSpPr>
            <a:cxnSpLocks/>
          </p:cNvCxnSpPr>
          <p:nvPr/>
        </p:nvCxnSpPr>
        <p:spPr>
          <a:xfrm>
            <a:off x="5508522" y="1311103"/>
            <a:ext cx="1116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116" name="직사각형 153">
            <a:extLst>
              <a:ext uri="{FF2B5EF4-FFF2-40B4-BE49-F238E27FC236}">
                <a16:creationId xmlns:a16="http://schemas.microsoft.com/office/drawing/2014/main" id="{31A389F1-4903-4234-AA96-02822597CC1C}"/>
              </a:ext>
            </a:extLst>
          </p:cNvPr>
          <p:cNvSpPr/>
          <p:nvPr/>
        </p:nvSpPr>
        <p:spPr bwMode="auto">
          <a:xfrm>
            <a:off x="5754664" y="1122631"/>
            <a:ext cx="587715"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ASP</a:t>
            </a:r>
            <a:endParaRPr lang="ko-KR" altLang="en-US" sz="900" b="1" dirty="0">
              <a:solidFill>
                <a:srgbClr val="012169"/>
              </a:solidFill>
              <a:latin typeface="Arial" panose="020B0604020202020204" pitchFamily="34" charset="0"/>
              <a:ea typeface="+mj-ea"/>
              <a:cs typeface="Arial" panose="020B0604020202020204" pitchFamily="34" charset="0"/>
            </a:endParaRPr>
          </a:p>
        </p:txBody>
      </p:sp>
      <p:sp>
        <p:nvSpPr>
          <p:cNvPr id="95" name="모서리가 둥근 직사각형 303">
            <a:extLst>
              <a:ext uri="{FF2B5EF4-FFF2-40B4-BE49-F238E27FC236}">
                <a16:creationId xmlns:a16="http://schemas.microsoft.com/office/drawing/2014/main" id="{08360C57-6053-4FCF-9144-0D0F7CB90E36}"/>
              </a:ext>
            </a:extLst>
          </p:cNvPr>
          <p:cNvSpPr>
            <a:spLocks noChangeArrowheads="1"/>
          </p:cNvSpPr>
          <p:nvPr/>
        </p:nvSpPr>
        <p:spPr bwMode="auto">
          <a:xfrm>
            <a:off x="510336" y="1351359"/>
            <a:ext cx="1116000" cy="4694903"/>
          </a:xfrm>
          <a:prstGeom prst="roundRect">
            <a:avLst>
              <a:gd name="adj" fmla="val 0"/>
            </a:avLst>
          </a:prstGeom>
          <a:solidFill>
            <a:srgbClr val="470A68"/>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UV</a:t>
            </a:r>
            <a:r>
              <a:rPr lang="ko-KR" altLang="en-US" sz="800" b="1" kern="0" dirty="0">
                <a:solidFill>
                  <a:prstClr val="white"/>
                </a:solidFill>
                <a:latin typeface="Arial" panose="020B0604020202020204" pitchFamily="34" charset="0"/>
                <a:ea typeface="+mj-ea"/>
                <a:cs typeface="Arial" panose="020B0604020202020204" pitchFamily="34" charset="0"/>
              </a:rPr>
              <a:t>코팅 매출</a:t>
            </a:r>
            <a:endParaRPr lang="en-US" altLang="ko-KR" sz="800" b="1" kern="0" baseline="3000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40,207</a:t>
            </a:r>
            <a:endParaRPr lang="en-US" altLang="ko-KR" sz="800" b="1" kern="0" baseline="3000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(100%)</a:t>
            </a:r>
          </a:p>
        </p:txBody>
      </p:sp>
      <p:sp>
        <p:nvSpPr>
          <p:cNvPr id="99" name="직사각형 152">
            <a:extLst>
              <a:ext uri="{FF2B5EF4-FFF2-40B4-BE49-F238E27FC236}">
                <a16:creationId xmlns:a16="http://schemas.microsoft.com/office/drawing/2014/main" id="{2C292373-0322-431E-B23A-235D3CC2067B}"/>
              </a:ext>
            </a:extLst>
          </p:cNvPr>
          <p:cNvSpPr/>
          <p:nvPr/>
        </p:nvSpPr>
        <p:spPr bwMode="auto">
          <a:xfrm>
            <a:off x="667234" y="1122631"/>
            <a:ext cx="682986"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Revenue</a:t>
            </a:r>
            <a:endParaRPr lang="ko-KR" altLang="en-US" sz="900" b="1" baseline="30000" dirty="0">
              <a:solidFill>
                <a:srgbClr val="012169"/>
              </a:solidFill>
              <a:latin typeface="Arial" panose="020B0604020202020204" pitchFamily="34" charset="0"/>
              <a:ea typeface="+mj-ea"/>
              <a:cs typeface="Arial" panose="020B0604020202020204" pitchFamily="34" charset="0"/>
            </a:endParaRPr>
          </a:p>
        </p:txBody>
      </p:sp>
      <p:cxnSp>
        <p:nvCxnSpPr>
          <p:cNvPr id="100" name="직선 연결선 327">
            <a:extLst>
              <a:ext uri="{FF2B5EF4-FFF2-40B4-BE49-F238E27FC236}">
                <a16:creationId xmlns:a16="http://schemas.microsoft.com/office/drawing/2014/main" id="{E77CD770-7558-443E-9E60-C48C223FC6DD}"/>
              </a:ext>
            </a:extLst>
          </p:cNvPr>
          <p:cNvCxnSpPr>
            <a:cxnSpLocks/>
          </p:cNvCxnSpPr>
          <p:nvPr/>
        </p:nvCxnSpPr>
        <p:spPr>
          <a:xfrm>
            <a:off x="509924" y="1312217"/>
            <a:ext cx="1116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128" name="직사각형 17">
            <a:extLst>
              <a:ext uri="{FF2B5EF4-FFF2-40B4-BE49-F238E27FC236}">
                <a16:creationId xmlns:a16="http://schemas.microsoft.com/office/drawing/2014/main" id="{748E3BBF-95BA-4078-BE94-E87A99E46BB9}"/>
              </a:ext>
            </a:extLst>
          </p:cNvPr>
          <p:cNvSpPr>
            <a:spLocks noChangeArrowheads="1"/>
          </p:cNvSpPr>
          <p:nvPr/>
        </p:nvSpPr>
        <p:spPr bwMode="auto">
          <a:xfrm>
            <a:off x="1752379" y="1356819"/>
            <a:ext cx="1116000" cy="2261226"/>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제품 매출</a:t>
            </a:r>
            <a:endParaRPr lang="en-US" altLang="ko-KR" sz="800" b="1" kern="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20,248</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(50.4%) </a:t>
            </a:r>
          </a:p>
        </p:txBody>
      </p:sp>
      <p:sp>
        <p:nvSpPr>
          <p:cNvPr id="94" name="직사각형 153">
            <a:extLst>
              <a:ext uri="{FF2B5EF4-FFF2-40B4-BE49-F238E27FC236}">
                <a16:creationId xmlns:a16="http://schemas.microsoft.com/office/drawing/2014/main" id="{4F0EEF69-B9AB-4EC8-98FC-D2B0A66F27B7}"/>
              </a:ext>
            </a:extLst>
          </p:cNvPr>
          <p:cNvSpPr/>
          <p:nvPr/>
        </p:nvSpPr>
        <p:spPr bwMode="auto">
          <a:xfrm>
            <a:off x="3009464" y="1122631"/>
            <a:ext cx="1066705"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By Customer</a:t>
            </a:r>
            <a:endParaRPr lang="ko-KR" altLang="en-US" sz="900" b="1" dirty="0">
              <a:solidFill>
                <a:srgbClr val="012169"/>
              </a:solidFill>
              <a:latin typeface="Arial" panose="020B0604020202020204" pitchFamily="34" charset="0"/>
              <a:ea typeface="+mj-ea"/>
              <a:cs typeface="Arial" panose="020B0604020202020204" pitchFamily="34" charset="0"/>
            </a:endParaRPr>
          </a:p>
        </p:txBody>
      </p:sp>
      <p:cxnSp>
        <p:nvCxnSpPr>
          <p:cNvPr id="96" name="직선 연결선 328">
            <a:extLst>
              <a:ext uri="{FF2B5EF4-FFF2-40B4-BE49-F238E27FC236}">
                <a16:creationId xmlns:a16="http://schemas.microsoft.com/office/drawing/2014/main" id="{88B79862-69B3-4E9F-A6C2-4AA998B03565}"/>
              </a:ext>
            </a:extLst>
          </p:cNvPr>
          <p:cNvCxnSpPr>
            <a:cxnSpLocks/>
          </p:cNvCxnSpPr>
          <p:nvPr/>
        </p:nvCxnSpPr>
        <p:spPr>
          <a:xfrm>
            <a:off x="3002817" y="1311720"/>
            <a:ext cx="1116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147" name="직사각형 17">
            <a:extLst>
              <a:ext uri="{FF2B5EF4-FFF2-40B4-BE49-F238E27FC236}">
                <a16:creationId xmlns:a16="http://schemas.microsoft.com/office/drawing/2014/main" id="{07149E6E-304F-44B0-8A3F-AE71CB56A725}"/>
              </a:ext>
            </a:extLst>
          </p:cNvPr>
          <p:cNvSpPr>
            <a:spLocks noChangeArrowheads="1"/>
          </p:cNvSpPr>
          <p:nvPr/>
        </p:nvSpPr>
        <p:spPr bwMode="auto">
          <a:xfrm>
            <a:off x="3002817" y="1351645"/>
            <a:ext cx="1116000" cy="1071303"/>
          </a:xfrm>
          <a:prstGeom prst="rect">
            <a:avLst/>
          </a:prstGeom>
          <a:solidFill>
            <a:srgbClr val="0091DA"/>
          </a:solid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LX</a:t>
            </a:r>
            <a:r>
              <a:rPr lang="ko-KR" altLang="en-US" sz="800" b="1" kern="0" dirty="0" err="1">
                <a:solidFill>
                  <a:prstClr val="white"/>
                </a:solidFill>
                <a:latin typeface="Arial" panose="020B0604020202020204" pitchFamily="34" charset="0"/>
                <a:ea typeface="+mj-ea"/>
                <a:cs typeface="Arial" panose="020B0604020202020204" pitchFamily="34" charset="0"/>
              </a:rPr>
              <a:t>하우시스</a:t>
            </a:r>
            <a:r>
              <a:rPr lang="en-US" altLang="ko-KR" sz="800" b="1" kern="0" dirty="0">
                <a:solidFill>
                  <a:prstClr val="white"/>
                </a:solidFill>
                <a:latin typeface="Arial" panose="020B0604020202020204" pitchFamily="34" charset="0"/>
                <a:ea typeface="+mj-ea"/>
                <a:cs typeface="Arial" panose="020B0604020202020204" pitchFamily="34" charset="0"/>
              </a:rPr>
              <a:t>(</a:t>
            </a:r>
            <a:r>
              <a:rPr lang="ko-KR" altLang="en-US" sz="800" b="1" kern="0" dirty="0">
                <a:solidFill>
                  <a:prstClr val="white"/>
                </a:solidFill>
                <a:latin typeface="Arial" panose="020B0604020202020204" pitchFamily="34" charset="0"/>
                <a:ea typeface="+mj-ea"/>
                <a:cs typeface="Arial" panose="020B0604020202020204" pitchFamily="34" charset="0"/>
              </a:rPr>
              <a:t>중국</a:t>
            </a:r>
            <a:r>
              <a:rPr lang="en-US" altLang="ko-KR" sz="800" b="1" kern="0" dirty="0">
                <a:solidFill>
                  <a:prstClr val="white"/>
                </a:solidFill>
                <a:latin typeface="Arial" panose="020B0604020202020204" pitchFamily="34" charset="0"/>
                <a:ea typeface="+mj-ea"/>
                <a:cs typeface="Arial" panose="020B0604020202020204" pitchFamily="34" charset="0"/>
              </a:rPr>
              <a:t>)</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10,561 (26.3%) </a:t>
            </a:r>
          </a:p>
        </p:txBody>
      </p:sp>
      <p:sp>
        <p:nvSpPr>
          <p:cNvPr id="148" name="직사각형 17">
            <a:extLst>
              <a:ext uri="{FF2B5EF4-FFF2-40B4-BE49-F238E27FC236}">
                <a16:creationId xmlns:a16="http://schemas.microsoft.com/office/drawing/2014/main" id="{E9F3E13F-9E15-4B9F-87FD-D13A4634E0E5}"/>
              </a:ext>
            </a:extLst>
          </p:cNvPr>
          <p:cNvSpPr>
            <a:spLocks noChangeArrowheads="1"/>
          </p:cNvSpPr>
          <p:nvPr/>
        </p:nvSpPr>
        <p:spPr bwMode="auto">
          <a:xfrm>
            <a:off x="3002817" y="2461578"/>
            <a:ext cx="1116000" cy="824761"/>
          </a:xfrm>
          <a:prstGeom prst="rect">
            <a:avLst/>
          </a:prstGeom>
          <a:solidFill>
            <a:srgbClr val="0091DA"/>
          </a:solid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YILDIZ(</a:t>
            </a:r>
            <a:r>
              <a:rPr lang="ko-KR" altLang="en-US" sz="800" b="1" kern="0" dirty="0">
                <a:solidFill>
                  <a:prstClr val="white"/>
                </a:solidFill>
                <a:latin typeface="Arial" panose="020B0604020202020204" pitchFamily="34" charset="0"/>
                <a:ea typeface="+mj-ea"/>
                <a:cs typeface="Arial" panose="020B0604020202020204" pitchFamily="34" charset="0"/>
              </a:rPr>
              <a:t>터키</a:t>
            </a:r>
            <a:r>
              <a:rPr lang="en-US" altLang="ko-KR" sz="800" b="1" kern="0" dirty="0">
                <a:solidFill>
                  <a:prstClr val="white"/>
                </a:solidFill>
                <a:latin typeface="Arial" panose="020B0604020202020204" pitchFamily="34" charset="0"/>
                <a:ea typeface="+mj-ea"/>
                <a:cs typeface="Arial" panose="020B0604020202020204" pitchFamily="34" charset="0"/>
              </a:rPr>
              <a:t>)</a:t>
            </a:r>
            <a:br>
              <a:rPr lang="en-US" altLang="ko-KR" sz="800" b="1" kern="0" dirty="0">
                <a:solidFill>
                  <a:prstClr val="white"/>
                </a:solidFill>
                <a:latin typeface="Arial" panose="020B0604020202020204" pitchFamily="34" charset="0"/>
                <a:ea typeface="+mj-ea"/>
                <a:cs typeface="Arial" panose="020B0604020202020204" pitchFamily="34" charset="0"/>
              </a:rPr>
            </a:br>
            <a:r>
              <a:rPr lang="ko-KR" altLang="en-US" sz="800" b="1" kern="0" dirty="0">
                <a:solidFill>
                  <a:prstClr val="white"/>
                </a:solidFill>
                <a:latin typeface="Arial" panose="020B0604020202020204" pitchFamily="34" charset="0"/>
                <a:ea typeface="+mj-ea"/>
                <a:cs typeface="Arial" panose="020B0604020202020204" pitchFamily="34" charset="0"/>
              </a:rPr>
              <a:t> </a:t>
            </a:r>
            <a:r>
              <a:rPr lang="en-US" altLang="ko-KR" sz="800" b="1" kern="0" dirty="0">
                <a:solidFill>
                  <a:prstClr val="white"/>
                </a:solidFill>
                <a:latin typeface="Arial" panose="020B0604020202020204" pitchFamily="34" charset="0"/>
                <a:ea typeface="+mj-ea"/>
                <a:cs typeface="Arial" panose="020B0604020202020204" pitchFamily="34" charset="0"/>
              </a:rPr>
              <a:t>8,095 (20.1%) </a:t>
            </a:r>
          </a:p>
        </p:txBody>
      </p:sp>
      <p:sp>
        <p:nvSpPr>
          <p:cNvPr id="149" name="직사각형 17">
            <a:extLst>
              <a:ext uri="{FF2B5EF4-FFF2-40B4-BE49-F238E27FC236}">
                <a16:creationId xmlns:a16="http://schemas.microsoft.com/office/drawing/2014/main" id="{1C913A87-F2D2-4DAE-AC33-A9D191F1BCE1}"/>
              </a:ext>
            </a:extLst>
          </p:cNvPr>
          <p:cNvSpPr>
            <a:spLocks noChangeArrowheads="1"/>
          </p:cNvSpPr>
          <p:nvPr/>
        </p:nvSpPr>
        <p:spPr bwMode="auto">
          <a:xfrm>
            <a:off x="3002817" y="3325200"/>
            <a:ext cx="1116000" cy="127967"/>
          </a:xfrm>
          <a:prstGeom prst="rect">
            <a:avLst/>
          </a:prstGeom>
          <a:solidFill>
            <a:srgbClr val="0091DA"/>
          </a:solidFill>
          <a:ln w="9525" algn="ctr">
            <a:solidFill>
              <a:srgbClr val="0091DA"/>
            </a:solidFill>
            <a:prstDash val="solid"/>
            <a:round/>
            <a:headEnd/>
            <a:tailEnd/>
          </a:ln>
        </p:spPr>
        <p:txBody>
          <a:bodyPr lIns="0" tIns="0" rIns="0" bIns="0"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한샘</a:t>
            </a:r>
            <a:r>
              <a:rPr lang="en-US" altLang="ko-KR" sz="800" b="1" kern="0" dirty="0">
                <a:solidFill>
                  <a:prstClr val="white"/>
                </a:solidFill>
                <a:latin typeface="Arial" panose="020B0604020202020204" pitchFamily="34" charset="0"/>
                <a:ea typeface="+mj-ea"/>
                <a:cs typeface="Arial" panose="020B0604020202020204" pitchFamily="34" charset="0"/>
              </a:rPr>
              <a:t> 850 (2.1%) </a:t>
            </a:r>
          </a:p>
        </p:txBody>
      </p:sp>
      <p:sp>
        <p:nvSpPr>
          <p:cNvPr id="150" name="직사각형 17">
            <a:extLst>
              <a:ext uri="{FF2B5EF4-FFF2-40B4-BE49-F238E27FC236}">
                <a16:creationId xmlns:a16="http://schemas.microsoft.com/office/drawing/2014/main" id="{329A4959-8CFB-453C-9529-A81B0F9D1A7E}"/>
              </a:ext>
            </a:extLst>
          </p:cNvPr>
          <p:cNvSpPr>
            <a:spLocks noChangeArrowheads="1"/>
          </p:cNvSpPr>
          <p:nvPr/>
        </p:nvSpPr>
        <p:spPr bwMode="auto">
          <a:xfrm>
            <a:off x="2993889" y="3491797"/>
            <a:ext cx="1116000" cy="133944"/>
          </a:xfrm>
          <a:prstGeom prst="rect">
            <a:avLst/>
          </a:prstGeom>
          <a:solidFill>
            <a:srgbClr val="0091DA"/>
          </a:solidFill>
          <a:ln w="9525" algn="ctr">
            <a:solidFill>
              <a:srgbClr val="0091DA"/>
            </a:solidFill>
            <a:prstDash val="solid"/>
            <a:round/>
            <a:headEnd/>
            <a:tailEnd/>
          </a:ln>
        </p:spPr>
        <p:txBody>
          <a:bodyPr lIns="0" tIns="0" rIns="0" bIns="0"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기타</a:t>
            </a:r>
            <a:r>
              <a:rPr lang="en-US" altLang="ko-KR" sz="800" b="1" kern="0" dirty="0">
                <a:solidFill>
                  <a:prstClr val="white"/>
                </a:solidFill>
                <a:latin typeface="Arial" panose="020B0604020202020204" pitchFamily="34" charset="0"/>
                <a:ea typeface="+mj-ea"/>
                <a:cs typeface="Arial" panose="020B0604020202020204" pitchFamily="34" charset="0"/>
              </a:rPr>
              <a:t> 742 (1.8%) </a:t>
            </a:r>
          </a:p>
        </p:txBody>
      </p:sp>
      <p:sp>
        <p:nvSpPr>
          <p:cNvPr id="167" name="직사각형 17">
            <a:extLst>
              <a:ext uri="{FF2B5EF4-FFF2-40B4-BE49-F238E27FC236}">
                <a16:creationId xmlns:a16="http://schemas.microsoft.com/office/drawing/2014/main" id="{3764EC2B-2DB4-4F8C-A032-6FB83392C677}"/>
              </a:ext>
            </a:extLst>
          </p:cNvPr>
          <p:cNvSpPr>
            <a:spLocks noChangeArrowheads="1"/>
          </p:cNvSpPr>
          <p:nvPr/>
        </p:nvSpPr>
        <p:spPr bwMode="auto">
          <a:xfrm>
            <a:off x="8019478" y="1359850"/>
            <a:ext cx="1116000" cy="1920258"/>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국외매출</a:t>
            </a:r>
            <a:endParaRPr lang="en-US" altLang="ko-KR" sz="800" b="1" kern="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18,656</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(46.4%) </a:t>
            </a:r>
          </a:p>
        </p:txBody>
      </p:sp>
      <p:sp>
        <p:nvSpPr>
          <p:cNvPr id="86" name="직사각형 17">
            <a:extLst>
              <a:ext uri="{FF2B5EF4-FFF2-40B4-BE49-F238E27FC236}">
                <a16:creationId xmlns:a16="http://schemas.microsoft.com/office/drawing/2014/main" id="{2661CBC3-F42B-448B-BB5D-E3AA0D032CC9}"/>
              </a:ext>
            </a:extLst>
          </p:cNvPr>
          <p:cNvSpPr>
            <a:spLocks noChangeArrowheads="1"/>
          </p:cNvSpPr>
          <p:nvPr/>
        </p:nvSpPr>
        <p:spPr bwMode="auto">
          <a:xfrm>
            <a:off x="1752379" y="3653480"/>
            <a:ext cx="1116000" cy="2389646"/>
          </a:xfrm>
          <a:prstGeom prst="rect">
            <a:avLst/>
          </a:prstGeom>
          <a:solidFill>
            <a:schemeClr val="accent2"/>
          </a:solidFill>
          <a:ln w="9525" algn="ctr">
            <a:solidFill>
              <a:schemeClr val="accent2"/>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임가공 매출</a:t>
            </a:r>
            <a:endParaRPr lang="en-US" altLang="ko-KR" sz="800" b="1" kern="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19,959</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(49.6%) </a:t>
            </a:r>
          </a:p>
        </p:txBody>
      </p:sp>
      <p:sp>
        <p:nvSpPr>
          <p:cNvPr id="87" name="직사각형 17">
            <a:extLst>
              <a:ext uri="{FF2B5EF4-FFF2-40B4-BE49-F238E27FC236}">
                <a16:creationId xmlns:a16="http://schemas.microsoft.com/office/drawing/2014/main" id="{3BBBBB74-6346-41D1-B4D0-CA5861D47260}"/>
              </a:ext>
            </a:extLst>
          </p:cNvPr>
          <p:cNvSpPr>
            <a:spLocks noChangeArrowheads="1"/>
          </p:cNvSpPr>
          <p:nvPr/>
        </p:nvSpPr>
        <p:spPr bwMode="auto">
          <a:xfrm>
            <a:off x="3002817" y="3662934"/>
            <a:ext cx="1116000" cy="1113549"/>
          </a:xfrm>
          <a:prstGeom prst="rect">
            <a:avLst/>
          </a:prstGeom>
          <a:solidFill>
            <a:srgbClr val="0091DA"/>
          </a:solid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LX</a:t>
            </a:r>
            <a:r>
              <a:rPr lang="ko-KR" altLang="en-US" sz="800" b="1" kern="0" dirty="0" err="1">
                <a:solidFill>
                  <a:prstClr val="white"/>
                </a:solidFill>
                <a:latin typeface="Arial" panose="020B0604020202020204" pitchFamily="34" charset="0"/>
                <a:ea typeface="+mj-ea"/>
                <a:cs typeface="Arial" panose="020B0604020202020204" pitchFamily="34" charset="0"/>
              </a:rPr>
              <a:t>하우시스</a:t>
            </a:r>
            <a:r>
              <a:rPr lang="en-US" altLang="ko-KR" sz="800" b="1" kern="0" dirty="0">
                <a:solidFill>
                  <a:prstClr val="white"/>
                </a:solidFill>
                <a:latin typeface="Arial" panose="020B0604020202020204" pitchFamily="34" charset="0"/>
                <a:ea typeface="+mj-ea"/>
                <a:cs typeface="Arial" panose="020B0604020202020204" pitchFamily="34" charset="0"/>
              </a:rPr>
              <a:t>(</a:t>
            </a:r>
            <a:r>
              <a:rPr lang="ko-KR" altLang="en-US" sz="800" b="1" kern="0" dirty="0">
                <a:solidFill>
                  <a:prstClr val="white"/>
                </a:solidFill>
                <a:latin typeface="Arial" panose="020B0604020202020204" pitchFamily="34" charset="0"/>
                <a:ea typeface="+mj-ea"/>
                <a:cs typeface="Arial" panose="020B0604020202020204" pitchFamily="34" charset="0"/>
              </a:rPr>
              <a:t>한국</a:t>
            </a:r>
            <a:r>
              <a:rPr lang="en-US" altLang="ko-KR" sz="800" b="1" kern="0" dirty="0">
                <a:solidFill>
                  <a:prstClr val="white"/>
                </a:solidFill>
                <a:latin typeface="Arial" panose="020B0604020202020204" pitchFamily="34" charset="0"/>
                <a:ea typeface="+mj-ea"/>
                <a:cs typeface="Arial" panose="020B0604020202020204" pitchFamily="34" charset="0"/>
              </a:rPr>
              <a:t>)</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10,593 (26.3%) </a:t>
            </a:r>
          </a:p>
        </p:txBody>
      </p:sp>
      <p:sp>
        <p:nvSpPr>
          <p:cNvPr id="88" name="직사각형 17">
            <a:extLst>
              <a:ext uri="{FF2B5EF4-FFF2-40B4-BE49-F238E27FC236}">
                <a16:creationId xmlns:a16="http://schemas.microsoft.com/office/drawing/2014/main" id="{9CD26420-7161-4305-BFDB-4192D072C0FD}"/>
              </a:ext>
            </a:extLst>
          </p:cNvPr>
          <p:cNvSpPr>
            <a:spLocks noChangeArrowheads="1"/>
          </p:cNvSpPr>
          <p:nvPr/>
        </p:nvSpPr>
        <p:spPr bwMode="auto">
          <a:xfrm>
            <a:off x="3002817" y="4815344"/>
            <a:ext cx="1116000" cy="261615"/>
          </a:xfrm>
          <a:prstGeom prst="rect">
            <a:avLst/>
          </a:prstGeom>
          <a:solidFill>
            <a:srgbClr val="0091DA"/>
          </a:solid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err="1">
                <a:solidFill>
                  <a:prstClr val="white"/>
                </a:solidFill>
                <a:latin typeface="Arial" panose="020B0604020202020204" pitchFamily="34" charset="0"/>
                <a:ea typeface="+mj-ea"/>
                <a:cs typeface="Arial" panose="020B0604020202020204" pitchFamily="34" charset="0"/>
              </a:rPr>
              <a:t>도레이첨단소재</a:t>
            </a:r>
            <a:r>
              <a:rPr lang="ko-KR" altLang="en-US" sz="800" b="1" kern="0" dirty="0">
                <a:solidFill>
                  <a:prstClr val="white"/>
                </a:solidFill>
                <a:latin typeface="Arial" panose="020B0604020202020204" pitchFamily="34" charset="0"/>
                <a:ea typeface="+mj-ea"/>
                <a:cs typeface="Arial" panose="020B0604020202020204" pitchFamily="34" charset="0"/>
              </a:rPr>
              <a:t> </a:t>
            </a:r>
            <a:r>
              <a:rPr lang="en-US" altLang="ko-KR" sz="800" b="1" kern="0" dirty="0">
                <a:solidFill>
                  <a:prstClr val="white"/>
                </a:solidFill>
                <a:latin typeface="Arial" panose="020B0604020202020204" pitchFamily="34" charset="0"/>
                <a:ea typeface="+mj-ea"/>
                <a:cs typeface="Arial" panose="020B0604020202020204" pitchFamily="34" charset="0"/>
              </a:rPr>
              <a:t>2,565 (6.4%) </a:t>
            </a:r>
          </a:p>
        </p:txBody>
      </p:sp>
      <p:sp>
        <p:nvSpPr>
          <p:cNvPr id="89" name="직사각형 17">
            <a:extLst>
              <a:ext uri="{FF2B5EF4-FFF2-40B4-BE49-F238E27FC236}">
                <a16:creationId xmlns:a16="http://schemas.microsoft.com/office/drawing/2014/main" id="{BFDC3F51-A144-4BB6-A998-86D2064E85BD}"/>
              </a:ext>
            </a:extLst>
          </p:cNvPr>
          <p:cNvSpPr>
            <a:spLocks noChangeArrowheads="1"/>
          </p:cNvSpPr>
          <p:nvPr/>
        </p:nvSpPr>
        <p:spPr bwMode="auto">
          <a:xfrm>
            <a:off x="3002817" y="5115820"/>
            <a:ext cx="1116000" cy="373134"/>
          </a:xfrm>
          <a:prstGeom prst="rect">
            <a:avLst/>
          </a:prstGeom>
          <a:solidFill>
            <a:srgbClr val="0091DA"/>
          </a:solid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진영</a:t>
            </a:r>
            <a:r>
              <a:rPr lang="en-US" altLang="ko-KR" sz="800" b="1" kern="0" dirty="0">
                <a:solidFill>
                  <a:prstClr val="white"/>
                </a:solidFill>
                <a:latin typeface="Arial" panose="020B0604020202020204" pitchFamily="34" charset="0"/>
                <a:ea typeface="+mj-ea"/>
                <a:cs typeface="Arial" panose="020B0604020202020204" pitchFamily="34" charset="0"/>
              </a:rPr>
              <a:t>LDM</a:t>
            </a:r>
            <a:br>
              <a:rPr lang="en-US" altLang="ko-KR" sz="800" b="1" kern="0" dirty="0">
                <a:solidFill>
                  <a:prstClr val="white"/>
                </a:solidFill>
                <a:latin typeface="Arial" panose="020B0604020202020204" pitchFamily="34" charset="0"/>
                <a:ea typeface="+mj-ea"/>
                <a:cs typeface="Arial" panose="020B0604020202020204" pitchFamily="34" charset="0"/>
              </a:rPr>
            </a:br>
            <a:r>
              <a:rPr lang="en-US" altLang="ko-KR" sz="800" b="1" kern="0" dirty="0">
                <a:solidFill>
                  <a:prstClr val="white"/>
                </a:solidFill>
                <a:latin typeface="Arial" panose="020B0604020202020204" pitchFamily="34" charset="0"/>
                <a:ea typeface="+mj-ea"/>
                <a:cs typeface="Arial" panose="020B0604020202020204" pitchFamily="34" charset="0"/>
              </a:rPr>
              <a:t>3,213 (8.0%) </a:t>
            </a:r>
          </a:p>
        </p:txBody>
      </p:sp>
      <p:sp>
        <p:nvSpPr>
          <p:cNvPr id="90" name="직사각형 17">
            <a:extLst>
              <a:ext uri="{FF2B5EF4-FFF2-40B4-BE49-F238E27FC236}">
                <a16:creationId xmlns:a16="http://schemas.microsoft.com/office/drawing/2014/main" id="{52A71347-0933-4C8B-AC09-532A543056EF}"/>
              </a:ext>
            </a:extLst>
          </p:cNvPr>
          <p:cNvSpPr>
            <a:spLocks noChangeArrowheads="1"/>
          </p:cNvSpPr>
          <p:nvPr/>
        </p:nvSpPr>
        <p:spPr bwMode="auto">
          <a:xfrm>
            <a:off x="2993889" y="5527814"/>
            <a:ext cx="1116000" cy="520119"/>
          </a:xfrm>
          <a:prstGeom prst="rect">
            <a:avLst/>
          </a:prstGeom>
          <a:solidFill>
            <a:srgbClr val="0091DA"/>
          </a:solid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기타</a:t>
            </a:r>
            <a:endParaRPr lang="en-US" altLang="ko-KR" sz="800" b="1" kern="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3,587 (8.9%) </a:t>
            </a:r>
          </a:p>
        </p:txBody>
      </p:sp>
      <p:sp>
        <p:nvSpPr>
          <p:cNvPr id="91" name="직사각형 17">
            <a:extLst>
              <a:ext uri="{FF2B5EF4-FFF2-40B4-BE49-F238E27FC236}">
                <a16:creationId xmlns:a16="http://schemas.microsoft.com/office/drawing/2014/main" id="{D25D8F26-734D-4634-879D-E6BD116C5DA4}"/>
              </a:ext>
            </a:extLst>
          </p:cNvPr>
          <p:cNvSpPr>
            <a:spLocks noChangeArrowheads="1"/>
          </p:cNvSpPr>
          <p:nvPr/>
        </p:nvSpPr>
        <p:spPr bwMode="auto">
          <a:xfrm>
            <a:off x="8019478" y="3325200"/>
            <a:ext cx="1116000" cy="2717926"/>
          </a:xfrm>
          <a:prstGeom prst="rect">
            <a:avLst/>
          </a:prstGeom>
          <a:solidFill>
            <a:srgbClr val="005EB8"/>
          </a:solidFill>
          <a:ln w="9525" algn="ctr">
            <a:solidFill>
              <a:srgbClr val="005EB8"/>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solidFill>
                  <a:prstClr val="white"/>
                </a:solidFill>
                <a:latin typeface="Arial" panose="020B0604020202020204" pitchFamily="34" charset="0"/>
                <a:ea typeface="+mj-ea"/>
                <a:cs typeface="Arial" panose="020B0604020202020204" pitchFamily="34" charset="0"/>
              </a:rPr>
              <a:t>국내매출</a:t>
            </a:r>
            <a:endParaRPr lang="en-US" altLang="ko-KR" sz="800" b="1" kern="0" dirty="0">
              <a:solidFill>
                <a:prstClr val="white"/>
              </a:solidFill>
              <a:latin typeface="Arial" panose="020B0604020202020204" pitchFamily="34" charset="0"/>
              <a:ea typeface="+mj-ea"/>
              <a:cs typeface="Arial" panose="020B0604020202020204" pitchFamily="34" charset="0"/>
            </a:endParaRP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21,551</a:t>
            </a:r>
          </a:p>
          <a:p>
            <a:pPr algn="ctr" defTabSz="826719">
              <a:buClr>
                <a:srgbClr val="99CC00"/>
              </a:buClr>
              <a:tabLst>
                <a:tab pos="241127" algn="l"/>
              </a:tabLst>
            </a:pPr>
            <a:r>
              <a:rPr lang="en-US" altLang="ko-KR" sz="800" b="1" kern="0" dirty="0">
                <a:solidFill>
                  <a:prstClr val="white"/>
                </a:solidFill>
                <a:latin typeface="Arial" panose="020B0604020202020204" pitchFamily="34" charset="0"/>
                <a:ea typeface="+mj-ea"/>
                <a:cs typeface="Arial" panose="020B0604020202020204" pitchFamily="34" charset="0"/>
              </a:rPr>
              <a:t>(53.6%) </a:t>
            </a:r>
          </a:p>
        </p:txBody>
      </p:sp>
      <p:sp>
        <p:nvSpPr>
          <p:cNvPr id="134" name="직사각형 17">
            <a:extLst>
              <a:ext uri="{FF2B5EF4-FFF2-40B4-BE49-F238E27FC236}">
                <a16:creationId xmlns:a16="http://schemas.microsoft.com/office/drawing/2014/main" id="{0829D9F1-013F-449D-808B-2E2AE413807C}"/>
              </a:ext>
            </a:extLst>
          </p:cNvPr>
          <p:cNvSpPr>
            <a:spLocks noChangeArrowheads="1"/>
          </p:cNvSpPr>
          <p:nvPr/>
        </p:nvSpPr>
        <p:spPr bwMode="auto">
          <a:xfrm>
            <a:off x="4260044" y="1351645"/>
            <a:ext cx="1116000" cy="107130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3,306 </a:t>
            </a:r>
            <a:r>
              <a:rPr lang="ko-KR" altLang="en-US" sz="800" b="1" kern="0" dirty="0">
                <a:latin typeface="Arial" panose="020B0604020202020204" pitchFamily="34" charset="0"/>
                <a:ea typeface="+mj-ea"/>
                <a:cs typeface="Arial" panose="020B0604020202020204" pitchFamily="34" charset="0"/>
              </a:rPr>
              <a:t>천 </a:t>
            </a:r>
            <a:r>
              <a:rPr lang="en-US" altLang="ko-KR" sz="800" b="1" kern="0" dirty="0">
                <a:latin typeface="Arial" panose="020B0604020202020204" pitchFamily="34" charset="0"/>
                <a:ea typeface="+mj-ea"/>
                <a:cs typeface="Arial" panose="020B0604020202020204" pitchFamily="34" charset="0"/>
              </a:rPr>
              <a:t>m</a:t>
            </a:r>
          </a:p>
        </p:txBody>
      </p:sp>
      <p:sp>
        <p:nvSpPr>
          <p:cNvPr id="135" name="직사각형 17">
            <a:extLst>
              <a:ext uri="{FF2B5EF4-FFF2-40B4-BE49-F238E27FC236}">
                <a16:creationId xmlns:a16="http://schemas.microsoft.com/office/drawing/2014/main" id="{F3A066DC-8675-4220-A0A2-0A09422007B2}"/>
              </a:ext>
            </a:extLst>
          </p:cNvPr>
          <p:cNvSpPr>
            <a:spLocks noChangeArrowheads="1"/>
          </p:cNvSpPr>
          <p:nvPr/>
        </p:nvSpPr>
        <p:spPr bwMode="auto">
          <a:xfrm>
            <a:off x="4260044" y="2461578"/>
            <a:ext cx="1116000" cy="8247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1,385 </a:t>
            </a:r>
            <a:r>
              <a:rPr lang="ko-KR" altLang="en-US" sz="800" b="1" kern="0" dirty="0">
                <a:latin typeface="Arial" panose="020B0604020202020204" pitchFamily="34" charset="0"/>
                <a:ea typeface="+mj-ea"/>
                <a:cs typeface="Arial" panose="020B0604020202020204" pitchFamily="34" charset="0"/>
              </a:rPr>
              <a:t>천 </a:t>
            </a:r>
            <a:r>
              <a:rPr lang="en-US" altLang="ko-KR" sz="800" b="1" kern="0" dirty="0">
                <a:latin typeface="Arial" panose="020B0604020202020204" pitchFamily="34" charset="0"/>
                <a:ea typeface="+mj-ea"/>
                <a:cs typeface="Arial" panose="020B0604020202020204" pitchFamily="34" charset="0"/>
              </a:rPr>
              <a:t>m</a:t>
            </a:r>
          </a:p>
        </p:txBody>
      </p:sp>
      <p:sp>
        <p:nvSpPr>
          <p:cNvPr id="138" name="직사각형 17">
            <a:extLst>
              <a:ext uri="{FF2B5EF4-FFF2-40B4-BE49-F238E27FC236}">
                <a16:creationId xmlns:a16="http://schemas.microsoft.com/office/drawing/2014/main" id="{E3D7C847-C84C-4CD6-A8C2-222809E0DF06}"/>
              </a:ext>
            </a:extLst>
          </p:cNvPr>
          <p:cNvSpPr>
            <a:spLocks noChangeArrowheads="1"/>
          </p:cNvSpPr>
          <p:nvPr/>
        </p:nvSpPr>
        <p:spPr bwMode="auto">
          <a:xfrm>
            <a:off x="4260044" y="3325200"/>
            <a:ext cx="1116000" cy="127967"/>
          </a:xfrm>
          <a:prstGeom prst="rect">
            <a:avLst/>
          </a:prstGeom>
          <a:noFill/>
          <a:ln w="9525" algn="ctr">
            <a:solidFill>
              <a:srgbClr val="0091DA"/>
            </a:solidFill>
            <a:prstDash val="solid"/>
            <a:round/>
            <a:headEnd/>
            <a:tailEnd/>
          </a:ln>
        </p:spPr>
        <p:txBody>
          <a:bodyPr lIns="0" tIns="0" rIns="0" bIns="0"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283 </a:t>
            </a:r>
            <a:r>
              <a:rPr lang="ko-KR" altLang="en-US" sz="800" b="1" kern="0" dirty="0">
                <a:latin typeface="Arial" panose="020B0604020202020204" pitchFamily="34" charset="0"/>
                <a:ea typeface="+mj-ea"/>
                <a:cs typeface="Arial" panose="020B0604020202020204" pitchFamily="34" charset="0"/>
              </a:rPr>
              <a:t>천 </a:t>
            </a:r>
            <a:r>
              <a:rPr lang="en-US" altLang="ko-KR" sz="800" b="1" kern="0" dirty="0">
                <a:latin typeface="Arial" panose="020B0604020202020204" pitchFamily="34" charset="0"/>
                <a:ea typeface="+mj-ea"/>
                <a:cs typeface="Arial" panose="020B0604020202020204" pitchFamily="34" charset="0"/>
              </a:rPr>
              <a:t>m</a:t>
            </a:r>
          </a:p>
        </p:txBody>
      </p:sp>
      <p:sp>
        <p:nvSpPr>
          <p:cNvPr id="140" name="직사각형 17">
            <a:extLst>
              <a:ext uri="{FF2B5EF4-FFF2-40B4-BE49-F238E27FC236}">
                <a16:creationId xmlns:a16="http://schemas.microsoft.com/office/drawing/2014/main" id="{1435C17F-F4FF-460E-BE6B-EA429D59A3F3}"/>
              </a:ext>
            </a:extLst>
          </p:cNvPr>
          <p:cNvSpPr>
            <a:spLocks noChangeArrowheads="1"/>
          </p:cNvSpPr>
          <p:nvPr/>
        </p:nvSpPr>
        <p:spPr bwMode="auto">
          <a:xfrm>
            <a:off x="4251116" y="3491797"/>
            <a:ext cx="1116000" cy="133944"/>
          </a:xfrm>
          <a:prstGeom prst="rect">
            <a:avLst/>
          </a:prstGeom>
          <a:noFill/>
          <a:ln w="9525" algn="ctr">
            <a:solidFill>
              <a:srgbClr val="0091DA"/>
            </a:solidFill>
            <a:prstDash val="solid"/>
            <a:round/>
            <a:headEnd/>
            <a:tailEnd/>
          </a:ln>
        </p:spPr>
        <p:txBody>
          <a:bodyPr lIns="0" tIns="0" rIns="0" bIns="0"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283 </a:t>
            </a:r>
            <a:r>
              <a:rPr lang="ko-KR" altLang="en-US" sz="800" b="1" kern="0" dirty="0">
                <a:latin typeface="Arial" panose="020B0604020202020204" pitchFamily="34" charset="0"/>
                <a:ea typeface="+mj-ea"/>
                <a:cs typeface="Arial" panose="020B0604020202020204" pitchFamily="34" charset="0"/>
              </a:rPr>
              <a:t>천 </a:t>
            </a:r>
            <a:r>
              <a:rPr lang="en-US" altLang="ko-KR" sz="800" b="1" kern="0" dirty="0">
                <a:latin typeface="Arial" panose="020B0604020202020204" pitchFamily="34" charset="0"/>
                <a:ea typeface="+mj-ea"/>
                <a:cs typeface="Arial" panose="020B0604020202020204" pitchFamily="34" charset="0"/>
              </a:rPr>
              <a:t>m</a:t>
            </a:r>
          </a:p>
        </p:txBody>
      </p:sp>
      <p:sp>
        <p:nvSpPr>
          <p:cNvPr id="141" name="직사각형 17">
            <a:extLst>
              <a:ext uri="{FF2B5EF4-FFF2-40B4-BE49-F238E27FC236}">
                <a16:creationId xmlns:a16="http://schemas.microsoft.com/office/drawing/2014/main" id="{67FC5FD5-2E97-4341-A151-76C90F0D8D78}"/>
              </a:ext>
            </a:extLst>
          </p:cNvPr>
          <p:cNvSpPr>
            <a:spLocks noChangeArrowheads="1"/>
          </p:cNvSpPr>
          <p:nvPr/>
        </p:nvSpPr>
        <p:spPr bwMode="auto">
          <a:xfrm>
            <a:off x="4260044" y="3662934"/>
            <a:ext cx="1116000" cy="1113549"/>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9,970 </a:t>
            </a:r>
            <a:r>
              <a:rPr lang="ko-KR" altLang="en-US" sz="800" b="1" kern="0" dirty="0">
                <a:latin typeface="Arial" panose="020B0604020202020204" pitchFamily="34" charset="0"/>
                <a:ea typeface="+mj-ea"/>
                <a:cs typeface="Arial" panose="020B0604020202020204" pitchFamily="34" charset="0"/>
              </a:rPr>
              <a:t>천 </a:t>
            </a:r>
            <a:r>
              <a:rPr lang="en-US" altLang="ko-KR" sz="800" b="1" kern="0" dirty="0">
                <a:latin typeface="Arial" panose="020B0604020202020204" pitchFamily="34" charset="0"/>
                <a:ea typeface="+mj-ea"/>
                <a:cs typeface="Arial" panose="020B0604020202020204" pitchFamily="34" charset="0"/>
              </a:rPr>
              <a:t>m</a:t>
            </a:r>
          </a:p>
        </p:txBody>
      </p:sp>
      <p:sp>
        <p:nvSpPr>
          <p:cNvPr id="142" name="직사각형 17">
            <a:extLst>
              <a:ext uri="{FF2B5EF4-FFF2-40B4-BE49-F238E27FC236}">
                <a16:creationId xmlns:a16="http://schemas.microsoft.com/office/drawing/2014/main" id="{ABE098D7-6A9D-4F42-B788-FA38CD74B42C}"/>
              </a:ext>
            </a:extLst>
          </p:cNvPr>
          <p:cNvSpPr>
            <a:spLocks noChangeArrowheads="1"/>
          </p:cNvSpPr>
          <p:nvPr/>
        </p:nvSpPr>
        <p:spPr bwMode="auto">
          <a:xfrm>
            <a:off x="4260044" y="4815344"/>
            <a:ext cx="1116000" cy="261615"/>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2,760 </a:t>
            </a:r>
            <a:r>
              <a:rPr lang="ko-KR" altLang="en-US" sz="800" b="1" kern="0" dirty="0">
                <a:latin typeface="Arial" panose="020B0604020202020204" pitchFamily="34" charset="0"/>
                <a:ea typeface="+mj-ea"/>
                <a:cs typeface="Arial" panose="020B0604020202020204" pitchFamily="34" charset="0"/>
              </a:rPr>
              <a:t>천 </a:t>
            </a:r>
            <a:r>
              <a:rPr lang="en-US" altLang="ko-KR" sz="800" b="1" kern="0" dirty="0">
                <a:latin typeface="Arial" panose="020B0604020202020204" pitchFamily="34" charset="0"/>
                <a:ea typeface="+mj-ea"/>
                <a:cs typeface="Arial" panose="020B0604020202020204" pitchFamily="34" charset="0"/>
              </a:rPr>
              <a:t>m</a:t>
            </a:r>
          </a:p>
        </p:txBody>
      </p:sp>
      <p:sp>
        <p:nvSpPr>
          <p:cNvPr id="144" name="직사각형 17">
            <a:extLst>
              <a:ext uri="{FF2B5EF4-FFF2-40B4-BE49-F238E27FC236}">
                <a16:creationId xmlns:a16="http://schemas.microsoft.com/office/drawing/2014/main" id="{A975D052-52A6-4AAB-9B1A-B3E740FC4211}"/>
              </a:ext>
            </a:extLst>
          </p:cNvPr>
          <p:cNvSpPr>
            <a:spLocks noChangeArrowheads="1"/>
          </p:cNvSpPr>
          <p:nvPr/>
        </p:nvSpPr>
        <p:spPr bwMode="auto">
          <a:xfrm>
            <a:off x="4260044" y="5115820"/>
            <a:ext cx="1116000" cy="373134"/>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3,084 </a:t>
            </a:r>
            <a:r>
              <a:rPr lang="ko-KR" altLang="en-US" sz="800" b="1" kern="0" dirty="0">
                <a:latin typeface="Arial" panose="020B0604020202020204" pitchFamily="34" charset="0"/>
                <a:ea typeface="+mj-ea"/>
                <a:cs typeface="Arial" panose="020B0604020202020204" pitchFamily="34" charset="0"/>
              </a:rPr>
              <a:t>천 </a:t>
            </a:r>
            <a:r>
              <a:rPr lang="en-US" altLang="ko-KR" sz="800" b="1" kern="0" dirty="0">
                <a:latin typeface="Arial" panose="020B0604020202020204" pitchFamily="34" charset="0"/>
                <a:ea typeface="+mj-ea"/>
                <a:cs typeface="Arial" panose="020B0604020202020204" pitchFamily="34" charset="0"/>
              </a:rPr>
              <a:t>m</a:t>
            </a:r>
          </a:p>
        </p:txBody>
      </p:sp>
      <p:sp>
        <p:nvSpPr>
          <p:cNvPr id="146" name="직사각형 17">
            <a:extLst>
              <a:ext uri="{FF2B5EF4-FFF2-40B4-BE49-F238E27FC236}">
                <a16:creationId xmlns:a16="http://schemas.microsoft.com/office/drawing/2014/main" id="{7AE956DD-060F-43C8-84AE-AEBBA3B097C8}"/>
              </a:ext>
            </a:extLst>
          </p:cNvPr>
          <p:cNvSpPr>
            <a:spLocks noChangeArrowheads="1"/>
          </p:cNvSpPr>
          <p:nvPr/>
        </p:nvSpPr>
        <p:spPr bwMode="auto">
          <a:xfrm>
            <a:off x="4251116" y="5527814"/>
            <a:ext cx="1116000" cy="520119"/>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2,883 </a:t>
            </a:r>
            <a:r>
              <a:rPr lang="ko-KR" altLang="en-US" sz="800" b="1" kern="0" dirty="0">
                <a:latin typeface="Arial" panose="020B0604020202020204" pitchFamily="34" charset="0"/>
                <a:ea typeface="+mj-ea"/>
                <a:cs typeface="Arial" panose="020B0604020202020204" pitchFamily="34" charset="0"/>
              </a:rPr>
              <a:t>천 </a:t>
            </a:r>
            <a:r>
              <a:rPr lang="en-US" altLang="ko-KR" sz="800" b="1" kern="0" dirty="0">
                <a:latin typeface="Arial" panose="020B0604020202020204" pitchFamily="34" charset="0"/>
                <a:ea typeface="+mj-ea"/>
                <a:cs typeface="Arial" panose="020B0604020202020204" pitchFamily="34" charset="0"/>
              </a:rPr>
              <a:t>m</a:t>
            </a:r>
          </a:p>
        </p:txBody>
      </p:sp>
      <p:sp>
        <p:nvSpPr>
          <p:cNvPr id="151" name="직사각형 17">
            <a:extLst>
              <a:ext uri="{FF2B5EF4-FFF2-40B4-BE49-F238E27FC236}">
                <a16:creationId xmlns:a16="http://schemas.microsoft.com/office/drawing/2014/main" id="{0EFE899B-5608-4956-8FD6-F274A299E14E}"/>
              </a:ext>
            </a:extLst>
          </p:cNvPr>
          <p:cNvSpPr>
            <a:spLocks noChangeArrowheads="1"/>
          </p:cNvSpPr>
          <p:nvPr/>
        </p:nvSpPr>
        <p:spPr bwMode="auto">
          <a:xfrm>
            <a:off x="5508522" y="1351645"/>
            <a:ext cx="1116000" cy="107130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3,194 </a:t>
            </a:r>
            <a:r>
              <a:rPr lang="ko-KR" altLang="en-US" sz="800" b="1" kern="0" dirty="0">
                <a:latin typeface="Arial" panose="020B0604020202020204" pitchFamily="34" charset="0"/>
                <a:ea typeface="+mj-ea"/>
                <a:cs typeface="Arial" panose="020B0604020202020204" pitchFamily="34" charset="0"/>
              </a:rPr>
              <a:t>원</a:t>
            </a:r>
            <a:r>
              <a:rPr lang="en-US" altLang="ko-KR" sz="800" b="1" kern="0" dirty="0">
                <a:latin typeface="Arial" panose="020B0604020202020204" pitchFamily="34" charset="0"/>
                <a:ea typeface="+mj-ea"/>
                <a:cs typeface="Arial" panose="020B0604020202020204" pitchFamily="34" charset="0"/>
              </a:rPr>
              <a:t>/m</a:t>
            </a:r>
          </a:p>
        </p:txBody>
      </p:sp>
      <p:sp>
        <p:nvSpPr>
          <p:cNvPr id="168" name="직사각형 17">
            <a:extLst>
              <a:ext uri="{FF2B5EF4-FFF2-40B4-BE49-F238E27FC236}">
                <a16:creationId xmlns:a16="http://schemas.microsoft.com/office/drawing/2014/main" id="{B551014D-D9CA-49D0-817D-F1CC0DFB977F}"/>
              </a:ext>
            </a:extLst>
          </p:cNvPr>
          <p:cNvSpPr>
            <a:spLocks noChangeArrowheads="1"/>
          </p:cNvSpPr>
          <p:nvPr/>
        </p:nvSpPr>
        <p:spPr bwMode="auto">
          <a:xfrm>
            <a:off x="5508522" y="2461578"/>
            <a:ext cx="1116000" cy="8247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5,844 </a:t>
            </a:r>
            <a:r>
              <a:rPr lang="ko-KR" altLang="en-US" sz="800" b="1" kern="0" dirty="0">
                <a:latin typeface="Arial" panose="020B0604020202020204" pitchFamily="34" charset="0"/>
                <a:ea typeface="+mj-ea"/>
                <a:cs typeface="Arial" panose="020B0604020202020204" pitchFamily="34" charset="0"/>
              </a:rPr>
              <a:t>원</a:t>
            </a:r>
            <a:r>
              <a:rPr lang="en-US" altLang="ko-KR" sz="800" b="1" kern="0" dirty="0">
                <a:latin typeface="Arial" panose="020B0604020202020204" pitchFamily="34" charset="0"/>
                <a:ea typeface="+mj-ea"/>
                <a:cs typeface="Arial" panose="020B0604020202020204" pitchFamily="34" charset="0"/>
              </a:rPr>
              <a:t>/m</a:t>
            </a:r>
          </a:p>
        </p:txBody>
      </p:sp>
      <p:sp>
        <p:nvSpPr>
          <p:cNvPr id="171" name="직사각형 17">
            <a:extLst>
              <a:ext uri="{FF2B5EF4-FFF2-40B4-BE49-F238E27FC236}">
                <a16:creationId xmlns:a16="http://schemas.microsoft.com/office/drawing/2014/main" id="{06AE8DF0-02DA-4A80-A105-DCCB525BF809}"/>
              </a:ext>
            </a:extLst>
          </p:cNvPr>
          <p:cNvSpPr>
            <a:spLocks noChangeArrowheads="1"/>
          </p:cNvSpPr>
          <p:nvPr/>
        </p:nvSpPr>
        <p:spPr bwMode="auto">
          <a:xfrm>
            <a:off x="5508522" y="3325200"/>
            <a:ext cx="1116000" cy="127967"/>
          </a:xfrm>
          <a:prstGeom prst="rect">
            <a:avLst/>
          </a:prstGeom>
          <a:noFill/>
          <a:ln w="9525" algn="ctr">
            <a:solidFill>
              <a:srgbClr val="0091DA"/>
            </a:solidFill>
            <a:prstDash val="solid"/>
            <a:round/>
            <a:headEnd/>
            <a:tailEnd/>
          </a:ln>
        </p:spPr>
        <p:txBody>
          <a:bodyPr lIns="0" tIns="0" rIns="0" bIns="0"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3,006 </a:t>
            </a:r>
            <a:r>
              <a:rPr lang="ko-KR" altLang="en-US" sz="800" b="1" kern="0" dirty="0">
                <a:latin typeface="Arial" panose="020B0604020202020204" pitchFamily="34" charset="0"/>
                <a:ea typeface="+mj-ea"/>
                <a:cs typeface="Arial" panose="020B0604020202020204" pitchFamily="34" charset="0"/>
              </a:rPr>
              <a:t>원</a:t>
            </a:r>
            <a:r>
              <a:rPr lang="en-US" altLang="ko-KR" sz="800" b="1" kern="0" dirty="0">
                <a:latin typeface="Arial" panose="020B0604020202020204" pitchFamily="34" charset="0"/>
                <a:ea typeface="+mj-ea"/>
                <a:cs typeface="Arial" panose="020B0604020202020204" pitchFamily="34" charset="0"/>
              </a:rPr>
              <a:t>/m</a:t>
            </a:r>
          </a:p>
        </p:txBody>
      </p:sp>
      <p:sp>
        <p:nvSpPr>
          <p:cNvPr id="172" name="직사각형 17">
            <a:extLst>
              <a:ext uri="{FF2B5EF4-FFF2-40B4-BE49-F238E27FC236}">
                <a16:creationId xmlns:a16="http://schemas.microsoft.com/office/drawing/2014/main" id="{6ECB127A-92AD-4C6B-9A39-648C5FC4EEBF}"/>
              </a:ext>
            </a:extLst>
          </p:cNvPr>
          <p:cNvSpPr>
            <a:spLocks noChangeArrowheads="1"/>
          </p:cNvSpPr>
          <p:nvPr/>
        </p:nvSpPr>
        <p:spPr bwMode="auto">
          <a:xfrm>
            <a:off x="5499594" y="3491797"/>
            <a:ext cx="1116000" cy="133944"/>
          </a:xfrm>
          <a:prstGeom prst="rect">
            <a:avLst/>
          </a:prstGeom>
          <a:noFill/>
          <a:ln w="9525" algn="ctr">
            <a:solidFill>
              <a:srgbClr val="0091DA"/>
            </a:solidFill>
            <a:prstDash val="solid"/>
            <a:round/>
            <a:headEnd/>
            <a:tailEnd/>
          </a:ln>
        </p:spPr>
        <p:txBody>
          <a:bodyPr lIns="0" tIns="0" rIns="0" bIns="0"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2,627 </a:t>
            </a:r>
            <a:r>
              <a:rPr lang="ko-KR" altLang="en-US" sz="800" b="1" kern="0" dirty="0">
                <a:latin typeface="Arial" panose="020B0604020202020204" pitchFamily="34" charset="0"/>
                <a:ea typeface="+mj-ea"/>
                <a:cs typeface="Arial" panose="020B0604020202020204" pitchFamily="34" charset="0"/>
              </a:rPr>
              <a:t>원</a:t>
            </a:r>
            <a:r>
              <a:rPr lang="en-US" altLang="ko-KR" sz="800" b="1" kern="0" dirty="0">
                <a:latin typeface="Arial" panose="020B0604020202020204" pitchFamily="34" charset="0"/>
                <a:ea typeface="+mj-ea"/>
                <a:cs typeface="Arial" panose="020B0604020202020204" pitchFamily="34" charset="0"/>
              </a:rPr>
              <a:t>/m</a:t>
            </a:r>
          </a:p>
        </p:txBody>
      </p:sp>
      <p:sp>
        <p:nvSpPr>
          <p:cNvPr id="173" name="직사각형 17">
            <a:extLst>
              <a:ext uri="{FF2B5EF4-FFF2-40B4-BE49-F238E27FC236}">
                <a16:creationId xmlns:a16="http://schemas.microsoft.com/office/drawing/2014/main" id="{199AC736-D8AB-4BA1-AAFB-8FE71104669E}"/>
              </a:ext>
            </a:extLst>
          </p:cNvPr>
          <p:cNvSpPr>
            <a:spLocks noChangeArrowheads="1"/>
          </p:cNvSpPr>
          <p:nvPr/>
        </p:nvSpPr>
        <p:spPr bwMode="auto">
          <a:xfrm>
            <a:off x="5508522" y="3662934"/>
            <a:ext cx="1116000" cy="1113549"/>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1,063 </a:t>
            </a:r>
            <a:r>
              <a:rPr lang="ko-KR" altLang="en-US" sz="800" b="1" kern="0" dirty="0">
                <a:latin typeface="Arial" panose="020B0604020202020204" pitchFamily="34" charset="0"/>
                <a:ea typeface="+mj-ea"/>
                <a:cs typeface="Arial" panose="020B0604020202020204" pitchFamily="34" charset="0"/>
              </a:rPr>
              <a:t>원</a:t>
            </a:r>
            <a:r>
              <a:rPr lang="en-US" altLang="ko-KR" sz="800" b="1" kern="0" dirty="0">
                <a:latin typeface="Arial" panose="020B0604020202020204" pitchFamily="34" charset="0"/>
                <a:ea typeface="+mj-ea"/>
                <a:cs typeface="Arial" panose="020B0604020202020204" pitchFamily="34" charset="0"/>
              </a:rPr>
              <a:t>/m</a:t>
            </a:r>
          </a:p>
        </p:txBody>
      </p:sp>
      <p:sp>
        <p:nvSpPr>
          <p:cNvPr id="174" name="직사각형 17">
            <a:extLst>
              <a:ext uri="{FF2B5EF4-FFF2-40B4-BE49-F238E27FC236}">
                <a16:creationId xmlns:a16="http://schemas.microsoft.com/office/drawing/2014/main" id="{DE88EF04-9487-4771-9654-36EA7D79B06D}"/>
              </a:ext>
            </a:extLst>
          </p:cNvPr>
          <p:cNvSpPr>
            <a:spLocks noChangeArrowheads="1"/>
          </p:cNvSpPr>
          <p:nvPr/>
        </p:nvSpPr>
        <p:spPr bwMode="auto">
          <a:xfrm>
            <a:off x="5508522" y="4815344"/>
            <a:ext cx="1116000" cy="261615"/>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929 </a:t>
            </a:r>
            <a:r>
              <a:rPr lang="ko-KR" altLang="en-US" sz="800" b="1" kern="0" dirty="0">
                <a:latin typeface="Arial" panose="020B0604020202020204" pitchFamily="34" charset="0"/>
                <a:ea typeface="+mj-ea"/>
                <a:cs typeface="Arial" panose="020B0604020202020204" pitchFamily="34" charset="0"/>
              </a:rPr>
              <a:t>원</a:t>
            </a:r>
            <a:r>
              <a:rPr lang="en-US" altLang="ko-KR" sz="800" b="1" kern="0" dirty="0">
                <a:latin typeface="Arial" panose="020B0604020202020204" pitchFamily="34" charset="0"/>
                <a:ea typeface="+mj-ea"/>
                <a:cs typeface="Arial" panose="020B0604020202020204" pitchFamily="34" charset="0"/>
              </a:rPr>
              <a:t>/m</a:t>
            </a:r>
          </a:p>
        </p:txBody>
      </p:sp>
      <p:sp>
        <p:nvSpPr>
          <p:cNvPr id="175" name="직사각형 17">
            <a:extLst>
              <a:ext uri="{FF2B5EF4-FFF2-40B4-BE49-F238E27FC236}">
                <a16:creationId xmlns:a16="http://schemas.microsoft.com/office/drawing/2014/main" id="{3E17D0DE-0A9D-4F67-9AF2-A03E3936EF44}"/>
              </a:ext>
            </a:extLst>
          </p:cNvPr>
          <p:cNvSpPr>
            <a:spLocks noChangeArrowheads="1"/>
          </p:cNvSpPr>
          <p:nvPr/>
        </p:nvSpPr>
        <p:spPr bwMode="auto">
          <a:xfrm>
            <a:off x="5508522" y="5115820"/>
            <a:ext cx="1116000" cy="373134"/>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1,042 </a:t>
            </a:r>
            <a:r>
              <a:rPr lang="ko-KR" altLang="en-US" sz="800" b="1" kern="0" dirty="0">
                <a:latin typeface="Arial" panose="020B0604020202020204" pitchFamily="34" charset="0"/>
                <a:ea typeface="+mj-ea"/>
                <a:cs typeface="Arial" panose="020B0604020202020204" pitchFamily="34" charset="0"/>
              </a:rPr>
              <a:t>원</a:t>
            </a:r>
            <a:r>
              <a:rPr lang="en-US" altLang="ko-KR" sz="800" b="1" kern="0" dirty="0">
                <a:latin typeface="Arial" panose="020B0604020202020204" pitchFamily="34" charset="0"/>
                <a:ea typeface="+mj-ea"/>
                <a:cs typeface="Arial" panose="020B0604020202020204" pitchFamily="34" charset="0"/>
              </a:rPr>
              <a:t>/m</a:t>
            </a:r>
          </a:p>
        </p:txBody>
      </p:sp>
      <p:sp>
        <p:nvSpPr>
          <p:cNvPr id="176" name="직사각형 17">
            <a:extLst>
              <a:ext uri="{FF2B5EF4-FFF2-40B4-BE49-F238E27FC236}">
                <a16:creationId xmlns:a16="http://schemas.microsoft.com/office/drawing/2014/main" id="{0A18CE43-34FC-401A-B8F5-464C723CD167}"/>
              </a:ext>
            </a:extLst>
          </p:cNvPr>
          <p:cNvSpPr>
            <a:spLocks noChangeArrowheads="1"/>
          </p:cNvSpPr>
          <p:nvPr/>
        </p:nvSpPr>
        <p:spPr bwMode="auto">
          <a:xfrm>
            <a:off x="5499594" y="5527814"/>
            <a:ext cx="1116000" cy="520119"/>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1,244</a:t>
            </a:r>
            <a:r>
              <a:rPr lang="ko-KR" altLang="en-US" sz="800" b="1" kern="0" dirty="0">
                <a:latin typeface="Arial" panose="020B0604020202020204" pitchFamily="34" charset="0"/>
                <a:ea typeface="+mj-ea"/>
                <a:cs typeface="Arial" panose="020B0604020202020204" pitchFamily="34" charset="0"/>
              </a:rPr>
              <a:t> 원</a:t>
            </a:r>
            <a:r>
              <a:rPr lang="en-US" altLang="ko-KR" sz="800" b="1" kern="0" dirty="0">
                <a:latin typeface="Arial" panose="020B0604020202020204" pitchFamily="34" charset="0"/>
                <a:ea typeface="+mj-ea"/>
                <a:cs typeface="Arial" panose="020B0604020202020204" pitchFamily="34" charset="0"/>
              </a:rPr>
              <a:t>/m</a:t>
            </a:r>
          </a:p>
        </p:txBody>
      </p:sp>
      <p:cxnSp>
        <p:nvCxnSpPr>
          <p:cNvPr id="201" name="직선 연결선 328">
            <a:extLst>
              <a:ext uri="{FF2B5EF4-FFF2-40B4-BE49-F238E27FC236}">
                <a16:creationId xmlns:a16="http://schemas.microsoft.com/office/drawing/2014/main" id="{AA31ED2B-5ECC-44BD-A4DF-7DE52D6A1785}"/>
              </a:ext>
            </a:extLst>
          </p:cNvPr>
          <p:cNvCxnSpPr>
            <a:cxnSpLocks/>
          </p:cNvCxnSpPr>
          <p:nvPr/>
        </p:nvCxnSpPr>
        <p:spPr>
          <a:xfrm>
            <a:off x="6739605" y="1311103"/>
            <a:ext cx="1116000" cy="0"/>
          </a:xfrm>
          <a:prstGeom prst="line">
            <a:avLst/>
          </a:prstGeom>
          <a:ln w="15875">
            <a:solidFill>
              <a:srgbClr val="00338D"/>
            </a:solidFill>
          </a:ln>
        </p:spPr>
        <p:style>
          <a:lnRef idx="1">
            <a:schemeClr val="accent1"/>
          </a:lnRef>
          <a:fillRef idx="0">
            <a:schemeClr val="accent1"/>
          </a:fillRef>
          <a:effectRef idx="0">
            <a:schemeClr val="accent1"/>
          </a:effectRef>
          <a:fontRef idx="minor">
            <a:schemeClr val="tx1"/>
          </a:fontRef>
        </p:style>
      </p:cxnSp>
      <p:sp>
        <p:nvSpPr>
          <p:cNvPr id="202" name="직사각형 153">
            <a:extLst>
              <a:ext uri="{FF2B5EF4-FFF2-40B4-BE49-F238E27FC236}">
                <a16:creationId xmlns:a16="http://schemas.microsoft.com/office/drawing/2014/main" id="{B6FBCB26-3409-42F6-817E-9A614A9FBAB0}"/>
              </a:ext>
            </a:extLst>
          </p:cNvPr>
          <p:cNvSpPr/>
          <p:nvPr/>
        </p:nvSpPr>
        <p:spPr bwMode="auto">
          <a:xfrm>
            <a:off x="6829605" y="1122631"/>
            <a:ext cx="900000" cy="144000"/>
          </a:xfrm>
          <a:prstGeom prst="rect">
            <a:avLst/>
          </a:prstGeom>
          <a:noFill/>
          <a:ln w="9525" cap="flat" cmpd="sng" algn="ctr">
            <a:noFill/>
            <a:prstDash val="solid"/>
            <a:round/>
            <a:headEnd type="none" w="med" len="med"/>
            <a:tailEnd type="none" w="med" len="med"/>
          </a:ln>
          <a:effectLst/>
        </p:spPr>
        <p:txBody>
          <a:bodyPr vert="horz" wrap="square" lIns="82672" tIns="41336" rIns="82672" bIns="41336" numCol="1" rtlCol="0" anchor="ctr" anchorCtr="0" compatLnSpc="1">
            <a:prstTxWarp prst="textNoShape">
              <a:avLst/>
            </a:prstTxWarp>
          </a:bodyPr>
          <a:lstStyle/>
          <a:p>
            <a:pPr algn="ctr" defTabSz="826719">
              <a:spcAft>
                <a:spcPct val="35000"/>
              </a:spcAft>
              <a:tabLst>
                <a:tab pos="5166992" algn="l"/>
              </a:tabLst>
            </a:pPr>
            <a:r>
              <a:rPr lang="en-US" altLang="ko-KR" sz="900" b="1" dirty="0">
                <a:solidFill>
                  <a:srgbClr val="012169"/>
                </a:solidFill>
                <a:latin typeface="Arial" panose="020B0604020202020204" pitchFamily="34" charset="0"/>
                <a:ea typeface="+mj-ea"/>
                <a:cs typeface="Arial" panose="020B0604020202020204" pitchFamily="34" charset="0"/>
              </a:rPr>
              <a:t>Normal Term</a:t>
            </a:r>
            <a:endParaRPr lang="ko-KR" altLang="en-US" sz="900" b="1" dirty="0">
              <a:solidFill>
                <a:srgbClr val="012169"/>
              </a:solidFill>
              <a:latin typeface="Arial" panose="020B0604020202020204" pitchFamily="34" charset="0"/>
              <a:ea typeface="+mj-ea"/>
              <a:cs typeface="Arial" panose="020B0604020202020204" pitchFamily="34" charset="0"/>
            </a:endParaRPr>
          </a:p>
        </p:txBody>
      </p:sp>
      <p:sp>
        <p:nvSpPr>
          <p:cNvPr id="203" name="직사각형 17">
            <a:extLst>
              <a:ext uri="{FF2B5EF4-FFF2-40B4-BE49-F238E27FC236}">
                <a16:creationId xmlns:a16="http://schemas.microsoft.com/office/drawing/2014/main" id="{844C304C-AE73-44F0-9313-EFE16D76D187}"/>
              </a:ext>
            </a:extLst>
          </p:cNvPr>
          <p:cNvSpPr>
            <a:spLocks noChangeArrowheads="1"/>
          </p:cNvSpPr>
          <p:nvPr/>
        </p:nvSpPr>
        <p:spPr bwMode="auto">
          <a:xfrm>
            <a:off x="6739605" y="1351645"/>
            <a:ext cx="1116000" cy="1071303"/>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T/T </a:t>
            </a:r>
            <a:r>
              <a:rPr lang="ko-KR" altLang="en-US" sz="800" b="1" kern="0" dirty="0">
                <a:latin typeface="Arial" panose="020B0604020202020204" pitchFamily="34" charset="0"/>
                <a:ea typeface="+mj-ea"/>
                <a:cs typeface="Arial" panose="020B0604020202020204" pitchFamily="34" charset="0"/>
              </a:rPr>
              <a:t>회수방식</a:t>
            </a:r>
            <a:br>
              <a:rPr lang="en-US" altLang="ko-KR" sz="800" b="1" kern="0" dirty="0">
                <a:latin typeface="Arial" panose="020B0604020202020204" pitchFamily="34" charset="0"/>
                <a:ea typeface="+mj-ea"/>
                <a:cs typeface="Arial" panose="020B0604020202020204" pitchFamily="34" charset="0"/>
              </a:rPr>
            </a:br>
            <a:r>
              <a:rPr lang="en-US" altLang="ko-KR" sz="800" b="1" kern="0" dirty="0">
                <a:latin typeface="Arial" panose="020B0604020202020204" pitchFamily="34" charset="0"/>
                <a:ea typeface="+mj-ea"/>
                <a:cs typeface="Arial" panose="020B0604020202020204" pitchFamily="34" charset="0"/>
              </a:rPr>
              <a:t>3</a:t>
            </a:r>
            <a:r>
              <a:rPr lang="ko-KR" altLang="en-US" sz="800" b="1" kern="0" dirty="0">
                <a:latin typeface="Arial" panose="020B0604020202020204" pitchFamily="34" charset="0"/>
                <a:ea typeface="+mj-ea"/>
                <a:cs typeface="Arial" panose="020B0604020202020204" pitchFamily="34" charset="0"/>
              </a:rPr>
              <a:t>개월</a:t>
            </a:r>
          </a:p>
        </p:txBody>
      </p:sp>
      <p:sp>
        <p:nvSpPr>
          <p:cNvPr id="204" name="직사각형 17">
            <a:extLst>
              <a:ext uri="{FF2B5EF4-FFF2-40B4-BE49-F238E27FC236}">
                <a16:creationId xmlns:a16="http://schemas.microsoft.com/office/drawing/2014/main" id="{5091A47A-B787-4FBE-A55A-A4AF64644532}"/>
              </a:ext>
            </a:extLst>
          </p:cNvPr>
          <p:cNvSpPr>
            <a:spLocks noChangeArrowheads="1"/>
          </p:cNvSpPr>
          <p:nvPr/>
        </p:nvSpPr>
        <p:spPr bwMode="auto">
          <a:xfrm>
            <a:off x="6739605" y="2461578"/>
            <a:ext cx="1116000" cy="824761"/>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L/C </a:t>
            </a:r>
            <a:br>
              <a:rPr lang="en-US" altLang="ko-KR" sz="800" b="1" kern="0" dirty="0">
                <a:latin typeface="Arial" panose="020B0604020202020204" pitchFamily="34" charset="0"/>
                <a:ea typeface="+mj-ea"/>
                <a:cs typeface="Arial" panose="020B0604020202020204" pitchFamily="34" charset="0"/>
              </a:rPr>
            </a:br>
            <a:r>
              <a:rPr lang="en-US" altLang="ko-KR" sz="800" b="1" kern="0" dirty="0">
                <a:latin typeface="Arial" panose="020B0604020202020204" pitchFamily="34" charset="0"/>
                <a:ea typeface="+mj-ea"/>
                <a:cs typeface="Arial" panose="020B0604020202020204" pitchFamily="34" charset="0"/>
              </a:rPr>
              <a:t>1~6</a:t>
            </a:r>
            <a:r>
              <a:rPr lang="ko-KR" altLang="en-US" sz="800" b="1" kern="0" dirty="0">
                <a:latin typeface="Arial" panose="020B0604020202020204" pitchFamily="34" charset="0"/>
                <a:ea typeface="+mj-ea"/>
                <a:cs typeface="Arial" panose="020B0604020202020204" pitchFamily="34" charset="0"/>
              </a:rPr>
              <a:t>개월</a:t>
            </a:r>
          </a:p>
        </p:txBody>
      </p:sp>
      <p:sp>
        <p:nvSpPr>
          <p:cNvPr id="205" name="직사각형 17">
            <a:extLst>
              <a:ext uri="{FF2B5EF4-FFF2-40B4-BE49-F238E27FC236}">
                <a16:creationId xmlns:a16="http://schemas.microsoft.com/office/drawing/2014/main" id="{890E85E4-1064-4191-870D-31438F4AD1C5}"/>
              </a:ext>
            </a:extLst>
          </p:cNvPr>
          <p:cNvSpPr>
            <a:spLocks noChangeArrowheads="1"/>
          </p:cNvSpPr>
          <p:nvPr/>
        </p:nvSpPr>
        <p:spPr bwMode="auto">
          <a:xfrm>
            <a:off x="6739605" y="3325200"/>
            <a:ext cx="1116000" cy="127967"/>
          </a:xfrm>
          <a:prstGeom prst="rect">
            <a:avLst/>
          </a:prstGeom>
          <a:noFill/>
          <a:ln w="9525" algn="ctr">
            <a:solidFill>
              <a:srgbClr val="0091DA"/>
            </a:solidFill>
            <a:prstDash val="solid"/>
            <a:round/>
            <a:headEnd/>
            <a:tailEnd/>
          </a:ln>
        </p:spPr>
        <p:txBody>
          <a:bodyPr lIns="0" tIns="0" rIns="0" bIns="0" anchor="ctr"/>
          <a:lstStyle/>
          <a:p>
            <a:pPr algn="ctr" defTabSz="826719">
              <a:buClr>
                <a:srgbClr val="99CC00"/>
              </a:buClr>
              <a:tabLst>
                <a:tab pos="241127" algn="l"/>
              </a:tabLst>
            </a:pPr>
            <a:r>
              <a:rPr lang="ko-KR" altLang="en-US" sz="800" b="1" kern="0" dirty="0" err="1">
                <a:latin typeface="Arial" panose="020B0604020202020204" pitchFamily="34" charset="0"/>
                <a:ea typeface="+mj-ea"/>
                <a:cs typeface="Arial" panose="020B0604020202020204" pitchFamily="34" charset="0"/>
              </a:rPr>
              <a:t>익익월</a:t>
            </a:r>
            <a:r>
              <a:rPr lang="ko-KR" altLang="en-US" sz="800" b="1" kern="0" dirty="0">
                <a:latin typeface="Arial" panose="020B0604020202020204" pitchFamily="34" charset="0"/>
                <a:ea typeface="+mj-ea"/>
                <a:cs typeface="Arial" panose="020B0604020202020204" pitchFamily="34" charset="0"/>
              </a:rPr>
              <a:t> 말 현금 회수</a:t>
            </a:r>
          </a:p>
        </p:txBody>
      </p:sp>
      <p:sp>
        <p:nvSpPr>
          <p:cNvPr id="206" name="직사각형 17">
            <a:extLst>
              <a:ext uri="{FF2B5EF4-FFF2-40B4-BE49-F238E27FC236}">
                <a16:creationId xmlns:a16="http://schemas.microsoft.com/office/drawing/2014/main" id="{694F7A5B-63FC-4523-BA86-77197F09CAC3}"/>
              </a:ext>
            </a:extLst>
          </p:cNvPr>
          <p:cNvSpPr>
            <a:spLocks noChangeArrowheads="1"/>
          </p:cNvSpPr>
          <p:nvPr/>
        </p:nvSpPr>
        <p:spPr bwMode="auto">
          <a:xfrm>
            <a:off x="6730677" y="3491797"/>
            <a:ext cx="1116000" cy="133944"/>
          </a:xfrm>
          <a:prstGeom prst="rect">
            <a:avLst/>
          </a:prstGeom>
          <a:noFill/>
          <a:ln w="9525" algn="ctr">
            <a:solidFill>
              <a:srgbClr val="0091DA"/>
            </a:solidFill>
            <a:prstDash val="solid"/>
            <a:round/>
            <a:headEnd/>
            <a:tailEnd/>
          </a:ln>
        </p:spPr>
        <p:txBody>
          <a:bodyPr lIns="0" tIns="0" rIns="0" bIns="0"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N/A</a:t>
            </a:r>
          </a:p>
        </p:txBody>
      </p:sp>
      <p:sp>
        <p:nvSpPr>
          <p:cNvPr id="207" name="직사각형 17">
            <a:extLst>
              <a:ext uri="{FF2B5EF4-FFF2-40B4-BE49-F238E27FC236}">
                <a16:creationId xmlns:a16="http://schemas.microsoft.com/office/drawing/2014/main" id="{218C5833-7D47-49F4-B23C-3F3C4CD9920D}"/>
              </a:ext>
            </a:extLst>
          </p:cNvPr>
          <p:cNvSpPr>
            <a:spLocks noChangeArrowheads="1"/>
          </p:cNvSpPr>
          <p:nvPr/>
        </p:nvSpPr>
        <p:spPr bwMode="auto">
          <a:xfrm>
            <a:off x="6739605" y="3662934"/>
            <a:ext cx="1116000" cy="1113549"/>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latin typeface="Arial" panose="020B0604020202020204" pitchFamily="34" charset="0"/>
                <a:ea typeface="+mj-ea"/>
                <a:cs typeface="Arial" panose="020B0604020202020204" pitchFamily="34" charset="0"/>
              </a:rPr>
              <a:t>당월 말 마감 후 </a:t>
            </a:r>
          </a:p>
          <a:p>
            <a:pPr algn="ctr" defTabSz="826719">
              <a:buClr>
                <a:srgbClr val="99CC00"/>
              </a:buClr>
              <a:tabLst>
                <a:tab pos="241127" algn="l"/>
              </a:tabLst>
            </a:pPr>
            <a:r>
              <a:rPr lang="ko-KR" altLang="en-US" sz="800" b="1" kern="0" dirty="0">
                <a:latin typeface="Arial" panose="020B0604020202020204" pitchFamily="34" charset="0"/>
                <a:ea typeface="+mj-ea"/>
                <a:cs typeface="Arial" panose="020B0604020202020204" pitchFamily="34" charset="0"/>
              </a:rPr>
              <a:t>익월 </a:t>
            </a:r>
            <a:r>
              <a:rPr lang="en-US" altLang="ko-KR" sz="800" b="1" kern="0" dirty="0">
                <a:latin typeface="Arial" panose="020B0604020202020204" pitchFamily="34" charset="0"/>
                <a:ea typeface="+mj-ea"/>
                <a:cs typeface="Arial" panose="020B0604020202020204" pitchFamily="34" charset="0"/>
              </a:rPr>
              <a:t>10</a:t>
            </a:r>
            <a:r>
              <a:rPr lang="ko-KR" altLang="en-US" sz="800" b="1" kern="0" dirty="0">
                <a:latin typeface="Arial" panose="020B0604020202020204" pitchFamily="34" charset="0"/>
                <a:ea typeface="+mj-ea"/>
                <a:cs typeface="Arial" panose="020B0604020202020204" pitchFamily="34" charset="0"/>
              </a:rPr>
              <a:t>일 현금 회수</a:t>
            </a:r>
          </a:p>
        </p:txBody>
      </p:sp>
      <p:sp>
        <p:nvSpPr>
          <p:cNvPr id="208" name="직사각형 17">
            <a:extLst>
              <a:ext uri="{FF2B5EF4-FFF2-40B4-BE49-F238E27FC236}">
                <a16:creationId xmlns:a16="http://schemas.microsoft.com/office/drawing/2014/main" id="{3F3E972F-C26D-4E8C-9542-0AE58E5F8E26}"/>
              </a:ext>
            </a:extLst>
          </p:cNvPr>
          <p:cNvSpPr>
            <a:spLocks noChangeArrowheads="1"/>
          </p:cNvSpPr>
          <p:nvPr/>
        </p:nvSpPr>
        <p:spPr bwMode="auto">
          <a:xfrm>
            <a:off x="6739605" y="4815344"/>
            <a:ext cx="1116000" cy="261615"/>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latin typeface="Arial" panose="020B0604020202020204" pitchFamily="34" charset="0"/>
                <a:ea typeface="+mj-ea"/>
                <a:cs typeface="Arial" panose="020B0604020202020204" pitchFamily="34" charset="0"/>
              </a:rPr>
              <a:t>당월 말 마감 후 </a:t>
            </a:r>
          </a:p>
          <a:p>
            <a:pPr algn="ctr" defTabSz="826719">
              <a:buClr>
                <a:srgbClr val="99CC00"/>
              </a:buClr>
              <a:tabLst>
                <a:tab pos="241127" algn="l"/>
              </a:tabLst>
            </a:pPr>
            <a:r>
              <a:rPr lang="ko-KR" altLang="en-US" sz="800" b="1" kern="0" dirty="0" err="1">
                <a:latin typeface="Arial" panose="020B0604020202020204" pitchFamily="34" charset="0"/>
                <a:ea typeface="+mj-ea"/>
                <a:cs typeface="Arial" panose="020B0604020202020204" pitchFamily="34" charset="0"/>
              </a:rPr>
              <a:t>익익월</a:t>
            </a:r>
            <a:r>
              <a:rPr lang="ko-KR" altLang="en-US" sz="800" b="1" kern="0" dirty="0">
                <a:latin typeface="Arial" panose="020B0604020202020204" pitchFamily="34" charset="0"/>
                <a:ea typeface="+mj-ea"/>
                <a:cs typeface="Arial" panose="020B0604020202020204" pitchFamily="34" charset="0"/>
              </a:rPr>
              <a:t> 말 현금 회수</a:t>
            </a:r>
          </a:p>
        </p:txBody>
      </p:sp>
      <p:sp>
        <p:nvSpPr>
          <p:cNvPr id="209" name="직사각형 17">
            <a:extLst>
              <a:ext uri="{FF2B5EF4-FFF2-40B4-BE49-F238E27FC236}">
                <a16:creationId xmlns:a16="http://schemas.microsoft.com/office/drawing/2014/main" id="{6411496D-78F9-4498-98F5-ADB1F7012C87}"/>
              </a:ext>
            </a:extLst>
          </p:cNvPr>
          <p:cNvSpPr>
            <a:spLocks noChangeArrowheads="1"/>
          </p:cNvSpPr>
          <p:nvPr/>
        </p:nvSpPr>
        <p:spPr bwMode="auto">
          <a:xfrm>
            <a:off x="6739605" y="5115820"/>
            <a:ext cx="1116000" cy="373134"/>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ko-KR" altLang="en-US" sz="800" b="1" kern="0" dirty="0">
                <a:latin typeface="Arial" panose="020B0604020202020204" pitchFamily="34" charset="0"/>
                <a:ea typeface="+mj-ea"/>
                <a:cs typeface="Arial" panose="020B0604020202020204" pitchFamily="34" charset="0"/>
              </a:rPr>
              <a:t>당월 말 마감 후</a:t>
            </a:r>
          </a:p>
          <a:p>
            <a:pPr algn="ctr" defTabSz="826719">
              <a:buClr>
                <a:srgbClr val="99CC00"/>
              </a:buClr>
              <a:tabLst>
                <a:tab pos="241127" algn="l"/>
              </a:tabLst>
            </a:pPr>
            <a:r>
              <a:rPr lang="ko-KR" altLang="en-US" sz="800" b="1" kern="0" dirty="0">
                <a:latin typeface="Arial" panose="020B0604020202020204" pitchFamily="34" charset="0"/>
                <a:ea typeface="+mj-ea"/>
                <a:cs typeface="Arial" panose="020B0604020202020204" pitchFamily="34" charset="0"/>
              </a:rPr>
              <a:t>익월 말 현금 회수</a:t>
            </a:r>
          </a:p>
        </p:txBody>
      </p:sp>
      <p:sp>
        <p:nvSpPr>
          <p:cNvPr id="210" name="직사각형 17">
            <a:extLst>
              <a:ext uri="{FF2B5EF4-FFF2-40B4-BE49-F238E27FC236}">
                <a16:creationId xmlns:a16="http://schemas.microsoft.com/office/drawing/2014/main" id="{4EA42E88-B482-453B-A15D-AB4808596ACC}"/>
              </a:ext>
            </a:extLst>
          </p:cNvPr>
          <p:cNvSpPr>
            <a:spLocks noChangeArrowheads="1"/>
          </p:cNvSpPr>
          <p:nvPr/>
        </p:nvSpPr>
        <p:spPr bwMode="auto">
          <a:xfrm>
            <a:off x="6730677" y="5527814"/>
            <a:ext cx="1116000" cy="520119"/>
          </a:xfrm>
          <a:prstGeom prst="rect">
            <a:avLst/>
          </a:prstGeom>
          <a:noFill/>
          <a:ln w="9525" algn="ctr">
            <a:solidFill>
              <a:srgbClr val="0091DA"/>
            </a:solidFill>
            <a:prstDash val="solid"/>
            <a:round/>
            <a:headEnd/>
            <a:tailEnd/>
          </a:ln>
        </p:spPr>
        <p:txBody>
          <a:bodyPr lIns="0" tIns="32548" rIns="0" bIns="32548" anchor="ctr"/>
          <a:lstStyle/>
          <a:p>
            <a:pPr algn="ctr" defTabSz="826719">
              <a:buClr>
                <a:srgbClr val="99CC00"/>
              </a:buClr>
              <a:tabLst>
                <a:tab pos="241127" algn="l"/>
              </a:tabLst>
            </a:pPr>
            <a:r>
              <a:rPr lang="en-US" altLang="ko-KR" sz="800" b="1" kern="0" dirty="0">
                <a:latin typeface="Arial" panose="020B0604020202020204" pitchFamily="34" charset="0"/>
                <a:ea typeface="+mj-ea"/>
                <a:cs typeface="Arial" panose="020B0604020202020204" pitchFamily="34" charset="0"/>
              </a:rPr>
              <a:t>N/A</a:t>
            </a:r>
          </a:p>
        </p:txBody>
      </p:sp>
      <p:cxnSp>
        <p:nvCxnSpPr>
          <p:cNvPr id="57" name="직선 연결선 73">
            <a:extLst>
              <a:ext uri="{FF2B5EF4-FFF2-40B4-BE49-F238E27FC236}">
                <a16:creationId xmlns:a16="http://schemas.microsoft.com/office/drawing/2014/main" id="{48CE7872-FB96-488E-8A00-ED2FEDABA38A}"/>
              </a:ext>
            </a:extLst>
          </p:cNvPr>
          <p:cNvCxnSpPr>
            <a:cxnSpLocks/>
          </p:cNvCxnSpPr>
          <p:nvPr/>
        </p:nvCxnSpPr>
        <p:spPr>
          <a:xfrm>
            <a:off x="2939205" y="1323633"/>
            <a:ext cx="0" cy="4719493"/>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759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표 27">
            <a:extLst>
              <a:ext uri="{FF2B5EF4-FFF2-40B4-BE49-F238E27FC236}">
                <a16:creationId xmlns:a16="http://schemas.microsoft.com/office/drawing/2014/main" id="{F330F399-1406-400D-B066-95688790C625}"/>
              </a:ext>
            </a:extLst>
          </p:cNvPr>
          <p:cNvGraphicFramePr>
            <a:graphicFrameLocks noGrp="1"/>
          </p:cNvGraphicFramePr>
          <p:nvPr>
            <p:extLst>
              <p:ext uri="{D42A27DB-BD31-4B8C-83A1-F6EECF244321}">
                <p14:modId xmlns:p14="http://schemas.microsoft.com/office/powerpoint/2010/main" val="4273602995"/>
              </p:ext>
            </p:extLst>
          </p:nvPr>
        </p:nvGraphicFramePr>
        <p:xfrm>
          <a:off x="4003199" y="1501200"/>
          <a:ext cx="5108432" cy="1066800"/>
        </p:xfrm>
        <a:graphic>
          <a:graphicData uri="http://schemas.openxmlformats.org/drawingml/2006/table">
            <a:tbl>
              <a:tblPr/>
              <a:tblGrid>
                <a:gridCol w="99570">
                  <a:extLst>
                    <a:ext uri="{9D8B030D-6E8A-4147-A177-3AD203B41FA5}">
                      <a16:colId xmlns:a16="http://schemas.microsoft.com/office/drawing/2014/main" val="3191182140"/>
                    </a:ext>
                  </a:extLst>
                </a:gridCol>
                <a:gridCol w="1393442">
                  <a:extLst>
                    <a:ext uri="{9D8B030D-6E8A-4147-A177-3AD203B41FA5}">
                      <a16:colId xmlns:a16="http://schemas.microsoft.com/office/drawing/2014/main" val="1836558542"/>
                    </a:ext>
                  </a:extLst>
                </a:gridCol>
                <a:gridCol w="723084">
                  <a:extLst>
                    <a:ext uri="{9D8B030D-6E8A-4147-A177-3AD203B41FA5}">
                      <a16:colId xmlns:a16="http://schemas.microsoft.com/office/drawing/2014/main" val="3086618800"/>
                    </a:ext>
                  </a:extLst>
                </a:gridCol>
                <a:gridCol w="723084">
                  <a:extLst>
                    <a:ext uri="{9D8B030D-6E8A-4147-A177-3AD203B41FA5}">
                      <a16:colId xmlns:a16="http://schemas.microsoft.com/office/drawing/2014/main" val="352571825"/>
                    </a:ext>
                  </a:extLst>
                </a:gridCol>
                <a:gridCol w="723084">
                  <a:extLst>
                    <a:ext uri="{9D8B030D-6E8A-4147-A177-3AD203B41FA5}">
                      <a16:colId xmlns:a16="http://schemas.microsoft.com/office/drawing/2014/main" val="2211181129"/>
                    </a:ext>
                  </a:extLst>
                </a:gridCol>
                <a:gridCol w="723084">
                  <a:extLst>
                    <a:ext uri="{9D8B030D-6E8A-4147-A177-3AD203B41FA5}">
                      <a16:colId xmlns:a16="http://schemas.microsoft.com/office/drawing/2014/main" val="1363110886"/>
                    </a:ext>
                  </a:extLst>
                </a:gridCol>
                <a:gridCol w="723084">
                  <a:extLst>
                    <a:ext uri="{9D8B030D-6E8A-4147-A177-3AD203B41FA5}">
                      <a16:colId xmlns:a16="http://schemas.microsoft.com/office/drawing/2014/main" val="1457714223"/>
                    </a:ext>
                  </a:extLst>
                </a:gridCol>
              </a:tblGrid>
              <a:tr h="1524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Nov-21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567169616"/>
                  </a:ext>
                </a:extLst>
              </a:tr>
              <a:tr h="1524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Net Debt (a)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(4,478)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(2,783)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(3,969)</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(3,237)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(2,947)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3551976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현금및현금성자산</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3,082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3188151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(4,200)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(6,000)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540425594"/>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유동성장기부채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69690328"/>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(1,962)</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(1,332)</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2168996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전환사채</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(940)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(971)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(1,014)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64084694"/>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Net Debt</a:t>
            </a:r>
          </a:p>
          <a:p>
            <a:pPr marL="266698" marR="0" lvl="2" indent="-171449"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유동성장기부채</a:t>
            </a: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장기차입금</a:t>
            </a: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전환사채</a:t>
            </a:r>
            <a:endPar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유동성장기부채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장기차입금</a:t>
            </a:r>
            <a:r>
              <a:rPr lang="en-US" altLang="ko-KR" sz="900" kern="0" dirty="0">
                <a:latin typeface="Arial" panose="020B0604020202020204" pitchFamily="34" charset="0"/>
                <a:ea typeface="+mj-ea"/>
                <a:cs typeface="Arial" panose="020B0604020202020204" pitchFamily="34" charset="0"/>
              </a:rPr>
              <a:t>: ’20</a:t>
            </a:r>
            <a:r>
              <a:rPr lang="ko-KR" altLang="en-US" sz="900" kern="0" dirty="0">
                <a:latin typeface="Arial" panose="020B0604020202020204" pitchFamily="34" charset="0"/>
                <a:ea typeface="+mj-ea"/>
                <a:cs typeface="Arial" panose="020B0604020202020204" pitchFamily="34" charset="0"/>
              </a:rPr>
              <a:t>년 국민은행 장기차입금 </a:t>
            </a:r>
            <a:r>
              <a:rPr lang="en-US" altLang="ko-KR" sz="900" kern="0" dirty="0">
                <a:latin typeface="Arial" panose="020B0604020202020204" pitchFamily="34" charset="0"/>
                <a:ea typeface="+mj-ea"/>
                <a:cs typeface="Arial" panose="020B0604020202020204" pitchFamily="34" charset="0"/>
              </a:rPr>
              <a:t>13</a:t>
            </a:r>
            <a:r>
              <a:rPr lang="ko-KR" altLang="en-US" sz="900" kern="0" dirty="0">
                <a:latin typeface="Arial" panose="020B0604020202020204" pitchFamily="34" charset="0"/>
                <a:ea typeface="+mj-ea"/>
                <a:cs typeface="Arial" panose="020B0604020202020204" pitchFamily="34" charset="0"/>
              </a:rPr>
              <a:t>억원</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유동성장기부채 </a:t>
            </a:r>
            <a:r>
              <a:rPr lang="en-US" altLang="ko-KR" sz="900" kern="0" dirty="0">
                <a:latin typeface="Arial" panose="020B0604020202020204" pitchFamily="34" charset="0"/>
                <a:ea typeface="+mj-ea"/>
                <a:cs typeface="Arial" panose="020B0604020202020204" pitchFamily="34" charset="0"/>
              </a:rPr>
              <a:t>6.3</a:t>
            </a:r>
            <a:r>
              <a:rPr lang="ko-KR" altLang="en-US" sz="900" kern="0" dirty="0">
                <a:latin typeface="Arial" panose="020B0604020202020204" pitchFamily="34" charset="0"/>
                <a:ea typeface="+mj-ea"/>
                <a:cs typeface="Arial" panose="020B0604020202020204" pitchFamily="34" charset="0"/>
              </a:rPr>
              <a:t>억원을 상환하였음</a:t>
            </a:r>
            <a:r>
              <a:rPr lang="en-US" altLang="ko-KR" sz="900" kern="0" dirty="0">
                <a:latin typeface="Arial" panose="020B0604020202020204" pitchFamily="34" charset="0"/>
                <a:ea typeface="+mj-ea"/>
                <a:cs typeface="Arial" panose="020B0604020202020204" pitchFamily="34" charset="0"/>
              </a:rPr>
              <a:t>. </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lang="en-US" altLang="ko-KR" sz="900" kern="0" dirty="0">
                <a:latin typeface="Arial" panose="020B0604020202020204" pitchFamily="34" charset="0"/>
                <a:ea typeface="+mj-ea"/>
                <a:cs typeface="Arial" panose="020B0604020202020204" pitchFamily="34" charset="0"/>
              </a:rPr>
              <a:t>‘20</a:t>
            </a:r>
            <a:r>
              <a:rPr lang="ko-KR" altLang="en-US" sz="900" kern="0" dirty="0">
                <a:latin typeface="Arial" panose="020B0604020202020204" pitchFamily="34" charset="0"/>
                <a:ea typeface="+mj-ea"/>
                <a:cs typeface="Arial" panose="020B0604020202020204" pitchFamily="34" charset="0"/>
              </a:rPr>
              <a:t>년 국민은행 장기차입금을 모두 상환한 이후 장기차입금은 기업은행 장기차입금 </a:t>
            </a:r>
            <a:r>
              <a:rPr lang="en-US" altLang="ko-KR" sz="900" kern="0" dirty="0">
                <a:latin typeface="Arial" panose="020B0604020202020204" pitchFamily="34" charset="0"/>
                <a:ea typeface="+mj-ea"/>
                <a:cs typeface="Arial" panose="020B0604020202020204" pitchFamily="34" charset="0"/>
              </a:rPr>
              <a:t>27</a:t>
            </a:r>
            <a:r>
              <a:rPr lang="ko-KR" altLang="en-US" sz="900" kern="0" dirty="0">
                <a:latin typeface="Arial" panose="020B0604020202020204" pitchFamily="34" charset="0"/>
                <a:ea typeface="+mj-ea"/>
                <a:cs typeface="Arial" panose="020B0604020202020204" pitchFamily="34" charset="0"/>
              </a:rPr>
              <a:t>백만원만 존재함</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해당 장기차입금에 대해 매년 </a:t>
            </a:r>
            <a:r>
              <a:rPr lang="en-US" altLang="ko-KR" sz="900" kern="0" dirty="0">
                <a:latin typeface="Arial" panose="020B0604020202020204" pitchFamily="34" charset="0"/>
                <a:ea typeface="+mj-ea"/>
                <a:cs typeface="Arial" panose="020B0604020202020204" pitchFamily="34" charset="0"/>
              </a:rPr>
              <a:t>780</a:t>
            </a:r>
            <a:r>
              <a:rPr lang="ko-KR" altLang="en-US" sz="900" kern="0" dirty="0" err="1">
                <a:latin typeface="Arial" panose="020B0604020202020204" pitchFamily="34" charset="0"/>
                <a:ea typeface="+mj-ea"/>
                <a:cs typeface="Arial" panose="020B0604020202020204" pitchFamily="34" charset="0"/>
              </a:rPr>
              <a:t>만원씩</a:t>
            </a:r>
            <a:r>
              <a:rPr lang="ko-KR" altLang="en-US" sz="900" kern="0" dirty="0">
                <a:latin typeface="Arial" panose="020B0604020202020204" pitchFamily="34" charset="0"/>
                <a:ea typeface="+mj-ea"/>
                <a:cs typeface="Arial" panose="020B0604020202020204" pitchFamily="34" charset="0"/>
              </a:rPr>
              <a:t> 유동성장기부채로 대체하고 </a:t>
            </a:r>
            <a:r>
              <a:rPr lang="en-US" altLang="ko-KR" sz="900" kern="0" dirty="0">
                <a:latin typeface="Arial" panose="020B0604020202020204" pitchFamily="34" charset="0"/>
                <a:ea typeface="+mj-ea"/>
                <a:cs typeface="Arial" panose="020B0604020202020204" pitchFamily="34" charset="0"/>
              </a:rPr>
              <a:t>3</a:t>
            </a:r>
            <a:r>
              <a:rPr lang="ko-KR" altLang="en-US" sz="900" kern="0" dirty="0">
                <a:latin typeface="Arial" panose="020B0604020202020204" pitchFamily="34" charset="0"/>
                <a:ea typeface="+mj-ea"/>
                <a:cs typeface="Arial" panose="020B0604020202020204" pitchFamily="34" charset="0"/>
              </a:rPr>
              <a:t>개월마다 </a:t>
            </a:r>
            <a:r>
              <a:rPr lang="en-US" altLang="ko-KR" sz="900" kern="0" dirty="0">
                <a:latin typeface="Arial" panose="020B0604020202020204" pitchFamily="34" charset="0"/>
                <a:ea typeface="+mj-ea"/>
                <a:cs typeface="Arial" panose="020B0604020202020204" pitchFamily="34" charset="0"/>
              </a:rPr>
              <a:t>195</a:t>
            </a:r>
            <a:r>
              <a:rPr lang="ko-KR" altLang="en-US" sz="900" kern="0" dirty="0" err="1">
                <a:latin typeface="Arial" panose="020B0604020202020204" pitchFamily="34" charset="0"/>
                <a:ea typeface="+mj-ea"/>
                <a:cs typeface="Arial" panose="020B0604020202020204" pitchFamily="34" charset="0"/>
              </a:rPr>
              <a:t>만원씩</a:t>
            </a:r>
            <a:r>
              <a:rPr lang="ko-KR" altLang="en-US"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원금균등분할상환하고</a:t>
            </a:r>
            <a:r>
              <a:rPr lang="ko-KR" altLang="en-US" sz="900" kern="0" dirty="0">
                <a:latin typeface="Arial" panose="020B0604020202020204" pitchFamily="34" charset="0"/>
                <a:ea typeface="+mj-ea"/>
                <a:cs typeface="Arial" panose="020B0604020202020204" pitchFamily="34" charset="0"/>
              </a:rPr>
              <a:t> 있으며</a:t>
            </a:r>
            <a:r>
              <a:rPr lang="en-US" altLang="ko-KR" sz="900" kern="0" dirty="0">
                <a:latin typeface="Arial" panose="020B0604020202020204" pitchFamily="34" charset="0"/>
                <a:ea typeface="+mj-ea"/>
                <a:cs typeface="Arial" panose="020B0604020202020204" pitchFamily="34" charset="0"/>
              </a:rPr>
              <a:t>, ‘25</a:t>
            </a:r>
            <a:r>
              <a:rPr lang="ko-KR" altLang="en-US" sz="900" kern="0" dirty="0">
                <a:latin typeface="Arial" panose="020B0604020202020204" pitchFamily="34" charset="0"/>
                <a:ea typeface="+mj-ea"/>
                <a:cs typeface="Arial" panose="020B0604020202020204" pitchFamily="34" charset="0"/>
              </a:rPr>
              <a:t>년 만기가 도래함</a:t>
            </a:r>
            <a:r>
              <a:rPr lang="en-US" altLang="ko-KR" sz="900" kern="0" dirty="0">
                <a:latin typeface="Arial" panose="020B0604020202020204" pitchFamily="34" charset="0"/>
                <a:ea typeface="+mj-ea"/>
                <a:cs typeface="Arial" panose="020B0604020202020204" pitchFamily="34" charset="0"/>
              </a:rPr>
              <a:t>.</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기존 국민은행 장</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단기 차입금은 공장이전 관련 시설자금 대출</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장기차입금</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유동성장기부채 약 </a:t>
            </a:r>
            <a:r>
              <a:rPr lang="en-US" altLang="ko-KR" sz="900" kern="0" dirty="0">
                <a:latin typeface="Arial" panose="020B0604020202020204" pitchFamily="34" charset="0"/>
                <a:ea typeface="+mj-ea"/>
                <a:cs typeface="Arial" panose="020B0604020202020204" pitchFamily="34" charset="0"/>
              </a:rPr>
              <a:t>19</a:t>
            </a:r>
            <a:r>
              <a:rPr lang="ko-KR" altLang="en-US" sz="900" kern="0" dirty="0">
                <a:latin typeface="Arial" panose="020B0604020202020204" pitchFamily="34" charset="0"/>
                <a:ea typeface="+mj-ea"/>
                <a:cs typeface="Arial" panose="020B0604020202020204" pitchFamily="34" charset="0"/>
              </a:rPr>
              <a:t>억원</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단기차입금 </a:t>
            </a:r>
            <a:r>
              <a:rPr lang="en-US" altLang="ko-KR" sz="900" kern="0" dirty="0">
                <a:latin typeface="Arial" panose="020B0604020202020204" pitchFamily="34" charset="0"/>
                <a:ea typeface="+mj-ea"/>
                <a:cs typeface="Arial" panose="020B0604020202020204" pitchFamily="34" charset="0"/>
              </a:rPr>
              <a:t>10</a:t>
            </a:r>
            <a:r>
              <a:rPr lang="ko-KR" altLang="en-US" sz="900" kern="0" dirty="0">
                <a:latin typeface="Arial" panose="020B0604020202020204" pitchFamily="34" charset="0"/>
                <a:ea typeface="+mj-ea"/>
                <a:cs typeface="Arial" panose="020B0604020202020204" pitchFamily="34" charset="0"/>
              </a:rPr>
              <a:t>억원</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로 만기일은 </a:t>
            </a:r>
            <a:r>
              <a:rPr lang="en-US" altLang="ko-KR" sz="900" kern="0" dirty="0">
                <a:latin typeface="Arial" panose="020B0604020202020204" pitchFamily="34" charset="0"/>
                <a:ea typeface="+mj-ea"/>
                <a:cs typeface="Arial" panose="020B0604020202020204" pitchFamily="34" charset="0"/>
              </a:rPr>
              <a:t>’22</a:t>
            </a:r>
            <a:r>
              <a:rPr lang="ko-KR" altLang="en-US" sz="900" kern="0" dirty="0">
                <a:latin typeface="Arial" panose="020B0604020202020204" pitchFamily="34" charset="0"/>
                <a:ea typeface="+mj-ea"/>
                <a:cs typeface="Arial" panose="020B0604020202020204" pitchFamily="34" charset="0"/>
              </a:rPr>
              <a:t>년 </a:t>
            </a:r>
            <a:r>
              <a:rPr lang="en-US" altLang="ko-KR" sz="900" kern="0" dirty="0">
                <a:latin typeface="Arial" panose="020B0604020202020204" pitchFamily="34" charset="0"/>
                <a:ea typeface="+mj-ea"/>
                <a:cs typeface="Arial" panose="020B0604020202020204" pitchFamily="34" charset="0"/>
              </a:rPr>
              <a:t>12</a:t>
            </a:r>
            <a:r>
              <a:rPr lang="ko-KR" altLang="en-US" sz="900" kern="0" dirty="0">
                <a:latin typeface="Arial" panose="020B0604020202020204" pitchFamily="34" charset="0"/>
                <a:ea typeface="+mj-ea"/>
                <a:cs typeface="Arial" panose="020B0604020202020204" pitchFamily="34" charset="0"/>
              </a:rPr>
              <a:t>월</a:t>
            </a:r>
            <a:r>
              <a:rPr lang="en-US" altLang="ko-KR" sz="900" kern="0" dirty="0">
                <a:latin typeface="Arial" panose="020B0604020202020204" pitchFamily="34" charset="0"/>
                <a:ea typeface="+mj-ea"/>
                <a:cs typeface="Arial" panose="020B0604020202020204" pitchFamily="34" charset="0"/>
              </a:rPr>
              <a:t>, ’23</a:t>
            </a:r>
            <a:r>
              <a:rPr lang="ko-KR" altLang="en-US" sz="900" kern="0" dirty="0">
                <a:latin typeface="Arial" panose="020B0604020202020204" pitchFamily="34" charset="0"/>
                <a:ea typeface="+mj-ea"/>
                <a:cs typeface="Arial" panose="020B0604020202020204" pitchFamily="34" charset="0"/>
              </a:rPr>
              <a:t>년 </a:t>
            </a:r>
            <a:r>
              <a:rPr lang="en-US" altLang="ko-KR" sz="900" kern="0" dirty="0">
                <a:latin typeface="Arial" panose="020B0604020202020204" pitchFamily="34" charset="0"/>
                <a:ea typeface="+mj-ea"/>
                <a:cs typeface="Arial" panose="020B0604020202020204" pitchFamily="34" charset="0"/>
              </a:rPr>
              <a:t>1</a:t>
            </a:r>
            <a:r>
              <a:rPr lang="ko-KR" altLang="en-US" sz="900" kern="0" dirty="0">
                <a:latin typeface="Arial" panose="020B0604020202020204" pitchFamily="34" charset="0"/>
                <a:ea typeface="+mj-ea"/>
                <a:cs typeface="Arial" panose="020B0604020202020204" pitchFamily="34" charset="0"/>
              </a:rPr>
              <a:t>월이었으나</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높은 이자율로 인해 여유자금으로 조기 상환하였음</a:t>
            </a:r>
            <a:r>
              <a:rPr lang="en-US" altLang="ko-KR" sz="900" kern="0" dirty="0">
                <a:latin typeface="Arial" panose="020B0604020202020204" pitchFamily="34" charset="0"/>
                <a:ea typeface="+mj-ea"/>
                <a:cs typeface="Arial" panose="020B0604020202020204" pitchFamily="34" charset="0"/>
              </a:rPr>
              <a:t>.</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다만</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국민은행 측의 차입금 유지 요청과 향후 시설투자 등 현금유출에 대비하여 차입금을 통해 여유자금을 확보한 상태임</a:t>
            </a:r>
            <a:r>
              <a:rPr lang="en-US" altLang="ko-KR" sz="900" kern="0" dirty="0">
                <a:latin typeface="Arial" panose="020B0604020202020204" pitchFamily="34" charset="0"/>
                <a:ea typeface="+mj-ea"/>
                <a:cs typeface="Arial" panose="020B0604020202020204" pitchFamily="34" charset="0"/>
              </a:rPr>
              <a:t>. </a:t>
            </a: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전환사채</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a:t>
            </a:r>
            <a:r>
              <a:rPr kumimoji="0" lang="en-US" altLang="ko-KR"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’17</a:t>
            </a:r>
            <a:r>
              <a:rPr kumimoji="0" lang="ko-KR" altLang="en-US"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년에 발생한 기술보증기금 </a:t>
            </a:r>
            <a:r>
              <a:rPr kumimoji="0" lang="en-US" altLang="ko-KR"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a:t>
            </a:r>
            <a:r>
              <a:rPr kumimoji="0" lang="ko-KR" altLang="en-US"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억원 </a:t>
            </a:r>
            <a:r>
              <a:rPr kumimoji="0" lang="ko-KR" altLang="en-US" sz="10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투자대출건이며</a:t>
            </a:r>
            <a:r>
              <a:rPr kumimoji="0" lang="en-US" altLang="ko-KR"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r>
              <a:rPr kumimoji="0" lang="ko-KR" altLang="en-US"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월에 전액 상환함</a:t>
            </a:r>
            <a:r>
              <a:rPr kumimoji="0" lang="en-US" altLang="ko-KR"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altLang="ko-KR"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1000" b="1" kern="0" dirty="0">
              <a:highlight>
                <a:srgbClr val="FFFF00"/>
              </a:highlight>
              <a:latin typeface="Arial" panose="020B0604020202020204" pitchFamily="34" charset="0"/>
              <a:ea typeface="+mj-ea"/>
              <a:cs typeface="Arial" panose="020B0604020202020204" pitchFamily="34" charset="0"/>
            </a:endParaRPr>
          </a:p>
          <a:p>
            <a:pPr marL="355600" lvl="2" indent="-174625" defTabSz="914395" fontAlgn="base">
              <a:lnSpc>
                <a:spcPts val="1200"/>
              </a:lnSpc>
              <a:spcBef>
                <a:spcPts val="600"/>
              </a:spcBef>
              <a:buClr>
                <a:srgbClr val="00338D"/>
              </a:buClr>
              <a:buSzPct val="100000"/>
              <a:buFont typeface="Wingdings" panose="05000000000000000000" pitchFamily="2" charset="2"/>
              <a:buChar char="ü"/>
              <a:defRPr/>
            </a:pP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defTabSz="914390" fontAlgn="base">
              <a:lnSpc>
                <a:spcPct val="120000"/>
              </a:lnSpc>
              <a:spcBef>
                <a:spcPts val="600"/>
              </a:spcBef>
              <a:spcAft>
                <a:spcPct val="0"/>
              </a:spcAft>
            </a:pPr>
            <a:endParaRPr lang="en-US" altLang="ko-KR" sz="1000" b="1" kern="0" dirty="0">
              <a:latin typeface="Arial" panose="020B0604020202020204" pitchFamily="34" charset="0"/>
              <a:ea typeface="+mj-ea"/>
              <a:cs typeface="Arial" panose="020B0604020202020204" pitchFamily="34" charset="0"/>
            </a:endParaRPr>
          </a:p>
        </p:txBody>
      </p:sp>
      <p:grpSp>
        <p:nvGrpSpPr>
          <p:cNvPr id="8" name="그룹 7">
            <a:extLst>
              <a:ext uri="{FF2B5EF4-FFF2-40B4-BE49-F238E27FC236}">
                <a16:creationId xmlns:a16="http://schemas.microsoft.com/office/drawing/2014/main" id="{2F133709-E050-4E9D-82BF-183BB4EBE07C}"/>
              </a:ext>
            </a:extLst>
          </p:cNvPr>
          <p:cNvGrpSpPr/>
          <p:nvPr/>
        </p:nvGrpSpPr>
        <p:grpSpPr>
          <a:xfrm>
            <a:off x="3987546" y="1098740"/>
            <a:ext cx="5130327" cy="360000"/>
            <a:chOff x="480054" y="1434354"/>
            <a:chExt cx="4582309" cy="360000"/>
          </a:xfrm>
        </p:grpSpPr>
        <p:sp>
          <p:nvSpPr>
            <p:cNvPr id="9" name="Line 13">
              <a:extLst>
                <a:ext uri="{FF2B5EF4-FFF2-40B4-BE49-F238E27FC236}">
                  <a16:creationId xmlns:a16="http://schemas.microsoft.com/office/drawing/2014/main" id="{E5E07DB5-9248-43C6-B181-4EC5CB7BBC74}"/>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10" name="Rectangle 41">
              <a:extLst>
                <a:ext uri="{FF2B5EF4-FFF2-40B4-BE49-F238E27FC236}">
                  <a16:creationId xmlns:a16="http://schemas.microsoft.com/office/drawing/2014/main" id="{A61A9B23-9AFF-47EB-BED2-852FBD88D6EF}"/>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cs typeface="Arial" panose="020B0604020202020204" pitchFamily="34" charset="0"/>
                </a:rPr>
                <a:t>▌</a:t>
              </a:r>
              <a:r>
                <a:rPr lang="en-US" altLang="ko-KR" sz="1000" b="1" dirty="0">
                  <a:solidFill>
                    <a:srgbClr val="00338D"/>
                  </a:solidFill>
                  <a:latin typeface="Arial" panose="020B0604020202020204" pitchFamily="34" charset="0"/>
                  <a:cs typeface="Arial" panose="020B0604020202020204" pitchFamily="34" charset="0"/>
                </a:rPr>
                <a:t>Net Debt</a:t>
              </a:r>
              <a:endParaRPr lang="en-US" altLang="ko-KR" sz="1000" b="1" baseline="30000" dirty="0">
                <a:solidFill>
                  <a:srgbClr val="00338D"/>
                </a:solidFill>
                <a:latin typeface="Arial" panose="020B0604020202020204" pitchFamily="34" charset="0"/>
                <a:cs typeface="Arial" panose="020B0604020202020204" pitchFamily="34" charset="0"/>
              </a:endParaRPr>
            </a:p>
          </p:txBody>
        </p:sp>
      </p:grpSp>
      <p:sp>
        <p:nvSpPr>
          <p:cNvPr id="22" name="제목 2">
            <a:extLst>
              <a:ext uri="{FF2B5EF4-FFF2-40B4-BE49-F238E27FC236}">
                <a16:creationId xmlns:a16="http://schemas.microsoft.com/office/drawing/2014/main" id="{5F5874DC-74ED-4C54-9A6D-D6CDE2500AD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Net Debt (2/2)</a:t>
            </a:r>
            <a:endParaRPr kumimoji="0" lang="en-US" altLang="ko-KR" sz="4500" b="1" i="0" u="none" strike="noStrike" kern="1200" cap="none" spc="0" normalizeH="0" baseline="0" noProof="0" dirty="0">
              <a:ln>
                <a:noFill/>
              </a:ln>
              <a:solidFill>
                <a:srgbClr val="00338D"/>
              </a:solidFill>
              <a:effectLst/>
              <a:uLnTx/>
              <a:uFillTx/>
              <a:latin typeface="KPMG Extralight" panose="020B0303030202040204" pitchFamily="34" charset="0"/>
              <a:ea typeface="맑은 고딕"/>
              <a:cs typeface="+mj-cs"/>
            </a:endParaRPr>
          </a:p>
        </p:txBody>
      </p:sp>
      <p:sp>
        <p:nvSpPr>
          <p:cNvPr id="24" name="제목 2">
            <a:extLst>
              <a:ext uri="{FF2B5EF4-FFF2-40B4-BE49-F238E27FC236}">
                <a16:creationId xmlns:a16="http://schemas.microsoft.com/office/drawing/2014/main" id="{D0E91B85-BC69-4D41-9E2E-DE135406CDA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6" name="순서도: 연결자 25">
            <a:extLst>
              <a:ext uri="{FF2B5EF4-FFF2-40B4-BE49-F238E27FC236}">
                <a16:creationId xmlns:a16="http://schemas.microsoft.com/office/drawing/2014/main" id="{030FB87A-6E2A-455F-913D-E45E8E8C0AF4}"/>
              </a:ext>
            </a:extLst>
          </p:cNvPr>
          <p:cNvSpPr/>
          <p:nvPr/>
        </p:nvSpPr>
        <p:spPr bwMode="auto">
          <a:xfrm>
            <a:off x="546162" y="149332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pSp>
        <p:nvGrpSpPr>
          <p:cNvPr id="14" name="그룹 13">
            <a:extLst>
              <a:ext uri="{FF2B5EF4-FFF2-40B4-BE49-F238E27FC236}">
                <a16:creationId xmlns:a16="http://schemas.microsoft.com/office/drawing/2014/main" id="{8D2D04B6-E047-4AF2-A997-6E6F9ED44BA2}"/>
              </a:ext>
            </a:extLst>
          </p:cNvPr>
          <p:cNvGrpSpPr/>
          <p:nvPr/>
        </p:nvGrpSpPr>
        <p:grpSpPr>
          <a:xfrm>
            <a:off x="3987546" y="2714957"/>
            <a:ext cx="5130327" cy="360000"/>
            <a:chOff x="480054" y="1434354"/>
            <a:chExt cx="4582309" cy="360000"/>
          </a:xfrm>
        </p:grpSpPr>
        <p:sp>
          <p:nvSpPr>
            <p:cNvPr id="15" name="Line 13">
              <a:extLst>
                <a:ext uri="{FF2B5EF4-FFF2-40B4-BE49-F238E27FC236}">
                  <a16:creationId xmlns:a16="http://schemas.microsoft.com/office/drawing/2014/main" id="{E2D600DD-B3BE-4B83-9142-B16D533D30A6}"/>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16" name="Rectangle 41">
              <a:extLst>
                <a:ext uri="{FF2B5EF4-FFF2-40B4-BE49-F238E27FC236}">
                  <a16:creationId xmlns:a16="http://schemas.microsoft.com/office/drawing/2014/main" id="{71CB3C80-E3D0-48B0-9D12-8452751EF04F}"/>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Debt Profile (‘21</a:t>
              </a:r>
              <a:r>
                <a:rPr lang="ko-KR" altLang="en-US" sz="1000" b="1" dirty="0">
                  <a:solidFill>
                    <a:srgbClr val="00338D"/>
                  </a:solidFill>
                  <a:latin typeface="Arial" panose="020B0604020202020204" pitchFamily="34" charset="0"/>
                  <a:ea typeface="+mj-ea"/>
                  <a:cs typeface="Arial" panose="020B0604020202020204" pitchFamily="34" charset="0"/>
                </a:rPr>
                <a:t>년 </a:t>
              </a:r>
              <a:r>
                <a:rPr lang="en-US" altLang="ko-KR" sz="1000" b="1" dirty="0">
                  <a:solidFill>
                    <a:srgbClr val="00338D"/>
                  </a:solidFill>
                  <a:latin typeface="Arial" panose="020B0604020202020204" pitchFamily="34" charset="0"/>
                  <a:ea typeface="+mj-ea"/>
                  <a:cs typeface="Arial" panose="020B0604020202020204" pitchFamily="34" charset="0"/>
                </a:rPr>
                <a:t>9</a:t>
              </a:r>
              <a:r>
                <a:rPr lang="ko-KR" altLang="en-US" sz="1000" b="1" dirty="0">
                  <a:solidFill>
                    <a:srgbClr val="00338D"/>
                  </a:solidFill>
                  <a:latin typeface="Arial" panose="020B0604020202020204" pitchFamily="34" charset="0"/>
                  <a:ea typeface="+mj-ea"/>
                  <a:cs typeface="Arial" panose="020B0604020202020204" pitchFamily="34" charset="0"/>
                </a:rPr>
                <a:t>월말 기준</a:t>
              </a:r>
              <a:r>
                <a:rPr lang="en-US" altLang="ko-KR" sz="1000" b="1" dirty="0">
                  <a:solidFill>
                    <a:srgbClr val="00338D"/>
                  </a:solidFill>
                  <a:latin typeface="Arial" panose="020B0604020202020204" pitchFamily="34" charset="0"/>
                  <a:ea typeface="+mj-ea"/>
                  <a:cs typeface="Arial" panose="020B0604020202020204" pitchFamily="34" charset="0"/>
                </a:rPr>
                <a:t>)</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grpSp>
      <p:graphicFrame>
        <p:nvGraphicFramePr>
          <p:cNvPr id="17" name="표 16">
            <a:extLst>
              <a:ext uri="{FF2B5EF4-FFF2-40B4-BE49-F238E27FC236}">
                <a16:creationId xmlns:a16="http://schemas.microsoft.com/office/drawing/2014/main" id="{C070D14D-388D-4EAB-9A17-FE3D4EAF1B02}"/>
              </a:ext>
            </a:extLst>
          </p:cNvPr>
          <p:cNvGraphicFramePr>
            <a:graphicFrameLocks noGrp="1"/>
          </p:cNvGraphicFramePr>
          <p:nvPr>
            <p:extLst>
              <p:ext uri="{D42A27DB-BD31-4B8C-83A1-F6EECF244321}">
                <p14:modId xmlns:p14="http://schemas.microsoft.com/office/powerpoint/2010/main" val="2337778687"/>
              </p:ext>
            </p:extLst>
          </p:nvPr>
        </p:nvGraphicFramePr>
        <p:xfrm>
          <a:off x="4003199" y="3110132"/>
          <a:ext cx="5108432" cy="1332720"/>
        </p:xfrm>
        <a:graphic>
          <a:graphicData uri="http://schemas.openxmlformats.org/drawingml/2006/table">
            <a:tbl>
              <a:tblPr/>
              <a:tblGrid>
                <a:gridCol w="903691">
                  <a:extLst>
                    <a:ext uri="{9D8B030D-6E8A-4147-A177-3AD203B41FA5}">
                      <a16:colId xmlns:a16="http://schemas.microsoft.com/office/drawing/2014/main" val="1962171068"/>
                    </a:ext>
                  </a:extLst>
                </a:gridCol>
                <a:gridCol w="590962">
                  <a:extLst>
                    <a:ext uri="{9D8B030D-6E8A-4147-A177-3AD203B41FA5}">
                      <a16:colId xmlns:a16="http://schemas.microsoft.com/office/drawing/2014/main" val="733294853"/>
                    </a:ext>
                  </a:extLst>
                </a:gridCol>
                <a:gridCol w="590962">
                  <a:extLst>
                    <a:ext uri="{9D8B030D-6E8A-4147-A177-3AD203B41FA5}">
                      <a16:colId xmlns:a16="http://schemas.microsoft.com/office/drawing/2014/main" val="3998202857"/>
                    </a:ext>
                  </a:extLst>
                </a:gridCol>
                <a:gridCol w="567787">
                  <a:extLst>
                    <a:ext uri="{9D8B030D-6E8A-4147-A177-3AD203B41FA5}">
                      <a16:colId xmlns:a16="http://schemas.microsoft.com/office/drawing/2014/main" val="3171890875"/>
                    </a:ext>
                  </a:extLst>
                </a:gridCol>
                <a:gridCol w="579374">
                  <a:extLst>
                    <a:ext uri="{9D8B030D-6E8A-4147-A177-3AD203B41FA5}">
                      <a16:colId xmlns:a16="http://schemas.microsoft.com/office/drawing/2014/main" val="2646390523"/>
                    </a:ext>
                  </a:extLst>
                </a:gridCol>
                <a:gridCol w="486675">
                  <a:extLst>
                    <a:ext uri="{9D8B030D-6E8A-4147-A177-3AD203B41FA5}">
                      <a16:colId xmlns:a16="http://schemas.microsoft.com/office/drawing/2014/main" val="1851492083"/>
                    </a:ext>
                  </a:extLst>
                </a:gridCol>
                <a:gridCol w="521437">
                  <a:extLst>
                    <a:ext uri="{9D8B030D-6E8A-4147-A177-3AD203B41FA5}">
                      <a16:colId xmlns:a16="http://schemas.microsoft.com/office/drawing/2014/main" val="2450965060"/>
                    </a:ext>
                  </a:extLst>
                </a:gridCol>
                <a:gridCol w="867544">
                  <a:extLst>
                    <a:ext uri="{9D8B030D-6E8A-4147-A177-3AD203B41FA5}">
                      <a16:colId xmlns:a16="http://schemas.microsoft.com/office/drawing/2014/main" val="1512045633"/>
                    </a:ext>
                  </a:extLst>
                </a:gridCol>
              </a:tblGrid>
              <a:tr h="151200">
                <a:tc>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내용</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차입종류</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이자율</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차입일</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만기일</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94906180"/>
                  </a:ext>
                </a:extLst>
              </a:tr>
              <a:tr h="151200">
                <a:tc rowSpan="5">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단기차입금</a:t>
                      </a:r>
                    </a:p>
                  </a:txBody>
                  <a:tcPr marL="36000" marR="36000" marT="0" marB="0">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3">
                  <a:txBody>
                    <a:bodyPr/>
                    <a:lstStyle/>
                    <a:p>
                      <a:pPr algn="l" rtl="0" fontAlgn="t"/>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국민은행</a:t>
                      </a:r>
                    </a:p>
                  </a:txBody>
                  <a:tcPr marL="36000" marR="36000" marT="0" marB="0">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'16.10</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'22.12</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rowSpan="3">
                  <a:txBody>
                    <a:bodyPr/>
                    <a:lstStyle/>
                    <a:p>
                      <a:pPr algn="ctr"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창고</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임야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07832328"/>
                  </a:ext>
                </a:extLst>
              </a:tr>
              <a:tr h="151200">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1.56%</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'20.04</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'22.04</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558469141"/>
                  </a:ext>
                </a:extLst>
              </a:tr>
              <a:tr h="151200">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1.94%</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'21.06</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'22.12</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653042244"/>
                  </a:ext>
                </a:extLst>
              </a:tr>
              <a:tr h="151200">
                <a:tc vMerge="1">
                  <a:txBody>
                    <a:bodyPr/>
                    <a:lstStyle/>
                    <a:p>
                      <a:pPr latinLnBrk="1"/>
                      <a:endParaRPr lang="ko-KR" altLang="en-US"/>
                    </a:p>
                  </a:txBody>
                  <a:tcPr/>
                </a:tc>
                <a:tc rowSpan="2">
                  <a:txBody>
                    <a:bodyPr/>
                    <a:lstStyle/>
                    <a:p>
                      <a:pPr algn="l" rtl="0" fontAlgn="t"/>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신한은행</a:t>
                      </a:r>
                    </a:p>
                  </a:txBody>
                  <a:tcPr marL="36000" marR="36000" marT="0" marB="0">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2.42%</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'20.08</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rtl="0"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'22.08</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rowSpan="2">
                  <a:txBody>
                    <a:bodyPr/>
                    <a:lstStyle/>
                    <a:p>
                      <a:pPr algn="ctr" rtl="0"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70084011"/>
                  </a:ext>
                </a:extLst>
              </a:tr>
              <a:tr h="151200">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운영자금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1.36%</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'20.10</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'22.02</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3175347235"/>
                  </a:ext>
                </a:extLst>
              </a:tr>
              <a:tr h="151200">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장기차입금</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b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유동성장기부채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기업은행</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시설자금</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29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1.50%</a:t>
                      </a:r>
                      <a:r>
                        <a:rPr lang="ko-KR" alt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'17.06</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'25.06</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N/A</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06088673"/>
                  </a:ext>
                </a:extLst>
              </a:tr>
              <a:tr h="151200">
                <a:tc gridSpan="3">
                  <a:txBody>
                    <a:bodyPr/>
                    <a:lstStyle/>
                    <a:p>
                      <a:pPr algn="ctr"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소계</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rtl="0"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6,029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rtl="0" fontAlgn="ctr"/>
                      <a:r>
                        <a:rPr lang="en-US" sz="900" b="1"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1.81%</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l" rtl="0"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l" rtl="0"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78209005"/>
                  </a:ext>
                </a:extLst>
              </a:tr>
            </a:tbl>
          </a:graphicData>
        </a:graphic>
      </p:graphicFrame>
      <p:graphicFrame>
        <p:nvGraphicFramePr>
          <p:cNvPr id="18" name="표 17">
            <a:extLst>
              <a:ext uri="{FF2B5EF4-FFF2-40B4-BE49-F238E27FC236}">
                <a16:creationId xmlns:a16="http://schemas.microsoft.com/office/drawing/2014/main" id="{95DC804E-FE9C-4BA0-9783-10C58FA5A041}"/>
              </a:ext>
            </a:extLst>
          </p:cNvPr>
          <p:cNvGraphicFramePr>
            <a:graphicFrameLocks noGrp="1"/>
          </p:cNvGraphicFramePr>
          <p:nvPr/>
        </p:nvGraphicFramePr>
        <p:xfrm>
          <a:off x="4003199" y="4893357"/>
          <a:ext cx="5108433" cy="1025830"/>
        </p:xfrm>
        <a:graphic>
          <a:graphicData uri="http://schemas.openxmlformats.org/drawingml/2006/table">
            <a:tbl>
              <a:tblPr/>
              <a:tblGrid>
                <a:gridCol w="1368401">
                  <a:extLst>
                    <a:ext uri="{9D8B030D-6E8A-4147-A177-3AD203B41FA5}">
                      <a16:colId xmlns:a16="http://schemas.microsoft.com/office/drawing/2014/main" val="3909671313"/>
                    </a:ext>
                  </a:extLst>
                </a:gridCol>
                <a:gridCol w="2064898">
                  <a:extLst>
                    <a:ext uri="{9D8B030D-6E8A-4147-A177-3AD203B41FA5}">
                      <a16:colId xmlns:a16="http://schemas.microsoft.com/office/drawing/2014/main" val="2743263586"/>
                    </a:ext>
                  </a:extLst>
                </a:gridCol>
                <a:gridCol w="837567">
                  <a:extLst>
                    <a:ext uri="{9D8B030D-6E8A-4147-A177-3AD203B41FA5}">
                      <a16:colId xmlns:a16="http://schemas.microsoft.com/office/drawing/2014/main" val="1672855249"/>
                    </a:ext>
                  </a:extLst>
                </a:gridCol>
                <a:gridCol w="837567">
                  <a:extLst>
                    <a:ext uri="{9D8B030D-6E8A-4147-A177-3AD203B41FA5}">
                      <a16:colId xmlns:a16="http://schemas.microsoft.com/office/drawing/2014/main" val="3607639277"/>
                    </a:ext>
                  </a:extLst>
                </a:gridCol>
              </a:tblGrid>
              <a:tr h="151200">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담보금액</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주소</a:t>
                      </a:r>
                    </a:p>
                  </a:txBody>
                  <a:tcPr marL="36000" marR="36000" marT="0" marB="0" anchor="ctr">
                    <a:lnL>
                      <a:noFill/>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용도</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53186776"/>
                  </a:ext>
                </a:extLst>
              </a:tr>
              <a:tr h="174926">
                <a:tc rowSpan="4">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국민은행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중소기업은행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만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USD</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28768596"/>
                  </a:ext>
                </a:extLst>
              </a:tr>
              <a:tr h="174926">
                <a:tc vMerge="1">
                  <a:txBody>
                    <a:bodyPr/>
                    <a:lstStyle/>
                    <a:p>
                      <a:pPr algn="l" fontAlgn="ct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1330 2</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83976773"/>
                  </a:ext>
                </a:extLst>
              </a:tr>
              <a:tr h="174926">
                <a:tc vMerge="1">
                  <a:txBody>
                    <a:bodyPr/>
                    <a:lstStyle/>
                    <a:p>
                      <a:pPr latinLnBrk="1"/>
                      <a:endParaRPr lang="ko-KR" altLang="en-US"/>
                    </a:p>
                  </a:txBody>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1330 3</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9389686"/>
                  </a:ext>
                </a:extLst>
              </a:tr>
              <a:tr h="174926">
                <a:tc vMerge="1">
                  <a:txBody>
                    <a:bodyPr/>
                    <a:lstStyle/>
                    <a:p>
                      <a:pPr latinLnBrk="1"/>
                      <a:endParaRPr lang="ko-KR" altLang="en-US"/>
                    </a:p>
                  </a:txBody>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1256-1</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주택</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65936891"/>
                  </a:ext>
                </a:extLst>
              </a:tr>
              <a:tr h="17492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케이씨씨글라스</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억원</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경기도 화성시 송산면 </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사강리</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506-3</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endPar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 </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빌라</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51852910"/>
                  </a:ext>
                </a:extLst>
              </a:tr>
            </a:tbl>
          </a:graphicData>
        </a:graphic>
      </p:graphicFrame>
      <p:grpSp>
        <p:nvGrpSpPr>
          <p:cNvPr id="27" name="그룹 26">
            <a:extLst>
              <a:ext uri="{FF2B5EF4-FFF2-40B4-BE49-F238E27FC236}">
                <a16:creationId xmlns:a16="http://schemas.microsoft.com/office/drawing/2014/main" id="{F84B05CC-459D-48DA-97DD-FD39F49533E8}"/>
              </a:ext>
            </a:extLst>
          </p:cNvPr>
          <p:cNvGrpSpPr/>
          <p:nvPr/>
        </p:nvGrpSpPr>
        <p:grpSpPr>
          <a:xfrm>
            <a:off x="3987546" y="4497102"/>
            <a:ext cx="5130327" cy="360000"/>
            <a:chOff x="480054" y="1434354"/>
            <a:chExt cx="4582309" cy="360000"/>
          </a:xfrm>
        </p:grpSpPr>
        <p:sp>
          <p:nvSpPr>
            <p:cNvPr id="30" name="Line 13">
              <a:extLst>
                <a:ext uri="{FF2B5EF4-FFF2-40B4-BE49-F238E27FC236}">
                  <a16:creationId xmlns:a16="http://schemas.microsoft.com/office/drawing/2014/main" id="{77301BCF-A79F-4DBE-B0DD-5C583DE3D2F4}"/>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31" name="Rectangle 41">
              <a:extLst>
                <a:ext uri="{FF2B5EF4-FFF2-40B4-BE49-F238E27FC236}">
                  <a16:creationId xmlns:a16="http://schemas.microsoft.com/office/drawing/2014/main" id="{6C299111-32C8-4E6A-B5F3-4F355F11FD25}"/>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▌담보제공자산</a:t>
              </a:r>
              <a:r>
                <a:rPr lang="en-US" altLang="ko-KR" sz="1000" b="1" dirty="0">
                  <a:solidFill>
                    <a:srgbClr val="00338D"/>
                  </a:solidFill>
                  <a:latin typeface="Arial" panose="020B0604020202020204" pitchFamily="34" charset="0"/>
                  <a:ea typeface="+mj-ea"/>
                  <a:cs typeface="Arial" panose="020B0604020202020204" pitchFamily="34" charset="0"/>
                </a:rPr>
                <a:t> (’21</a:t>
              </a:r>
              <a:r>
                <a:rPr lang="ko-KR" altLang="en-US" sz="1000" b="1" dirty="0">
                  <a:solidFill>
                    <a:srgbClr val="00338D"/>
                  </a:solidFill>
                  <a:latin typeface="Arial" panose="020B0604020202020204" pitchFamily="34" charset="0"/>
                  <a:ea typeface="+mj-ea"/>
                  <a:cs typeface="Arial" panose="020B0604020202020204" pitchFamily="34" charset="0"/>
                </a:rPr>
                <a:t>년 </a:t>
              </a:r>
              <a:r>
                <a:rPr lang="en-US" altLang="ko-KR" sz="1000" b="1" dirty="0">
                  <a:solidFill>
                    <a:srgbClr val="00338D"/>
                  </a:solidFill>
                  <a:latin typeface="Arial" panose="020B0604020202020204" pitchFamily="34" charset="0"/>
                  <a:ea typeface="+mj-ea"/>
                  <a:cs typeface="Arial" panose="020B0604020202020204" pitchFamily="34" charset="0"/>
                </a:rPr>
                <a:t>9</a:t>
              </a:r>
              <a:r>
                <a:rPr lang="ko-KR" altLang="en-US" sz="1000" b="1" dirty="0">
                  <a:solidFill>
                    <a:srgbClr val="00338D"/>
                  </a:solidFill>
                  <a:latin typeface="Arial" panose="020B0604020202020204" pitchFamily="34" charset="0"/>
                  <a:ea typeface="+mj-ea"/>
                  <a:cs typeface="Arial" panose="020B0604020202020204" pitchFamily="34" charset="0"/>
                </a:rPr>
                <a:t>월말 기준</a:t>
              </a:r>
              <a:r>
                <a:rPr lang="en-US" altLang="ko-KR" sz="1000" b="1" dirty="0">
                  <a:solidFill>
                    <a:srgbClr val="00338D"/>
                  </a:solidFill>
                  <a:latin typeface="Arial" panose="020B0604020202020204" pitchFamily="34" charset="0"/>
                  <a:ea typeface="+mj-ea"/>
                  <a:cs typeface="Arial" panose="020B0604020202020204" pitchFamily="34" charset="0"/>
                </a:rPr>
                <a:t>)</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grpSp>
      <p:sp>
        <p:nvSpPr>
          <p:cNvPr id="21" name="직사각형 20">
            <a:extLst>
              <a:ext uri="{FF2B5EF4-FFF2-40B4-BE49-F238E27FC236}">
                <a16:creationId xmlns:a16="http://schemas.microsoft.com/office/drawing/2014/main" id="{9E524E6B-5C00-4C46-B088-152AD12D0D57}"/>
              </a:ext>
            </a:extLst>
          </p:cNvPr>
          <p:cNvSpPr/>
          <p:nvPr/>
        </p:nvSpPr>
        <p:spPr>
          <a:xfrm>
            <a:off x="4006389" y="2112688"/>
            <a:ext cx="5115631" cy="45988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3" name="순서도: 연결자 22">
            <a:extLst>
              <a:ext uri="{FF2B5EF4-FFF2-40B4-BE49-F238E27FC236}">
                <a16:creationId xmlns:a16="http://schemas.microsoft.com/office/drawing/2014/main" id="{7E940EBB-CE8A-433D-A131-725C4F33CB69}"/>
              </a:ext>
            </a:extLst>
          </p:cNvPr>
          <p:cNvSpPr/>
          <p:nvPr/>
        </p:nvSpPr>
        <p:spPr bwMode="auto">
          <a:xfrm>
            <a:off x="3929604" y="204840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13814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4654BA1B-5AB1-4AB5-AACB-A13CAB268ABC}"/>
              </a:ext>
            </a:extLst>
          </p:cNvPr>
          <p:cNvGraphicFramePr>
            <a:graphicFrameLocks noGrp="1"/>
          </p:cNvGraphicFramePr>
          <p:nvPr/>
        </p:nvGraphicFramePr>
        <p:xfrm>
          <a:off x="4003196" y="3132713"/>
          <a:ext cx="5114674" cy="914400"/>
        </p:xfrm>
        <a:graphic>
          <a:graphicData uri="http://schemas.openxmlformats.org/drawingml/2006/table">
            <a:tbl>
              <a:tblPr/>
              <a:tblGrid>
                <a:gridCol w="1573746">
                  <a:extLst>
                    <a:ext uri="{9D8B030D-6E8A-4147-A177-3AD203B41FA5}">
                      <a16:colId xmlns:a16="http://schemas.microsoft.com/office/drawing/2014/main" val="1945922209"/>
                    </a:ext>
                  </a:extLst>
                </a:gridCol>
                <a:gridCol w="885232">
                  <a:extLst>
                    <a:ext uri="{9D8B030D-6E8A-4147-A177-3AD203B41FA5}">
                      <a16:colId xmlns:a16="http://schemas.microsoft.com/office/drawing/2014/main" val="3855750090"/>
                    </a:ext>
                  </a:extLst>
                </a:gridCol>
                <a:gridCol w="885232">
                  <a:extLst>
                    <a:ext uri="{9D8B030D-6E8A-4147-A177-3AD203B41FA5}">
                      <a16:colId xmlns:a16="http://schemas.microsoft.com/office/drawing/2014/main" val="2134815287"/>
                    </a:ext>
                  </a:extLst>
                </a:gridCol>
                <a:gridCol w="885232">
                  <a:extLst>
                    <a:ext uri="{9D8B030D-6E8A-4147-A177-3AD203B41FA5}">
                      <a16:colId xmlns:a16="http://schemas.microsoft.com/office/drawing/2014/main" val="3066512080"/>
                    </a:ext>
                  </a:extLst>
                </a:gridCol>
                <a:gridCol w="885232">
                  <a:extLst>
                    <a:ext uri="{9D8B030D-6E8A-4147-A177-3AD203B41FA5}">
                      <a16:colId xmlns:a16="http://schemas.microsoft.com/office/drawing/2014/main" val="3509433795"/>
                    </a:ext>
                  </a:extLst>
                </a:gridCol>
              </a:tblGrid>
              <a:tr h="152400">
                <a:tc>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936876095"/>
                  </a:ext>
                </a:extLst>
              </a:tr>
              <a:tr h="1524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r>
                        <a:rPr lang="en-US" altLang="ko-KR" sz="9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900" b="1"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2,649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5,534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8,778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99169162"/>
                  </a:ext>
                </a:extLst>
              </a:tr>
              <a:tr h="152400">
                <a:tc>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Driver</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113870342"/>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21,886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22,441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32,743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40,207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92753219"/>
                  </a:ext>
                </a:extLst>
              </a:tr>
              <a:tr h="152400">
                <a:tc>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T/O Days (</a:t>
                      </a: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일</a:t>
                      </a: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3231450066"/>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62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48354963"/>
                  </a:ext>
                </a:extLst>
              </a:tr>
            </a:tbl>
          </a:graphicData>
        </a:graphic>
      </p:graphicFrame>
      <p:grpSp>
        <p:nvGrpSpPr>
          <p:cNvPr id="8" name="그룹 7">
            <a:extLst>
              <a:ext uri="{FF2B5EF4-FFF2-40B4-BE49-F238E27FC236}">
                <a16:creationId xmlns:a16="http://schemas.microsoft.com/office/drawing/2014/main" id="{2F133709-E050-4E9D-82BF-183BB4EBE07C}"/>
              </a:ext>
            </a:extLst>
          </p:cNvPr>
          <p:cNvGrpSpPr/>
          <p:nvPr/>
        </p:nvGrpSpPr>
        <p:grpSpPr>
          <a:xfrm>
            <a:off x="3987546" y="1098740"/>
            <a:ext cx="5130327" cy="360000"/>
            <a:chOff x="480054" y="1434354"/>
            <a:chExt cx="4582309" cy="360000"/>
          </a:xfrm>
        </p:grpSpPr>
        <p:sp>
          <p:nvSpPr>
            <p:cNvPr id="9" name="Line 13">
              <a:extLst>
                <a:ext uri="{FF2B5EF4-FFF2-40B4-BE49-F238E27FC236}">
                  <a16:creationId xmlns:a16="http://schemas.microsoft.com/office/drawing/2014/main" id="{E5E07DB5-9248-43C6-B181-4EC5CB7BBC74}"/>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10" name="Rectangle 41">
              <a:extLst>
                <a:ext uri="{FF2B5EF4-FFF2-40B4-BE49-F238E27FC236}">
                  <a16:creationId xmlns:a16="http://schemas.microsoft.com/office/drawing/2014/main" id="{A61A9B23-9AFF-47EB-BED2-852FBD88D6EF}"/>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cs typeface="Arial" panose="020B0604020202020204" pitchFamily="34" charset="0"/>
                </a:rPr>
                <a:t>▌</a:t>
              </a:r>
              <a:r>
                <a:rPr lang="en-US" altLang="ko-KR" sz="1000" b="1" dirty="0">
                  <a:solidFill>
                    <a:srgbClr val="00338D"/>
                  </a:solidFill>
                  <a:latin typeface="Arial" panose="020B0604020202020204" pitchFamily="34" charset="0"/>
                  <a:cs typeface="Arial" panose="020B0604020202020204" pitchFamily="34" charset="0"/>
                </a:rPr>
                <a:t>NWC</a:t>
              </a:r>
              <a:endParaRPr lang="en-US" altLang="ko-KR" sz="1000" b="1" baseline="30000" dirty="0">
                <a:solidFill>
                  <a:srgbClr val="00338D"/>
                </a:solidFill>
                <a:latin typeface="Arial" panose="020B0604020202020204" pitchFamily="34" charset="0"/>
                <a:cs typeface="Arial" panose="020B0604020202020204" pitchFamily="34" charset="0"/>
              </a:endParaRPr>
            </a:p>
          </p:txBody>
        </p:sp>
      </p:grpSp>
      <p:sp>
        <p:nvSpPr>
          <p:cNvPr id="22" name="제목 2">
            <a:extLst>
              <a:ext uri="{FF2B5EF4-FFF2-40B4-BE49-F238E27FC236}">
                <a16:creationId xmlns:a16="http://schemas.microsoft.com/office/drawing/2014/main" id="{5F5874DC-74ED-4C54-9A6D-D6CDE2500AD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NWC (1/3)</a:t>
            </a:r>
            <a:endParaRPr lang="en-US" altLang="ko-KR" sz="4500" b="1" dirty="0">
              <a:solidFill>
                <a:srgbClr val="00338D"/>
              </a:solidFill>
              <a:latin typeface="KPMG Extralight" panose="020B0303030202040204" pitchFamily="34" charset="0"/>
            </a:endParaRPr>
          </a:p>
        </p:txBody>
      </p:sp>
      <p:sp>
        <p:nvSpPr>
          <p:cNvPr id="24" name="제목 2">
            <a:extLst>
              <a:ext uri="{FF2B5EF4-FFF2-40B4-BE49-F238E27FC236}">
                <a16:creationId xmlns:a16="http://schemas.microsoft.com/office/drawing/2014/main" id="{D0E91B85-BC69-4D41-9E2E-DE135406CDA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pSp>
        <p:nvGrpSpPr>
          <p:cNvPr id="33" name="그룹 32">
            <a:extLst>
              <a:ext uri="{FF2B5EF4-FFF2-40B4-BE49-F238E27FC236}">
                <a16:creationId xmlns:a16="http://schemas.microsoft.com/office/drawing/2014/main" id="{882FAAA7-43CC-485E-B2E9-48E071C0346D}"/>
              </a:ext>
            </a:extLst>
          </p:cNvPr>
          <p:cNvGrpSpPr/>
          <p:nvPr/>
        </p:nvGrpSpPr>
        <p:grpSpPr>
          <a:xfrm>
            <a:off x="3987546" y="2726093"/>
            <a:ext cx="5130327" cy="360000"/>
            <a:chOff x="480054" y="1434354"/>
            <a:chExt cx="4582309" cy="360000"/>
          </a:xfrm>
        </p:grpSpPr>
        <p:sp>
          <p:nvSpPr>
            <p:cNvPr id="34" name="Line 13">
              <a:extLst>
                <a:ext uri="{FF2B5EF4-FFF2-40B4-BE49-F238E27FC236}">
                  <a16:creationId xmlns:a16="http://schemas.microsoft.com/office/drawing/2014/main" id="{20140340-506F-42E9-85FD-2EAAF1A8BD54}"/>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35" name="Rectangle 41">
              <a:extLst>
                <a:ext uri="{FF2B5EF4-FFF2-40B4-BE49-F238E27FC236}">
                  <a16:creationId xmlns:a16="http://schemas.microsoft.com/office/drawing/2014/main" id="{D2FE287D-53D4-4810-9C4E-E4D9B5CD6122}"/>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T/O Days</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grpSp>
      <p:graphicFrame>
        <p:nvGraphicFramePr>
          <p:cNvPr id="30" name="표 29">
            <a:extLst>
              <a:ext uri="{FF2B5EF4-FFF2-40B4-BE49-F238E27FC236}">
                <a16:creationId xmlns:a16="http://schemas.microsoft.com/office/drawing/2014/main" id="{025A19CC-2BC7-4A5B-8CCB-B5CC775D251B}"/>
              </a:ext>
            </a:extLst>
          </p:cNvPr>
          <p:cNvGraphicFramePr>
            <a:graphicFrameLocks noGrp="1"/>
          </p:cNvGraphicFramePr>
          <p:nvPr>
            <p:extLst>
              <p:ext uri="{D42A27DB-BD31-4B8C-83A1-F6EECF244321}">
                <p14:modId xmlns:p14="http://schemas.microsoft.com/office/powerpoint/2010/main" val="3283049801"/>
              </p:ext>
            </p:extLst>
          </p:nvPr>
        </p:nvGraphicFramePr>
        <p:xfrm>
          <a:off x="4003198" y="1501200"/>
          <a:ext cx="5114670" cy="1077916"/>
        </p:xfrm>
        <a:graphic>
          <a:graphicData uri="http://schemas.openxmlformats.org/drawingml/2006/table">
            <a:tbl>
              <a:tblPr/>
              <a:tblGrid>
                <a:gridCol w="99573">
                  <a:extLst>
                    <a:ext uri="{9D8B030D-6E8A-4147-A177-3AD203B41FA5}">
                      <a16:colId xmlns:a16="http://schemas.microsoft.com/office/drawing/2014/main" val="4153485969"/>
                    </a:ext>
                  </a:extLst>
                </a:gridCol>
                <a:gridCol w="1395177">
                  <a:extLst>
                    <a:ext uri="{9D8B030D-6E8A-4147-A177-3AD203B41FA5}">
                      <a16:colId xmlns:a16="http://schemas.microsoft.com/office/drawing/2014/main" val="1912954420"/>
                    </a:ext>
                  </a:extLst>
                </a:gridCol>
                <a:gridCol w="904980">
                  <a:extLst>
                    <a:ext uri="{9D8B030D-6E8A-4147-A177-3AD203B41FA5}">
                      <a16:colId xmlns:a16="http://schemas.microsoft.com/office/drawing/2014/main" val="2101760357"/>
                    </a:ext>
                  </a:extLst>
                </a:gridCol>
                <a:gridCol w="904980">
                  <a:extLst>
                    <a:ext uri="{9D8B030D-6E8A-4147-A177-3AD203B41FA5}">
                      <a16:colId xmlns:a16="http://schemas.microsoft.com/office/drawing/2014/main" val="2087995885"/>
                    </a:ext>
                  </a:extLst>
                </a:gridCol>
                <a:gridCol w="904980">
                  <a:extLst>
                    <a:ext uri="{9D8B030D-6E8A-4147-A177-3AD203B41FA5}">
                      <a16:colId xmlns:a16="http://schemas.microsoft.com/office/drawing/2014/main" val="2304462562"/>
                    </a:ext>
                  </a:extLst>
                </a:gridCol>
                <a:gridCol w="904980">
                  <a:extLst>
                    <a:ext uri="{9D8B030D-6E8A-4147-A177-3AD203B41FA5}">
                      <a16:colId xmlns:a16="http://schemas.microsoft.com/office/drawing/2014/main" val="1882150335"/>
                    </a:ext>
                  </a:extLst>
                </a:gridCol>
              </a:tblGrid>
              <a:tr h="153988">
                <a:tc gridSpan="2">
                  <a:txBody>
                    <a:bodyPr/>
                    <a:lstStyle/>
                    <a:p>
                      <a:pPr algn="l" fontAlgn="ctr"/>
                      <a:r>
                        <a:rPr lang="en-US" altLang="ko-KR" sz="900" b="1" i="0" u="none" strike="noStrike" kern="1200" dirty="0">
                          <a:solidFill>
                            <a:srgbClr val="FFFFFF"/>
                          </a:solidFill>
                          <a:effectLst/>
                          <a:latin typeface="Arial" panose="020B0604020202020204" pitchFamily="34" charset="0"/>
                          <a:ea typeface="+mn-ea"/>
                          <a:cs typeface="Arial" panose="020B0604020202020204" pitchFamily="34" charset="0"/>
                        </a:rPr>
                        <a:t>(</a:t>
                      </a:r>
                      <a:r>
                        <a:rPr lang="ko-KR" altLang="en-US" sz="900" b="1" i="0" u="none" strike="noStrike" kern="1200" dirty="0">
                          <a:solidFill>
                            <a:srgbClr val="FFFFFF"/>
                          </a:solidFill>
                          <a:effectLst/>
                          <a:latin typeface="Arial" panose="020B0604020202020204" pitchFamily="34" charset="0"/>
                          <a:ea typeface="+mn-ea"/>
                          <a:cs typeface="Arial" panose="020B0604020202020204" pitchFamily="34" charset="0"/>
                        </a:rPr>
                        <a:t>단위</a:t>
                      </a:r>
                      <a:r>
                        <a:rPr lang="en-US" altLang="ko-KR" sz="900" b="1" i="0" u="none" strike="noStrike" kern="1200" dirty="0">
                          <a:solidFill>
                            <a:srgbClr val="FFFFFF"/>
                          </a:solidFill>
                          <a:effectLst/>
                          <a:latin typeface="Arial" panose="020B0604020202020204" pitchFamily="34" charset="0"/>
                          <a:ea typeface="+mn-ea"/>
                          <a:cs typeface="Arial" panose="020B0604020202020204" pitchFamily="34" charset="0"/>
                        </a:rPr>
                        <a:t>: </a:t>
                      </a:r>
                      <a:r>
                        <a:rPr lang="ko-KR" altLang="en-US" sz="900" b="1" i="0" u="none" strike="noStrike" kern="1200" dirty="0">
                          <a:solidFill>
                            <a:srgbClr val="FFFFFF"/>
                          </a:solidFill>
                          <a:effectLst/>
                          <a:latin typeface="Arial" panose="020B0604020202020204" pitchFamily="34" charset="0"/>
                          <a:ea typeface="+mn-ea"/>
                          <a:cs typeface="Arial" panose="020B0604020202020204" pitchFamily="34" charset="0"/>
                        </a:rPr>
                        <a:t>백만원</a:t>
                      </a:r>
                      <a:r>
                        <a:rPr lang="en-US" altLang="ko-KR" sz="900" b="1" i="0" u="none" strike="noStrike" kern="1200" dirty="0">
                          <a:solidFill>
                            <a:srgbClr val="FFFFFF"/>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710901451"/>
                  </a:ext>
                </a:extLst>
              </a:tr>
              <a:tr h="153988">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142717623"/>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7,812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9,744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539766820"/>
                  </a:ext>
                </a:extLst>
              </a:tr>
              <a:tr h="153988">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95172953"/>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(1,514)</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92273383"/>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dash"/>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2109870400"/>
                  </a:ext>
                </a:extLst>
              </a:tr>
              <a:tr h="153988">
                <a:tc gridSpan="2">
                  <a:txBody>
                    <a:bodyPr/>
                    <a:lstStyle/>
                    <a:p>
                      <a:pPr algn="l" fontAlgn="ctr"/>
                      <a:r>
                        <a:rPr 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of 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25980784"/>
                  </a:ext>
                </a:extLst>
              </a:tr>
            </a:tbl>
          </a:graphicData>
        </a:graphic>
      </p:graphicFrame>
      <p:sp>
        <p:nvSpPr>
          <p:cNvPr id="37" name="직사각형 36">
            <a:extLst>
              <a:ext uri="{FF2B5EF4-FFF2-40B4-BE49-F238E27FC236}">
                <a16:creationId xmlns:a16="http://schemas.microsoft.com/office/drawing/2014/main" id="{666339B5-DED3-440A-B53C-830288B50A22}"/>
              </a:ext>
            </a:extLst>
          </p:cNvPr>
          <p:cNvSpPr/>
          <p:nvPr/>
        </p:nvSpPr>
        <p:spPr>
          <a:xfrm>
            <a:off x="3945359" y="2587171"/>
            <a:ext cx="5121869" cy="135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altLang="ko-KR" sz="700" dirty="0">
                <a:solidFill>
                  <a:schemeClr val="tx1"/>
                </a:solidFill>
                <a:latin typeface="Arial" panose="020B0604020202020204" pitchFamily="34" charset="0"/>
                <a:cs typeface="Arial" panose="020B0604020202020204" pitchFamily="34" charset="0"/>
              </a:rPr>
              <a:t>Note 1: </a:t>
            </a:r>
            <a:r>
              <a:rPr lang="ko-KR" altLang="en-US" sz="700" dirty="0">
                <a:solidFill>
                  <a:schemeClr val="tx1"/>
                </a:solidFill>
                <a:latin typeface="Arial" panose="020B0604020202020204" pitchFamily="34" charset="0"/>
                <a:cs typeface="Arial" panose="020B0604020202020204" pitchFamily="34" charset="0"/>
              </a:rPr>
              <a:t>대손충당금을 제외한 순매출채권</a:t>
            </a:r>
          </a:p>
        </p:txBody>
      </p:sp>
      <p:sp>
        <p:nvSpPr>
          <p:cNvPr id="20" name="TextBox 19">
            <a:extLst>
              <a:ext uri="{FF2B5EF4-FFF2-40B4-BE49-F238E27FC236}">
                <a16:creationId xmlns:a16="http://schemas.microsoft.com/office/drawing/2014/main" id="{0EC43FD5-0234-440D-BA75-9BCD0EF6FDB1}"/>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NWC</a:t>
            </a:r>
          </a:p>
          <a:p>
            <a:pPr marL="266698" lvl="2" indent="-171449" defTabSz="914395" fontAlgn="base">
              <a:lnSpc>
                <a:spcPts val="1200"/>
              </a:lnSpc>
              <a:spcBef>
                <a:spcPts val="600"/>
              </a:spcBef>
              <a:buClr>
                <a:srgbClr val="00338D"/>
              </a:buClr>
              <a:buSzPct val="100000"/>
              <a:buFont typeface="Wingdings" panose="05000000000000000000" pitchFamily="2" charset="2"/>
              <a:buChar char="§"/>
              <a:defRPr/>
            </a:pPr>
            <a:r>
              <a:rPr lang="ko-KR" altLang="en-US" sz="900" kern="0" dirty="0">
                <a:latin typeface="Arial" panose="020B0604020202020204" pitchFamily="34" charset="0"/>
                <a:ea typeface="+mj-ea"/>
                <a:cs typeface="Arial" panose="020B0604020202020204" pitchFamily="34" charset="0"/>
              </a:rPr>
              <a:t>회사의 순운전자본은 매출채권</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재고자산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매입채무</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미지급금으로 구성되어 있음</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주로 매출채권</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매입채무에 따라 변동하며</a:t>
            </a:r>
            <a:r>
              <a:rPr lang="en-US" altLang="ko-KR" sz="900" kern="0" dirty="0">
                <a:latin typeface="Arial" panose="020B0604020202020204" pitchFamily="34" charset="0"/>
                <a:ea typeface="+mj-ea"/>
                <a:cs typeface="Arial" panose="020B0604020202020204" pitchFamily="34" charset="0"/>
              </a:rPr>
              <a:t>, '21</a:t>
            </a:r>
            <a:r>
              <a:rPr lang="ko-KR" altLang="en-US" sz="900" kern="0" dirty="0">
                <a:latin typeface="Arial" panose="020B0604020202020204" pitchFamily="34" charset="0"/>
                <a:ea typeface="+mj-ea"/>
                <a:cs typeface="Arial" panose="020B0604020202020204" pitchFamily="34" charset="0"/>
              </a:rPr>
              <a:t>년 </a:t>
            </a:r>
            <a:r>
              <a:rPr lang="en-US" altLang="ko-KR" sz="900" kern="0" dirty="0">
                <a:latin typeface="Arial" panose="020B0604020202020204" pitchFamily="34" charset="0"/>
                <a:ea typeface="+mj-ea"/>
                <a:cs typeface="Arial" panose="020B0604020202020204" pitchFamily="34" charset="0"/>
              </a:rPr>
              <a:t>9</a:t>
            </a:r>
            <a:r>
              <a:rPr lang="ko-KR" altLang="en-US" sz="900" kern="0" dirty="0">
                <a:latin typeface="Arial" panose="020B0604020202020204" pitchFamily="34" charset="0"/>
                <a:ea typeface="+mj-ea"/>
                <a:cs typeface="Arial" panose="020B0604020202020204" pitchFamily="34" charset="0"/>
              </a:rPr>
              <a:t>월 기준 매출 대비 약 </a:t>
            </a:r>
            <a:r>
              <a:rPr lang="en-US" altLang="ko-KR" sz="900" kern="0" dirty="0">
                <a:latin typeface="Arial" panose="020B0604020202020204" pitchFamily="34" charset="0"/>
                <a:ea typeface="+mj-ea"/>
                <a:cs typeface="Arial" panose="020B0604020202020204" pitchFamily="34" charset="0"/>
              </a:rPr>
              <a:t>18%</a:t>
            </a:r>
            <a:r>
              <a:rPr lang="ko-KR" altLang="en-US" sz="900" kern="0" dirty="0">
                <a:latin typeface="Arial" panose="020B0604020202020204" pitchFamily="34" charset="0"/>
                <a:ea typeface="+mj-ea"/>
                <a:cs typeface="Arial" panose="020B0604020202020204" pitchFamily="34" charset="0"/>
              </a:rPr>
              <a:t>를 차지함</a:t>
            </a:r>
            <a:r>
              <a:rPr lang="en-US" altLang="ko-KR" sz="900" kern="0" dirty="0">
                <a:latin typeface="Arial" panose="020B0604020202020204" pitchFamily="34" charset="0"/>
                <a:ea typeface="+mj-ea"/>
                <a:cs typeface="Arial" panose="020B0604020202020204" pitchFamily="34" charset="0"/>
              </a:rPr>
              <a:t>. </a:t>
            </a:r>
            <a:endParaRPr lang="ko-KR" altLang="en-US" sz="900" kern="0" dirty="0">
              <a:latin typeface="Arial" panose="020B0604020202020204" pitchFamily="34" charset="0"/>
              <a:ea typeface="+mj-ea"/>
              <a:cs typeface="Arial" panose="020B0604020202020204" pitchFamily="34" charset="0"/>
            </a:endParaRPr>
          </a:p>
          <a:p>
            <a:pPr marL="266698" lvl="2" indent="-171449" defTabSz="914395" fontAlgn="base">
              <a:lnSpc>
                <a:spcPts val="1200"/>
              </a:lnSpc>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ea typeface="+mj-ea"/>
                <a:cs typeface="Arial" panose="020B0604020202020204" pitchFamily="34" charset="0"/>
              </a:rPr>
              <a:t>매출채권</a:t>
            </a:r>
            <a:endParaRPr lang="en-US" altLang="ko-KR" sz="900" b="1" kern="0" dirty="0">
              <a:latin typeface="Arial" panose="020B0604020202020204" pitchFamily="34" charset="0"/>
              <a:ea typeface="+mj-ea"/>
              <a:cs typeface="Arial" panose="020B0604020202020204" pitchFamily="34" charset="0"/>
            </a:endParaRP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매출채권은 외상매출금</a:t>
            </a:r>
            <a:r>
              <a:rPr lang="en-US" altLang="ko-KR"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받을어음으로</a:t>
            </a:r>
            <a:r>
              <a:rPr lang="ko-KR" altLang="en-US" sz="900" kern="0" dirty="0">
                <a:latin typeface="Arial" panose="020B0604020202020204" pitchFamily="34" charset="0"/>
                <a:ea typeface="+mj-ea"/>
                <a:cs typeface="Arial" panose="020B0604020202020204" pitchFamily="34" charset="0"/>
              </a:rPr>
              <a:t> 구성되어 있으며</a:t>
            </a:r>
            <a:r>
              <a:rPr lang="en-US" altLang="ko-KR" sz="900" kern="0" dirty="0">
                <a:latin typeface="Arial" panose="020B0604020202020204" pitchFamily="34" charset="0"/>
                <a:ea typeface="+mj-ea"/>
                <a:cs typeface="Arial" panose="020B0604020202020204" pitchFamily="34" charset="0"/>
              </a:rPr>
              <a:t>,</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YILDIZ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및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LX</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하우시스</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중국</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향 수출의 증가로 인해 매출채권이 상승하였음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en-US" altLang="ko-KR" sz="900" kern="0" dirty="0">
                <a:latin typeface="Arial" panose="020B0604020202020204" pitchFamily="34" charset="0"/>
                <a:ea typeface="+mj-ea"/>
                <a:cs typeface="Arial" panose="020B0604020202020204" pitchFamily="34" charset="0"/>
              </a:rPr>
              <a:t> '21</a:t>
            </a:r>
            <a:r>
              <a:rPr lang="ko-KR" altLang="en-US" sz="900" kern="0" dirty="0">
                <a:latin typeface="Arial" panose="020B0604020202020204" pitchFamily="34" charset="0"/>
                <a:ea typeface="+mj-ea"/>
                <a:cs typeface="Arial" panose="020B0604020202020204" pitchFamily="34" charset="0"/>
              </a:rPr>
              <a:t>년 </a:t>
            </a:r>
            <a:r>
              <a:rPr lang="en-US" altLang="ko-KR" sz="900" kern="0" dirty="0">
                <a:latin typeface="Arial" panose="020B0604020202020204" pitchFamily="34" charset="0"/>
                <a:ea typeface="+mj-ea"/>
                <a:cs typeface="Arial" panose="020B0604020202020204" pitchFamily="34" charset="0"/>
              </a:rPr>
              <a:t>9</a:t>
            </a:r>
            <a:r>
              <a:rPr lang="ko-KR" altLang="en-US" sz="900" kern="0" dirty="0">
                <a:latin typeface="Arial" panose="020B0604020202020204" pitchFamily="34" charset="0"/>
                <a:ea typeface="+mj-ea"/>
                <a:cs typeface="Arial" panose="020B0604020202020204" pitchFamily="34" charset="0"/>
              </a:rPr>
              <a:t>월 기준 주 거래처 </a:t>
            </a:r>
            <a:r>
              <a:rPr lang="en-US" altLang="ko-KR" sz="900" kern="0" dirty="0">
                <a:latin typeface="Arial" panose="020B0604020202020204" pitchFamily="34" charset="0"/>
                <a:ea typeface="+mj-ea"/>
                <a:cs typeface="Arial" panose="020B0604020202020204" pitchFamily="34" charset="0"/>
              </a:rPr>
              <a:t>6</a:t>
            </a:r>
            <a:r>
              <a:rPr lang="ko-KR" altLang="en-US" sz="900" kern="0" dirty="0">
                <a:latin typeface="Arial" panose="020B0604020202020204" pitchFamily="34" charset="0"/>
                <a:ea typeface="+mj-ea"/>
                <a:cs typeface="Arial" panose="020B0604020202020204" pitchFamily="34" charset="0"/>
              </a:rPr>
              <a:t>곳</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진영</a:t>
            </a:r>
            <a:r>
              <a:rPr lang="en-US" altLang="ko-KR" sz="900" kern="0" dirty="0">
                <a:latin typeface="Arial" panose="020B0604020202020204" pitchFamily="34" charset="0"/>
                <a:ea typeface="+mj-ea"/>
                <a:cs typeface="Arial" panose="020B0604020202020204" pitchFamily="34" charset="0"/>
              </a:rPr>
              <a:t>LDM, </a:t>
            </a:r>
            <a:r>
              <a:rPr lang="ko-KR" altLang="en-US" sz="900" kern="0" dirty="0" err="1">
                <a:latin typeface="Arial" panose="020B0604020202020204" pitchFamily="34" charset="0"/>
                <a:ea typeface="+mj-ea"/>
                <a:cs typeface="Arial" panose="020B0604020202020204" pitchFamily="34" charset="0"/>
              </a:rPr>
              <a:t>도레이첨단소재</a:t>
            </a:r>
            <a:r>
              <a:rPr lang="en-US" altLang="ko-KR" sz="900" kern="0" dirty="0">
                <a:latin typeface="Arial" panose="020B0604020202020204" pitchFamily="34" charset="0"/>
                <a:ea typeface="+mj-ea"/>
                <a:cs typeface="Arial" panose="020B0604020202020204" pitchFamily="34" charset="0"/>
              </a:rPr>
              <a:t>, LX</a:t>
            </a:r>
            <a:r>
              <a:rPr lang="ko-KR" altLang="en-US" sz="900" kern="0" dirty="0" err="1">
                <a:latin typeface="Arial" panose="020B0604020202020204" pitchFamily="34" charset="0"/>
                <a:ea typeface="+mj-ea"/>
                <a:cs typeface="Arial" panose="020B0604020202020204" pitchFamily="34" charset="0"/>
              </a:rPr>
              <a:t>하우시스</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한국</a:t>
            </a:r>
            <a:r>
              <a:rPr lang="en-US" altLang="ko-KR" sz="900" kern="0" dirty="0">
                <a:latin typeface="Arial" panose="020B0604020202020204" pitchFamily="34" charset="0"/>
                <a:ea typeface="+mj-ea"/>
                <a:cs typeface="Arial" panose="020B0604020202020204" pitchFamily="34" charset="0"/>
              </a:rPr>
              <a:t>), LX</a:t>
            </a:r>
            <a:r>
              <a:rPr lang="ko-KR" altLang="en-US" sz="900" kern="0" dirty="0" err="1">
                <a:latin typeface="Arial" panose="020B0604020202020204" pitchFamily="34" charset="0"/>
                <a:ea typeface="+mj-ea"/>
                <a:cs typeface="Arial" panose="020B0604020202020204" pitchFamily="34" charset="0"/>
              </a:rPr>
              <a:t>하우시스</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중국</a:t>
            </a:r>
            <a:r>
              <a:rPr lang="en-US" altLang="ko-KR" sz="900" kern="0" dirty="0">
                <a:latin typeface="Arial" panose="020B0604020202020204" pitchFamily="34" charset="0"/>
                <a:ea typeface="+mj-ea"/>
                <a:cs typeface="Arial" panose="020B0604020202020204" pitchFamily="34" charset="0"/>
              </a:rPr>
              <a:t>), YILDIZ, </a:t>
            </a:r>
            <a:r>
              <a:rPr lang="ko-KR" altLang="en-US" sz="900" kern="0" dirty="0">
                <a:latin typeface="Arial" panose="020B0604020202020204" pitchFamily="34" charset="0"/>
                <a:ea typeface="+mj-ea"/>
                <a:cs typeface="Arial" panose="020B0604020202020204" pitchFamily="34" charset="0"/>
              </a:rPr>
              <a:t>한샘</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에 대한 매출채권이 전체 매출채권의 약 </a:t>
            </a:r>
            <a:r>
              <a:rPr lang="en-US" altLang="ko-KR" sz="900" kern="0" dirty="0">
                <a:latin typeface="Arial" panose="020B0604020202020204" pitchFamily="34" charset="0"/>
                <a:ea typeface="+mj-ea"/>
                <a:cs typeface="Arial" panose="020B0604020202020204" pitchFamily="34" charset="0"/>
              </a:rPr>
              <a:t>93%</a:t>
            </a:r>
            <a:r>
              <a:rPr lang="ko-KR" altLang="en-US" sz="900" kern="0" dirty="0">
                <a:latin typeface="Arial" panose="020B0604020202020204" pitchFamily="34" charset="0"/>
                <a:ea typeface="+mj-ea"/>
                <a:cs typeface="Arial" panose="020B0604020202020204" pitchFamily="34" charset="0"/>
              </a:rPr>
              <a:t>를 차지함</a:t>
            </a:r>
            <a:r>
              <a:rPr lang="en-US" altLang="ko-KR" sz="900" kern="0" dirty="0">
                <a:latin typeface="Arial" panose="020B0604020202020204" pitchFamily="34" charset="0"/>
                <a:ea typeface="+mj-ea"/>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358775" lvl="2" indent="-176213" defTabSz="914395" fontAlgn="base">
              <a:lnSpc>
                <a:spcPts val="1200"/>
              </a:lnSpc>
              <a:spcBef>
                <a:spcPts val="1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266698" marR="0" lvl="2" indent="-171449"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
              <a:tabLst/>
              <a:defRPr/>
            </a:pP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T/O Days</a:t>
            </a:r>
          </a:p>
          <a:p>
            <a:pPr marL="358775" marR="0" lvl="2" indent="-176213" algn="l" defTabSz="914395" rtl="0" eaLnBrk="1" fontAlgn="base" hangingPunct="1">
              <a:lnSpc>
                <a:spcPts val="1200"/>
              </a:lnSpc>
              <a:spcBef>
                <a:spcPts val="3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회사의 매출채권 회전기일은 비교적 매출채권 회전기일이 긴 수출 매출 증가로 인하여 증가하는 추세이며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월 기준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60</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일을 보이고 있음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a:t>
            </a:r>
          </a:p>
          <a:p>
            <a:pPr marL="358775" marR="0" lvl="2" indent="-176213" algn="l" defTabSz="914395" rtl="0" eaLnBrk="1" fontAlgn="base" hangingPunct="1">
              <a:lnSpc>
                <a:spcPts val="1200"/>
              </a:lnSpc>
              <a:spcBef>
                <a:spcPts val="3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회사의 재고자산은 최근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3</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개년 평균 약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12</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일로 한달 이내의 빠른 회전기일을 보이고 있음</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a:t>
            </a:r>
          </a:p>
          <a:p>
            <a:pPr marL="358775" marR="0" lvl="2" indent="-176213" algn="l" defTabSz="914395" rtl="0" eaLnBrk="1" fontAlgn="base" hangingPunct="1">
              <a:lnSpc>
                <a:spcPts val="1200"/>
              </a:lnSpc>
              <a:spcBef>
                <a:spcPts val="3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cs typeface="Arial" panose="020B0604020202020204" pitchFamily="34" charset="0"/>
              </a:rPr>
              <a:t>회사는 매입채무에 대해 당월 마감 후 익월 말 일시 지급하고 있으며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과거 선지급을 요청하는 업체가 있어 미리 지급하는 경우가 있었으나</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이러한 요청이 감소하여 </a:t>
            </a:r>
            <a:r>
              <a:rPr lang="en-US" altLang="ko-KR" sz="900" kern="0" dirty="0">
                <a:latin typeface="Arial" panose="020B0604020202020204" pitchFamily="34" charset="0"/>
                <a:cs typeface="Arial" panose="020B0604020202020204" pitchFamily="34" charset="0"/>
              </a:rPr>
              <a:t>'21</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9</a:t>
            </a:r>
            <a:r>
              <a:rPr lang="ko-KR" altLang="en-US" sz="900" kern="0" dirty="0">
                <a:latin typeface="Arial" panose="020B0604020202020204" pitchFamily="34" charset="0"/>
                <a:cs typeface="Arial" panose="020B0604020202020204" pitchFamily="34" charset="0"/>
              </a:rPr>
              <a:t>월 기준 </a:t>
            </a:r>
            <a:r>
              <a:rPr lang="en-US" altLang="ko-KR" sz="900" kern="0" dirty="0">
                <a:latin typeface="Arial" panose="020B0604020202020204" pitchFamily="34" charset="0"/>
                <a:cs typeface="Arial" panose="020B0604020202020204" pitchFamily="34" charset="0"/>
              </a:rPr>
              <a:t>30</a:t>
            </a:r>
            <a:r>
              <a:rPr lang="ko-KR" altLang="en-US" sz="900" kern="0" dirty="0">
                <a:latin typeface="Arial" panose="020B0604020202020204" pitchFamily="34" charset="0"/>
                <a:cs typeface="Arial" panose="020B0604020202020204" pitchFamily="34" charset="0"/>
              </a:rPr>
              <a:t>일을 나타냄</a:t>
            </a:r>
            <a:r>
              <a:rPr lang="en-US" altLang="ko-KR" sz="900" kern="0" dirty="0">
                <a:latin typeface="Arial" panose="020B0604020202020204" pitchFamily="34" charset="0"/>
                <a:cs typeface="Arial" panose="020B0604020202020204" pitchFamily="34" charset="0"/>
              </a:rPr>
              <a:t>. </a:t>
            </a:r>
          </a:p>
          <a:p>
            <a:pPr marL="266698" lvl="2" indent="-171449" defTabSz="914395" fontAlgn="base">
              <a:lnSpc>
                <a:spcPts val="1000"/>
              </a:lnSpc>
              <a:spcBef>
                <a:spcPts val="600"/>
              </a:spcBef>
              <a:buClr>
                <a:srgbClr val="00338D"/>
              </a:buClr>
              <a:buSzPct val="100000"/>
              <a:buFont typeface="Wingdings" panose="05000000000000000000" pitchFamily="2" charset="2"/>
              <a:buChar char="§"/>
              <a:defRPr/>
            </a:pPr>
            <a:endParaRPr lang="en-US" altLang="ko-KR" sz="1000" b="1" kern="0" dirty="0">
              <a:latin typeface="Arial" panose="020B0604020202020204" pitchFamily="34" charset="0"/>
              <a:cs typeface="Arial" panose="020B0604020202020204" pitchFamily="34" charset="0"/>
            </a:endParaRPr>
          </a:p>
          <a:p>
            <a:pPr marL="360000" lvl="2" indent="-177800" algn="just" latinLnBrk="1">
              <a:lnSpc>
                <a:spcPct val="110000"/>
              </a:lnSpc>
              <a:spcBef>
                <a:spcPts val="300"/>
              </a:spcBef>
              <a:buClr>
                <a:srgbClr val="00338D"/>
              </a:buClr>
              <a:buFont typeface="Arial" panose="020B0604020202020204" pitchFamily="34" charset="0"/>
              <a:buChar char="–"/>
              <a:defRPr/>
            </a:pPr>
            <a:endParaRPr lang="en-US" altLang="ko-KR" sz="900" kern="0" dirty="0">
              <a:solidFill>
                <a:srgbClr val="000000"/>
              </a:solidFill>
              <a:latin typeface="맑은 고딕"/>
              <a:cs typeface="Arial" panose="020B0604020202020204" pitchFamily="34" charset="0"/>
            </a:endParaRPr>
          </a:p>
          <a:p>
            <a:pPr defTabSz="914390" fontAlgn="base">
              <a:lnSpc>
                <a:spcPct val="120000"/>
              </a:lnSpc>
              <a:spcBef>
                <a:spcPts val="600"/>
              </a:spcBef>
              <a:spcAft>
                <a:spcPct val="0"/>
              </a:spcAft>
            </a:pPr>
            <a:endParaRPr lang="en-US" altLang="ko-KR" sz="1000" b="1" kern="0" dirty="0">
              <a:latin typeface="Arial" panose="020B0604020202020204" pitchFamily="34" charset="0"/>
              <a:ea typeface="+mj-ea"/>
              <a:cs typeface="Arial" panose="020B0604020202020204" pitchFamily="34" charset="0"/>
            </a:endParaRPr>
          </a:p>
        </p:txBody>
      </p:sp>
      <p:sp>
        <p:nvSpPr>
          <p:cNvPr id="21" name="순서도: 연결자 20">
            <a:extLst>
              <a:ext uri="{FF2B5EF4-FFF2-40B4-BE49-F238E27FC236}">
                <a16:creationId xmlns:a16="http://schemas.microsoft.com/office/drawing/2014/main" id="{E23B584E-1442-46E9-B787-B1521064BA61}"/>
              </a:ext>
            </a:extLst>
          </p:cNvPr>
          <p:cNvSpPr/>
          <p:nvPr/>
        </p:nvSpPr>
        <p:spPr bwMode="auto">
          <a:xfrm>
            <a:off x="546162" y="20236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aphicFrame>
        <p:nvGraphicFramePr>
          <p:cNvPr id="29" name="표 28">
            <a:extLst>
              <a:ext uri="{FF2B5EF4-FFF2-40B4-BE49-F238E27FC236}">
                <a16:creationId xmlns:a16="http://schemas.microsoft.com/office/drawing/2014/main" id="{AFF64051-EF92-42B0-A635-4F4FE7CB704A}"/>
              </a:ext>
            </a:extLst>
          </p:cNvPr>
          <p:cNvGraphicFramePr>
            <a:graphicFrameLocks noGrp="1"/>
          </p:cNvGraphicFramePr>
          <p:nvPr/>
        </p:nvGraphicFramePr>
        <p:xfrm>
          <a:off x="905069" y="3210687"/>
          <a:ext cx="2715208" cy="1219200"/>
        </p:xfrm>
        <a:graphic>
          <a:graphicData uri="http://schemas.openxmlformats.org/drawingml/2006/table">
            <a:tbl>
              <a:tblPr/>
              <a:tblGrid>
                <a:gridCol w="1181914">
                  <a:extLst>
                    <a:ext uri="{9D8B030D-6E8A-4147-A177-3AD203B41FA5}">
                      <a16:colId xmlns:a16="http://schemas.microsoft.com/office/drawing/2014/main" val="1488259276"/>
                    </a:ext>
                  </a:extLst>
                </a:gridCol>
                <a:gridCol w="766647">
                  <a:extLst>
                    <a:ext uri="{9D8B030D-6E8A-4147-A177-3AD203B41FA5}">
                      <a16:colId xmlns:a16="http://schemas.microsoft.com/office/drawing/2014/main" val="2062256533"/>
                    </a:ext>
                  </a:extLst>
                </a:gridCol>
                <a:gridCol w="766647">
                  <a:extLst>
                    <a:ext uri="{9D8B030D-6E8A-4147-A177-3AD203B41FA5}">
                      <a16:colId xmlns:a16="http://schemas.microsoft.com/office/drawing/2014/main" val="1114828989"/>
                    </a:ext>
                  </a:extLst>
                </a:gridCol>
              </a:tblGrid>
              <a:tr h="82027">
                <a:tc>
                  <a:txBody>
                    <a:bodyPr/>
                    <a:lstStyle/>
                    <a:p>
                      <a:pPr algn="l" fontAlgn="ct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altLang="ko-KR" sz="8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102828107"/>
                  </a:ext>
                </a:extLst>
              </a:tr>
              <a:tr h="82027">
                <a:tc>
                  <a:txBody>
                    <a:bodyPr/>
                    <a:lstStyle/>
                    <a:p>
                      <a:pPr algn="l" fontAlgn="ctr"/>
                      <a:r>
                        <a:rPr lang="ko-KR" altLang="en-US"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3510132832"/>
                  </a:ext>
                </a:extLst>
              </a:tr>
              <a:tr h="82027">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LX</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하우시스</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한국</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695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16132910"/>
                  </a:ext>
                </a:extLst>
              </a:tr>
              <a:tr h="82027">
                <a:tc>
                  <a:txBody>
                    <a:bodyPr/>
                    <a:lstStyle/>
                    <a:p>
                      <a:pPr algn="l"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LX</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하우시스</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중국</a:t>
                      </a: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6,231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61.9%</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213303346"/>
                  </a:ext>
                </a:extLst>
              </a:tr>
              <a:tr h="82027">
                <a:tc>
                  <a:txBody>
                    <a:bodyPr/>
                    <a:lstStyle/>
                    <a:p>
                      <a:pPr algn="l" fontAlgn="ct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YILDIZ</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851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8.4%</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355696310"/>
                  </a:ext>
                </a:extLst>
              </a:tr>
              <a:tr h="8202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진영</a:t>
                      </a:r>
                      <a:r>
                        <a:rPr 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LDM</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72012736"/>
                  </a:ext>
                </a:extLst>
              </a:tr>
              <a:tr h="8202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한샘</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92150407"/>
                  </a:ext>
                </a:extLst>
              </a:tr>
              <a:tr h="8202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도레이첨단소재</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892 </a:t>
                      </a:r>
                    </a:p>
                  </a:txBody>
                  <a:tcPr marL="36000" marR="36000" marT="0" marB="0" anchor="ctr">
                    <a:lnL>
                      <a:noFill/>
                    </a:lnL>
                    <a:lnR>
                      <a:noFill/>
                    </a:lnR>
                    <a:lnT>
                      <a:noFill/>
                    </a:lnT>
                    <a:lnB>
                      <a:noFill/>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8.9%</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42327180"/>
                  </a:ext>
                </a:extLst>
              </a:tr>
              <a:tr h="82027">
                <a:tc>
                  <a:txBody>
                    <a:bodyPr/>
                    <a:lstStyle/>
                    <a:p>
                      <a:pPr algn="l" fontAlgn="ctr"/>
                      <a:r>
                        <a:rPr lang="ko-KR" altLang="en-US"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747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7.4%</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73710396"/>
                  </a:ext>
                </a:extLst>
              </a:tr>
              <a:tr h="82027">
                <a:tc>
                  <a:txBody>
                    <a:bodyPr/>
                    <a:lstStyle/>
                    <a:p>
                      <a:pPr algn="l" fontAlgn="ctr"/>
                      <a:r>
                        <a:rPr lang="ko-KR" altLang="en-US" sz="8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합계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10,074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41200905"/>
                  </a:ext>
                </a:extLst>
              </a:tr>
            </a:tbl>
          </a:graphicData>
        </a:graphic>
      </p:graphicFrame>
      <p:sp>
        <p:nvSpPr>
          <p:cNvPr id="31" name="직사각형 30">
            <a:extLst>
              <a:ext uri="{FF2B5EF4-FFF2-40B4-BE49-F238E27FC236}">
                <a16:creationId xmlns:a16="http://schemas.microsoft.com/office/drawing/2014/main" id="{C90A45EB-E709-4BD9-9AC0-1337D9F20611}"/>
              </a:ext>
            </a:extLst>
          </p:cNvPr>
          <p:cNvSpPr/>
          <p:nvPr/>
        </p:nvSpPr>
        <p:spPr>
          <a:xfrm>
            <a:off x="4009437" y="1819849"/>
            <a:ext cx="5115631" cy="15019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32" name="순서도: 연결자 31">
            <a:extLst>
              <a:ext uri="{FF2B5EF4-FFF2-40B4-BE49-F238E27FC236}">
                <a16:creationId xmlns:a16="http://schemas.microsoft.com/office/drawing/2014/main" id="{7F0320C1-2684-4203-BABC-0140E0217AA0}"/>
              </a:ext>
            </a:extLst>
          </p:cNvPr>
          <p:cNvSpPr/>
          <p:nvPr/>
        </p:nvSpPr>
        <p:spPr bwMode="auto">
          <a:xfrm>
            <a:off x="3936293" y="175589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aphicFrame>
        <p:nvGraphicFramePr>
          <p:cNvPr id="43" name="표 42">
            <a:extLst>
              <a:ext uri="{FF2B5EF4-FFF2-40B4-BE49-F238E27FC236}">
                <a16:creationId xmlns:a16="http://schemas.microsoft.com/office/drawing/2014/main" id="{8BFD358A-58E8-4D7A-BCAD-CD395B8B9E79}"/>
              </a:ext>
            </a:extLst>
          </p:cNvPr>
          <p:cNvGraphicFramePr>
            <a:graphicFrameLocks noGrp="1"/>
          </p:cNvGraphicFramePr>
          <p:nvPr/>
        </p:nvGraphicFramePr>
        <p:xfrm>
          <a:off x="4003196" y="4113788"/>
          <a:ext cx="5114674" cy="914400"/>
        </p:xfrm>
        <a:graphic>
          <a:graphicData uri="http://schemas.openxmlformats.org/drawingml/2006/table">
            <a:tbl>
              <a:tblPr/>
              <a:tblGrid>
                <a:gridCol w="1573746">
                  <a:extLst>
                    <a:ext uri="{9D8B030D-6E8A-4147-A177-3AD203B41FA5}">
                      <a16:colId xmlns:a16="http://schemas.microsoft.com/office/drawing/2014/main" val="2970455697"/>
                    </a:ext>
                  </a:extLst>
                </a:gridCol>
                <a:gridCol w="885232">
                  <a:extLst>
                    <a:ext uri="{9D8B030D-6E8A-4147-A177-3AD203B41FA5}">
                      <a16:colId xmlns:a16="http://schemas.microsoft.com/office/drawing/2014/main" val="2292245966"/>
                    </a:ext>
                  </a:extLst>
                </a:gridCol>
                <a:gridCol w="885232">
                  <a:extLst>
                    <a:ext uri="{9D8B030D-6E8A-4147-A177-3AD203B41FA5}">
                      <a16:colId xmlns:a16="http://schemas.microsoft.com/office/drawing/2014/main" val="1952315294"/>
                    </a:ext>
                  </a:extLst>
                </a:gridCol>
                <a:gridCol w="885232">
                  <a:extLst>
                    <a:ext uri="{9D8B030D-6E8A-4147-A177-3AD203B41FA5}">
                      <a16:colId xmlns:a16="http://schemas.microsoft.com/office/drawing/2014/main" val="2395975694"/>
                    </a:ext>
                  </a:extLst>
                </a:gridCol>
                <a:gridCol w="885232">
                  <a:extLst>
                    <a:ext uri="{9D8B030D-6E8A-4147-A177-3AD203B41FA5}">
                      <a16:colId xmlns:a16="http://schemas.microsoft.com/office/drawing/2014/main" val="424979461"/>
                    </a:ext>
                  </a:extLst>
                </a:gridCol>
              </a:tblGrid>
              <a:tr h="152400">
                <a:tc>
                  <a:txBody>
                    <a:bodyPr/>
                    <a:lstStyle/>
                    <a:p>
                      <a:pPr algn="l" fontAlgn="ct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896288441"/>
                  </a:ext>
                </a:extLst>
              </a:tr>
              <a:tr h="152400">
                <a:tc>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재고자산</a:t>
                      </a:r>
                      <a:r>
                        <a:rPr lang="en-US" altLang="ko-KR" sz="900" b="1"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900" b="1" i="0" u="none" strike="noStrike" baseline="30000"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973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42992518"/>
                  </a:ext>
                </a:extLst>
              </a:tr>
              <a:tr h="152400">
                <a:tc>
                  <a:txBody>
                    <a:bodyPr/>
                    <a:lstStyle/>
                    <a:p>
                      <a:pPr algn="l" fontAlgn="ctr"/>
                      <a:r>
                        <a:rPr lang="en-US" sz="900" b="1" i="0" u="none" strike="noStrike">
                          <a:solidFill>
                            <a:srgbClr val="000000"/>
                          </a:solidFill>
                          <a:effectLst/>
                          <a:latin typeface="맑은 고딕" panose="020B0503020000020004" pitchFamily="50" charset="-127"/>
                          <a:ea typeface="맑은 고딕" panose="020B0503020000020004" pitchFamily="50" charset="-127"/>
                        </a:rPr>
                        <a:t>Driver</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234489457"/>
                  </a:ext>
                </a:extLst>
              </a:tr>
              <a:tr h="1524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16,780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19,245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28,069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31,985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89006331"/>
                  </a:ext>
                </a:extLst>
              </a:tr>
              <a:tr h="152400">
                <a:tc>
                  <a:txBody>
                    <a:bodyPr/>
                    <a:lstStyle/>
                    <a:p>
                      <a:pPr algn="l" fontAlgn="ctr"/>
                      <a:r>
                        <a:rPr lang="en-US" sz="900" b="1" i="0" u="none" strike="noStrike" dirty="0">
                          <a:solidFill>
                            <a:srgbClr val="000000"/>
                          </a:solidFill>
                          <a:effectLst/>
                          <a:latin typeface="맑은 고딕" panose="020B0503020000020004" pitchFamily="50" charset="-127"/>
                          <a:ea typeface="맑은 고딕" panose="020B0503020000020004" pitchFamily="50" charset="-127"/>
                        </a:rPr>
                        <a:t>T/O Days (</a:t>
                      </a: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일</a:t>
                      </a:r>
                      <a:r>
                        <a:rPr lang="en-US" altLang="ko-KR" sz="900" b="1" i="0" u="none" strike="noStrike" dirty="0">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902833677"/>
                  </a:ext>
                </a:extLst>
              </a:tr>
              <a:tr h="1524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재고자산</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255544132"/>
                  </a:ext>
                </a:extLst>
              </a:tr>
            </a:tbl>
          </a:graphicData>
        </a:graphic>
      </p:graphicFrame>
      <p:sp>
        <p:nvSpPr>
          <p:cNvPr id="44" name="직사각형 43">
            <a:extLst>
              <a:ext uri="{FF2B5EF4-FFF2-40B4-BE49-F238E27FC236}">
                <a16:creationId xmlns:a16="http://schemas.microsoft.com/office/drawing/2014/main" id="{91F6F61A-15F9-48E7-8E01-CF8FB544B330}"/>
              </a:ext>
            </a:extLst>
          </p:cNvPr>
          <p:cNvSpPr/>
          <p:nvPr/>
        </p:nvSpPr>
        <p:spPr>
          <a:xfrm>
            <a:off x="3945359" y="6025696"/>
            <a:ext cx="5121869" cy="135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altLang="ko-KR" sz="700" dirty="0">
                <a:solidFill>
                  <a:schemeClr val="tx1"/>
                </a:solidFill>
                <a:latin typeface="Arial" panose="020B0604020202020204" pitchFamily="34" charset="0"/>
                <a:cs typeface="Arial" panose="020B0604020202020204" pitchFamily="34" charset="0"/>
              </a:rPr>
              <a:t>Note 2: </a:t>
            </a:r>
            <a:r>
              <a:rPr lang="ko-KR" altLang="en-US" sz="700" dirty="0">
                <a:solidFill>
                  <a:schemeClr val="tx1"/>
                </a:solidFill>
                <a:latin typeface="Arial" panose="020B0604020202020204" pitchFamily="34" charset="0"/>
                <a:cs typeface="Arial" panose="020B0604020202020204" pitchFamily="34" charset="0"/>
              </a:rPr>
              <a:t>평균 순매출채권</a:t>
            </a:r>
            <a:r>
              <a:rPr lang="en-US" altLang="ko-KR" sz="700" dirty="0">
                <a:solidFill>
                  <a:schemeClr val="tx1"/>
                </a:solidFill>
                <a:latin typeface="Arial" panose="020B0604020202020204" pitchFamily="34" charset="0"/>
                <a:cs typeface="Arial" panose="020B0604020202020204" pitchFamily="34" charset="0"/>
              </a:rPr>
              <a:t>, </a:t>
            </a:r>
            <a:r>
              <a:rPr lang="ko-KR" altLang="en-US" sz="700" dirty="0">
                <a:solidFill>
                  <a:schemeClr val="tx1"/>
                </a:solidFill>
                <a:latin typeface="Arial" panose="020B0604020202020204" pitchFamily="34" charset="0"/>
                <a:cs typeface="Arial" panose="020B0604020202020204" pitchFamily="34" charset="0"/>
              </a:rPr>
              <a:t>평균 재고자산</a:t>
            </a:r>
            <a:r>
              <a:rPr lang="en-US" altLang="ko-KR" sz="700" dirty="0">
                <a:solidFill>
                  <a:schemeClr val="tx1"/>
                </a:solidFill>
                <a:latin typeface="Arial" panose="020B0604020202020204" pitchFamily="34" charset="0"/>
                <a:cs typeface="Arial" panose="020B0604020202020204" pitchFamily="34" charset="0"/>
              </a:rPr>
              <a:t>, </a:t>
            </a:r>
            <a:r>
              <a:rPr lang="ko-KR" altLang="en-US" sz="700" dirty="0">
                <a:solidFill>
                  <a:schemeClr val="tx1"/>
                </a:solidFill>
                <a:latin typeface="Arial" panose="020B0604020202020204" pitchFamily="34" charset="0"/>
                <a:cs typeface="Arial" panose="020B0604020202020204" pitchFamily="34" charset="0"/>
              </a:rPr>
              <a:t>평균 매입채무</a:t>
            </a:r>
          </a:p>
        </p:txBody>
      </p:sp>
      <p:graphicFrame>
        <p:nvGraphicFramePr>
          <p:cNvPr id="45" name="표 44">
            <a:extLst>
              <a:ext uri="{FF2B5EF4-FFF2-40B4-BE49-F238E27FC236}">
                <a16:creationId xmlns:a16="http://schemas.microsoft.com/office/drawing/2014/main" id="{C20D2A59-1EE8-4817-944D-F96974525F20}"/>
              </a:ext>
            </a:extLst>
          </p:cNvPr>
          <p:cNvGraphicFramePr>
            <a:graphicFrameLocks noGrp="1"/>
          </p:cNvGraphicFramePr>
          <p:nvPr/>
        </p:nvGraphicFramePr>
        <p:xfrm>
          <a:off x="4003196" y="5105400"/>
          <a:ext cx="5114674" cy="914400"/>
        </p:xfrm>
        <a:graphic>
          <a:graphicData uri="http://schemas.openxmlformats.org/drawingml/2006/table">
            <a:tbl>
              <a:tblPr/>
              <a:tblGrid>
                <a:gridCol w="1573746">
                  <a:extLst>
                    <a:ext uri="{9D8B030D-6E8A-4147-A177-3AD203B41FA5}">
                      <a16:colId xmlns:a16="http://schemas.microsoft.com/office/drawing/2014/main" val="185947516"/>
                    </a:ext>
                  </a:extLst>
                </a:gridCol>
                <a:gridCol w="885232">
                  <a:extLst>
                    <a:ext uri="{9D8B030D-6E8A-4147-A177-3AD203B41FA5}">
                      <a16:colId xmlns:a16="http://schemas.microsoft.com/office/drawing/2014/main" val="3725350508"/>
                    </a:ext>
                  </a:extLst>
                </a:gridCol>
                <a:gridCol w="885232">
                  <a:extLst>
                    <a:ext uri="{9D8B030D-6E8A-4147-A177-3AD203B41FA5}">
                      <a16:colId xmlns:a16="http://schemas.microsoft.com/office/drawing/2014/main" val="1290006641"/>
                    </a:ext>
                  </a:extLst>
                </a:gridCol>
                <a:gridCol w="885232">
                  <a:extLst>
                    <a:ext uri="{9D8B030D-6E8A-4147-A177-3AD203B41FA5}">
                      <a16:colId xmlns:a16="http://schemas.microsoft.com/office/drawing/2014/main" val="3082789313"/>
                    </a:ext>
                  </a:extLst>
                </a:gridCol>
                <a:gridCol w="885232">
                  <a:extLst>
                    <a:ext uri="{9D8B030D-6E8A-4147-A177-3AD203B41FA5}">
                      <a16:colId xmlns:a16="http://schemas.microsoft.com/office/drawing/2014/main" val="1245909136"/>
                    </a:ext>
                  </a:extLst>
                </a:gridCol>
              </a:tblGrid>
              <a:tr h="152400">
                <a:tc>
                  <a:txBody>
                    <a:bodyPr/>
                    <a:lstStyle/>
                    <a:p>
                      <a:pPr algn="l" fontAlgn="ct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 </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690017544"/>
                  </a:ext>
                </a:extLst>
              </a:tr>
              <a:tr h="152400">
                <a:tc>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매입채무</a:t>
                      </a:r>
                      <a:r>
                        <a:rPr lang="en-US" altLang="ko-KR" sz="900" b="1"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900" b="1" i="0" u="none" strike="noStrike" baseline="30000" dirty="0">
                        <a:solidFill>
                          <a:srgbClr val="000000"/>
                        </a:solidFill>
                        <a:effectLst/>
                        <a:latin typeface="맑은 고딕" panose="020B0503020000020004" pitchFamily="50" charset="-127"/>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970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2,462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3,437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14899584"/>
                  </a:ext>
                </a:extLst>
              </a:tr>
              <a:tr h="152400">
                <a:tc>
                  <a:txBody>
                    <a:bodyPr/>
                    <a:lstStyle/>
                    <a:p>
                      <a:pPr algn="l" fontAlgn="ctr"/>
                      <a:r>
                        <a:rPr lang="en-US" sz="900" b="1" i="0" u="none" strike="noStrike" dirty="0">
                          <a:solidFill>
                            <a:srgbClr val="000000"/>
                          </a:solidFill>
                          <a:effectLst/>
                          <a:latin typeface="맑은 고딕" panose="020B0503020000020004" pitchFamily="50" charset="-127"/>
                          <a:ea typeface="맑은 고딕" panose="020B0503020000020004" pitchFamily="50" charset="-127"/>
                        </a:rPr>
                        <a:t>Driver</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12116555"/>
                  </a:ext>
                </a:extLst>
              </a:tr>
              <a:tr h="152400">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매출원가</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16,780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19,245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28,069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31,985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15929360"/>
                  </a:ext>
                </a:extLst>
              </a:tr>
              <a:tr h="152400">
                <a:tc>
                  <a:txBody>
                    <a:bodyPr/>
                    <a:lstStyle/>
                    <a:p>
                      <a:pPr algn="l" fontAlgn="ctr"/>
                      <a:r>
                        <a:rPr lang="en-US" sz="900" b="1" i="0" u="none" strike="noStrike">
                          <a:solidFill>
                            <a:srgbClr val="000000"/>
                          </a:solidFill>
                          <a:effectLst/>
                          <a:latin typeface="맑은 고딕" panose="020B0503020000020004" pitchFamily="50" charset="-127"/>
                          <a:ea typeface="맑은 고딕" panose="020B0503020000020004" pitchFamily="50" charset="-127"/>
                        </a:rPr>
                        <a:t>T/O Days (</a:t>
                      </a: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일</a:t>
                      </a:r>
                      <a:r>
                        <a:rPr lang="en-US" altLang="ko-KR" sz="900" b="1" i="0" u="none" strike="noStrike">
                          <a:solidFill>
                            <a:srgbClr val="000000"/>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2618547374"/>
                  </a:ext>
                </a:extLst>
              </a:tr>
              <a:tr h="152400">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매입채무</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204225937"/>
                  </a:ext>
                </a:extLst>
              </a:tr>
            </a:tbl>
          </a:graphicData>
        </a:graphic>
      </p:graphicFrame>
    </p:spTree>
    <p:extLst>
      <p:ext uri="{BB962C8B-B14F-4D97-AF65-F5344CB8AC3E}">
        <p14:creationId xmlns:p14="http://schemas.microsoft.com/office/powerpoint/2010/main" val="538392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2F133709-E050-4E9D-82BF-183BB4EBE07C}"/>
              </a:ext>
            </a:extLst>
          </p:cNvPr>
          <p:cNvGrpSpPr/>
          <p:nvPr/>
        </p:nvGrpSpPr>
        <p:grpSpPr>
          <a:xfrm>
            <a:off x="3987546" y="1098740"/>
            <a:ext cx="5130327" cy="360000"/>
            <a:chOff x="480054" y="1434354"/>
            <a:chExt cx="4582309" cy="360000"/>
          </a:xfrm>
        </p:grpSpPr>
        <p:sp>
          <p:nvSpPr>
            <p:cNvPr id="9" name="Line 13">
              <a:extLst>
                <a:ext uri="{FF2B5EF4-FFF2-40B4-BE49-F238E27FC236}">
                  <a16:creationId xmlns:a16="http://schemas.microsoft.com/office/drawing/2014/main" id="{E5E07DB5-9248-43C6-B181-4EC5CB7BBC74}"/>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10" name="Rectangle 41">
              <a:extLst>
                <a:ext uri="{FF2B5EF4-FFF2-40B4-BE49-F238E27FC236}">
                  <a16:creationId xmlns:a16="http://schemas.microsoft.com/office/drawing/2014/main" id="{A61A9B23-9AFF-47EB-BED2-852FBD88D6EF}"/>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cs typeface="Arial" panose="020B0604020202020204" pitchFamily="34" charset="0"/>
                </a:rPr>
                <a:t>▌</a:t>
              </a:r>
              <a:r>
                <a:rPr lang="en-US" altLang="ko-KR" sz="1000" b="1" dirty="0">
                  <a:solidFill>
                    <a:srgbClr val="00338D"/>
                  </a:solidFill>
                  <a:latin typeface="Arial" panose="020B0604020202020204" pitchFamily="34" charset="0"/>
                  <a:cs typeface="Arial" panose="020B0604020202020204" pitchFamily="34" charset="0"/>
                </a:rPr>
                <a:t>NWC</a:t>
              </a:r>
              <a:endParaRPr lang="en-US" altLang="ko-KR" sz="1000" b="1" baseline="30000" dirty="0">
                <a:solidFill>
                  <a:srgbClr val="00338D"/>
                </a:solidFill>
                <a:latin typeface="Arial" panose="020B0604020202020204" pitchFamily="34" charset="0"/>
                <a:cs typeface="Arial" panose="020B0604020202020204" pitchFamily="34" charset="0"/>
              </a:endParaRPr>
            </a:p>
          </p:txBody>
        </p:sp>
      </p:grpSp>
      <p:sp>
        <p:nvSpPr>
          <p:cNvPr id="22" name="제목 2">
            <a:extLst>
              <a:ext uri="{FF2B5EF4-FFF2-40B4-BE49-F238E27FC236}">
                <a16:creationId xmlns:a16="http://schemas.microsoft.com/office/drawing/2014/main" id="{5F5874DC-74ED-4C54-9A6D-D6CDE2500AD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NWC (2/3)</a:t>
            </a:r>
            <a:endParaRPr lang="en-US" altLang="ko-KR" sz="4500" b="1" dirty="0">
              <a:solidFill>
                <a:srgbClr val="00338D"/>
              </a:solidFill>
              <a:latin typeface="KPMG Extralight" panose="020B0303030202040204" pitchFamily="34" charset="0"/>
            </a:endParaRPr>
          </a:p>
        </p:txBody>
      </p:sp>
      <p:sp>
        <p:nvSpPr>
          <p:cNvPr id="24" name="제목 2">
            <a:extLst>
              <a:ext uri="{FF2B5EF4-FFF2-40B4-BE49-F238E27FC236}">
                <a16:creationId xmlns:a16="http://schemas.microsoft.com/office/drawing/2014/main" id="{D0E91B85-BC69-4D41-9E2E-DE135406CDA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pSp>
        <p:nvGrpSpPr>
          <p:cNvPr id="33" name="그룹 32">
            <a:extLst>
              <a:ext uri="{FF2B5EF4-FFF2-40B4-BE49-F238E27FC236}">
                <a16:creationId xmlns:a16="http://schemas.microsoft.com/office/drawing/2014/main" id="{882FAAA7-43CC-485E-B2E9-48E071C0346D}"/>
              </a:ext>
            </a:extLst>
          </p:cNvPr>
          <p:cNvGrpSpPr/>
          <p:nvPr/>
        </p:nvGrpSpPr>
        <p:grpSpPr>
          <a:xfrm>
            <a:off x="3987546" y="2726093"/>
            <a:ext cx="5130327" cy="360000"/>
            <a:chOff x="480054" y="1434354"/>
            <a:chExt cx="4582309" cy="360000"/>
          </a:xfrm>
        </p:grpSpPr>
        <p:sp>
          <p:nvSpPr>
            <p:cNvPr id="34" name="Line 13">
              <a:extLst>
                <a:ext uri="{FF2B5EF4-FFF2-40B4-BE49-F238E27FC236}">
                  <a16:creationId xmlns:a16="http://schemas.microsoft.com/office/drawing/2014/main" id="{20140340-506F-42E9-85FD-2EAAF1A8BD54}"/>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35" name="Rectangle 41">
              <a:extLst>
                <a:ext uri="{FF2B5EF4-FFF2-40B4-BE49-F238E27FC236}">
                  <a16:creationId xmlns:a16="http://schemas.microsoft.com/office/drawing/2014/main" id="{D2FE287D-53D4-4810-9C4E-E4D9B5CD6122}"/>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▌거래처별 매출채권 </a:t>
              </a:r>
              <a:r>
                <a:rPr lang="en-US" altLang="ko-KR" sz="1000" b="1" dirty="0">
                  <a:solidFill>
                    <a:srgbClr val="00338D"/>
                  </a:solidFill>
                  <a:latin typeface="Arial" panose="020B0604020202020204" pitchFamily="34" charset="0"/>
                  <a:ea typeface="+mj-ea"/>
                  <a:cs typeface="Arial" panose="020B0604020202020204" pitchFamily="34" charset="0"/>
                </a:rPr>
                <a:t>T/O Days</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grpSp>
      <p:sp>
        <p:nvSpPr>
          <p:cNvPr id="37" name="직사각형 36">
            <a:extLst>
              <a:ext uri="{FF2B5EF4-FFF2-40B4-BE49-F238E27FC236}">
                <a16:creationId xmlns:a16="http://schemas.microsoft.com/office/drawing/2014/main" id="{666339B5-DED3-440A-B53C-830288B50A22}"/>
              </a:ext>
            </a:extLst>
          </p:cNvPr>
          <p:cNvSpPr/>
          <p:nvPr/>
        </p:nvSpPr>
        <p:spPr>
          <a:xfrm>
            <a:off x="3945359" y="2587171"/>
            <a:ext cx="5121869" cy="135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r>
              <a:rPr lang="en-US" altLang="ko-KR" sz="700" dirty="0">
                <a:solidFill>
                  <a:schemeClr val="tx1"/>
                </a:solidFill>
                <a:latin typeface="Arial" panose="020B0604020202020204" pitchFamily="34" charset="0"/>
                <a:cs typeface="Arial" panose="020B0604020202020204" pitchFamily="34" charset="0"/>
              </a:rPr>
              <a:t>Note 1: </a:t>
            </a:r>
            <a:r>
              <a:rPr lang="ko-KR" altLang="en-US" sz="700" dirty="0">
                <a:solidFill>
                  <a:schemeClr val="tx1"/>
                </a:solidFill>
                <a:latin typeface="Arial" panose="020B0604020202020204" pitchFamily="34" charset="0"/>
                <a:cs typeface="Arial" panose="020B0604020202020204" pitchFamily="34" charset="0"/>
              </a:rPr>
              <a:t>대손충당금을 제외한 순매출채권</a:t>
            </a:r>
          </a:p>
        </p:txBody>
      </p:sp>
      <p:sp>
        <p:nvSpPr>
          <p:cNvPr id="20" name="TextBox 19">
            <a:extLst>
              <a:ext uri="{FF2B5EF4-FFF2-40B4-BE49-F238E27FC236}">
                <a16:creationId xmlns:a16="http://schemas.microsoft.com/office/drawing/2014/main" id="{0EC43FD5-0234-440D-BA75-9BCD0EF6FDB1}"/>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NWC</a:t>
            </a:r>
          </a:p>
          <a:p>
            <a:pPr marL="266698" marR="0" lvl="2" indent="-171449"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
              <a:tabLst/>
              <a:defRPr/>
            </a:pPr>
            <a:r>
              <a:rPr kumimoji="0" lang="ko-KR" altLang="en-US"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거래처별 매출채권 </a:t>
            </a: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T/O Days</a:t>
            </a: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cs typeface="Arial" panose="020B0604020202020204" pitchFamily="34" charset="0"/>
              </a:rPr>
              <a:t>거래처별 매출채권 </a:t>
            </a:r>
            <a:r>
              <a:rPr lang="en-US" altLang="ko-KR" sz="900" kern="0" dirty="0">
                <a:latin typeface="Arial" panose="020B0604020202020204" pitchFamily="34" charset="0"/>
                <a:cs typeface="Arial" panose="020B0604020202020204" pitchFamily="34" charset="0"/>
              </a:rPr>
              <a:t>Normal Terms</a:t>
            </a:r>
            <a:r>
              <a:rPr lang="ko-KR" altLang="en-US" sz="900" kern="0" dirty="0">
                <a:latin typeface="Arial" panose="020B0604020202020204" pitchFamily="34" charset="0"/>
                <a:cs typeface="Arial" panose="020B0604020202020204" pitchFamily="34" charset="0"/>
              </a:rPr>
              <a:t>는 다음과 같음</a:t>
            </a:r>
            <a:r>
              <a:rPr lang="en-US" altLang="ko-KR" sz="900" kern="0" dirty="0">
                <a:latin typeface="Arial" panose="020B0604020202020204" pitchFamily="34" charset="0"/>
                <a:cs typeface="Arial" panose="020B0604020202020204" pitchFamily="34" charset="0"/>
              </a:rPr>
              <a:t>.</a:t>
            </a: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cs typeface="Arial" panose="020B0604020202020204" pitchFamily="34" charset="0"/>
            </a:endParaRP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cs typeface="Arial" panose="020B0604020202020204" pitchFamily="34" charset="0"/>
            </a:endParaRP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cs typeface="Arial" panose="020B0604020202020204" pitchFamily="34" charset="0"/>
            </a:endParaRP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cs typeface="Arial" panose="020B0604020202020204" pitchFamily="34" charset="0"/>
            </a:endParaRP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cs typeface="Arial" panose="020B0604020202020204" pitchFamily="34" charset="0"/>
            </a:endParaRP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endParaRPr lang="en-US" altLang="ko-KR" sz="900" kern="0" dirty="0">
              <a:latin typeface="Arial" panose="020B0604020202020204" pitchFamily="34" charset="0"/>
              <a:cs typeface="Arial" panose="020B0604020202020204" pitchFamily="34" charset="0"/>
            </a:endParaRP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cs typeface="Arial" panose="020B0604020202020204" pitchFamily="34" charset="0"/>
              </a:rPr>
              <a:t>거래처별 매출채권은 </a:t>
            </a:r>
            <a:r>
              <a:rPr lang="en-US" altLang="ko-KR" sz="900" kern="0" dirty="0">
                <a:latin typeface="Arial" panose="020B0604020202020204" pitchFamily="34" charset="0"/>
                <a:cs typeface="Arial" panose="020B0604020202020204" pitchFamily="34" charset="0"/>
              </a:rPr>
              <a:t>Normal Terms</a:t>
            </a:r>
            <a:r>
              <a:rPr lang="ko-KR" altLang="en-US" sz="900" kern="0" dirty="0">
                <a:latin typeface="Arial" panose="020B0604020202020204" pitchFamily="34" charset="0"/>
                <a:cs typeface="Arial" panose="020B0604020202020204" pitchFamily="34" charset="0"/>
              </a:rPr>
              <a:t>에 따라 회수되고 있는 것으로 파악됨</a:t>
            </a:r>
            <a:r>
              <a:rPr lang="en-US" altLang="ko-KR" sz="900" kern="0" dirty="0">
                <a:latin typeface="Arial" panose="020B0604020202020204" pitchFamily="34" charset="0"/>
                <a:cs typeface="Arial" panose="020B0604020202020204" pitchFamily="34" charset="0"/>
              </a:rPr>
              <a:t>. </a:t>
            </a: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en-US" altLang="ko-KR" sz="900" kern="0" dirty="0">
                <a:latin typeface="Arial" panose="020B0604020202020204" pitchFamily="34" charset="0"/>
                <a:cs typeface="Arial" panose="020B0604020202020204" pitchFamily="34" charset="0"/>
              </a:rPr>
              <a:t>LX</a:t>
            </a:r>
            <a:r>
              <a:rPr lang="ko-KR" altLang="en-US" sz="900" kern="0" dirty="0" err="1">
                <a:latin typeface="Arial" panose="020B0604020202020204" pitchFamily="34" charset="0"/>
                <a:cs typeface="Arial" panose="020B0604020202020204" pitchFamily="34" charset="0"/>
              </a:rPr>
              <a:t>하우시스</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한국</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주요 거래처 중 매출채권 회수기일이 ‘</a:t>
            </a:r>
            <a:r>
              <a:rPr lang="en-US" altLang="ko-KR" sz="900" kern="0" dirty="0">
                <a:latin typeface="Arial" panose="020B0604020202020204" pitchFamily="34" charset="0"/>
                <a:cs typeface="Arial" panose="020B0604020202020204" pitchFamily="34" charset="0"/>
              </a:rPr>
              <a:t>21</a:t>
            </a:r>
            <a:r>
              <a:rPr lang="ko-KR" altLang="en-US" sz="900" kern="0" dirty="0">
                <a:latin typeface="Arial" panose="020B0604020202020204" pitchFamily="34" charset="0"/>
                <a:cs typeface="Arial" panose="020B0604020202020204" pitchFamily="34" charset="0"/>
              </a:rPr>
              <a:t>년 기준 </a:t>
            </a:r>
            <a:r>
              <a:rPr lang="en-US" altLang="ko-KR" sz="900" kern="0" dirty="0">
                <a:latin typeface="Arial" panose="020B0604020202020204" pitchFamily="34" charset="0"/>
                <a:cs typeface="Arial" panose="020B0604020202020204" pitchFamily="34" charset="0"/>
              </a:rPr>
              <a:t>25</a:t>
            </a:r>
            <a:r>
              <a:rPr lang="ko-KR" altLang="en-US" sz="900" kern="0" dirty="0">
                <a:latin typeface="Arial" panose="020B0604020202020204" pitchFamily="34" charset="0"/>
                <a:cs typeface="Arial" panose="020B0604020202020204" pitchFamily="34" charset="0"/>
              </a:rPr>
              <a:t>일로 가장 빠름</a:t>
            </a: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en-US" altLang="ko-KR" sz="900" kern="0" dirty="0">
                <a:latin typeface="Arial" panose="020B0604020202020204" pitchFamily="34" charset="0"/>
                <a:cs typeface="Arial" panose="020B0604020202020204" pitchFamily="34" charset="0"/>
              </a:rPr>
              <a:t>LX</a:t>
            </a:r>
            <a:r>
              <a:rPr lang="ko-KR" altLang="en-US" sz="900" kern="0" dirty="0" err="1">
                <a:latin typeface="Arial" panose="020B0604020202020204" pitchFamily="34" charset="0"/>
                <a:cs typeface="Arial" panose="020B0604020202020204" pitchFamily="34" charset="0"/>
              </a:rPr>
              <a:t>하우시스</a:t>
            </a:r>
            <a:r>
              <a:rPr lang="en-US" altLang="ko-KR" sz="900" kern="0" dirty="0">
                <a:latin typeface="Arial" panose="020B0604020202020204" pitchFamily="34" charset="0"/>
                <a:cs typeface="Arial" panose="020B0604020202020204" pitchFamily="34" charset="0"/>
              </a:rPr>
              <a:t>(</a:t>
            </a:r>
            <a:r>
              <a:rPr lang="ko-KR" altLang="en-US" sz="900" kern="0" dirty="0">
                <a:latin typeface="Arial" panose="020B0604020202020204" pitchFamily="34" charset="0"/>
                <a:cs typeface="Arial" panose="020B0604020202020204" pitchFamily="34" charset="0"/>
              </a:rPr>
              <a:t>중국</a:t>
            </a:r>
            <a:r>
              <a:rPr lang="en-US" altLang="ko-KR" sz="900" kern="0" dirty="0">
                <a:latin typeface="Arial" panose="020B0604020202020204" pitchFamily="34" charset="0"/>
                <a:cs typeface="Arial" panose="020B0604020202020204" pitchFamily="34" charset="0"/>
              </a:rPr>
              <a:t>): ’20</a:t>
            </a:r>
            <a:r>
              <a:rPr lang="ko-KR" altLang="en-US" sz="900" kern="0" dirty="0">
                <a:latin typeface="Arial" panose="020B0604020202020204" pitchFamily="34" charset="0"/>
                <a:cs typeface="Arial" panose="020B0604020202020204" pitchFamily="34" charset="0"/>
              </a:rPr>
              <a:t>년 거래가 처음 발생한 이래 </a:t>
            </a:r>
            <a:r>
              <a:rPr lang="en-US" altLang="ko-KR" sz="900" kern="0" dirty="0">
                <a:latin typeface="Arial" panose="020B0604020202020204" pitchFamily="34" charset="0"/>
                <a:cs typeface="Arial" panose="020B0604020202020204" pitchFamily="34" charset="0"/>
              </a:rPr>
              <a:t>Normal Terms</a:t>
            </a:r>
            <a:r>
              <a:rPr lang="ko-KR" altLang="en-US" sz="900" kern="0" dirty="0">
                <a:latin typeface="Arial" panose="020B0604020202020204" pitchFamily="34" charset="0"/>
                <a:cs typeface="Arial" panose="020B0604020202020204" pitchFamily="34" charset="0"/>
              </a:rPr>
              <a:t>에 따라 </a:t>
            </a:r>
            <a:r>
              <a:rPr lang="en-US" altLang="ko-KR" sz="900" kern="0" dirty="0">
                <a:latin typeface="Arial" panose="020B0604020202020204" pitchFamily="34" charset="0"/>
                <a:cs typeface="Arial" panose="020B0604020202020204" pitchFamily="34" charset="0"/>
              </a:rPr>
              <a:t>109</a:t>
            </a:r>
            <a:r>
              <a:rPr lang="ko-KR" altLang="en-US" sz="900" kern="0" dirty="0">
                <a:latin typeface="Arial" panose="020B0604020202020204" pitchFamily="34" charset="0"/>
                <a:cs typeface="Arial" panose="020B0604020202020204" pitchFamily="34" charset="0"/>
              </a:rPr>
              <a:t>일 수준을 보이고 있음</a:t>
            </a:r>
            <a:r>
              <a:rPr lang="en-US" altLang="ko-KR" sz="900" kern="0" dirty="0">
                <a:latin typeface="Arial" panose="020B0604020202020204" pitchFamily="34" charset="0"/>
                <a:cs typeface="Arial" panose="020B0604020202020204" pitchFamily="34" charset="0"/>
              </a:rPr>
              <a:t>.</a:t>
            </a: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en-US" altLang="ko-KR" sz="900" kern="0" dirty="0">
                <a:latin typeface="Arial" panose="020B0604020202020204" pitchFamily="34" charset="0"/>
                <a:cs typeface="Arial" panose="020B0604020202020204" pitchFamily="34" charset="0"/>
              </a:rPr>
              <a:t>YILDIZ: </a:t>
            </a:r>
            <a:r>
              <a:rPr lang="ko-KR" altLang="en-US" sz="900" kern="0" dirty="0">
                <a:latin typeface="Arial" panose="020B0604020202020204" pitchFamily="34" charset="0"/>
                <a:cs typeface="Arial" panose="020B0604020202020204" pitchFamily="34" charset="0"/>
              </a:rPr>
              <a:t>인터뷰에 따르면</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회수정책은 </a:t>
            </a:r>
            <a:r>
              <a:rPr lang="en-US" altLang="ko-KR" sz="900" kern="0" dirty="0">
                <a:latin typeface="Arial" panose="020B0604020202020204" pitchFamily="34" charset="0"/>
                <a:cs typeface="Arial" panose="020B0604020202020204" pitchFamily="34" charset="0"/>
              </a:rPr>
              <a:t>L/C 6</a:t>
            </a:r>
            <a:r>
              <a:rPr lang="ko-KR" altLang="en-US" sz="900" kern="0" dirty="0">
                <a:latin typeface="Arial" panose="020B0604020202020204" pitchFamily="34" charset="0"/>
                <a:cs typeface="Arial" panose="020B0604020202020204" pitchFamily="34" charset="0"/>
              </a:rPr>
              <a:t>개월이나</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최근 </a:t>
            </a:r>
            <a:r>
              <a:rPr lang="en-US" altLang="ko-KR" sz="900" kern="0" dirty="0">
                <a:latin typeface="Arial" panose="020B0604020202020204" pitchFamily="34" charset="0"/>
                <a:cs typeface="Arial" panose="020B0604020202020204" pitchFamily="34" charset="0"/>
              </a:rPr>
              <a:t>1</a:t>
            </a:r>
            <a:r>
              <a:rPr lang="ko-KR" altLang="en-US" sz="900" kern="0" dirty="0">
                <a:latin typeface="Arial" panose="020B0604020202020204" pitchFamily="34" charset="0"/>
                <a:cs typeface="Arial" panose="020B0604020202020204" pitchFamily="34" charset="0"/>
              </a:rPr>
              <a:t>개월 내 회수되고 있어 ’</a:t>
            </a:r>
            <a:r>
              <a:rPr lang="en-US" altLang="ko-KR" sz="900" kern="0" dirty="0">
                <a:latin typeface="Arial" panose="020B0604020202020204" pitchFamily="34" charset="0"/>
                <a:cs typeface="Arial" panose="020B0604020202020204" pitchFamily="34" charset="0"/>
              </a:rPr>
              <a:t>20</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78</a:t>
            </a:r>
            <a:r>
              <a:rPr lang="ko-KR" altLang="en-US" sz="900" kern="0" dirty="0">
                <a:latin typeface="Arial" panose="020B0604020202020204" pitchFamily="34" charset="0"/>
                <a:cs typeface="Arial" panose="020B0604020202020204" pitchFamily="34" charset="0"/>
              </a:rPr>
              <a:t>일 대비 ’</a:t>
            </a:r>
            <a:r>
              <a:rPr lang="en-US" altLang="ko-KR" sz="900" kern="0" dirty="0">
                <a:latin typeface="Arial" panose="020B0604020202020204" pitchFamily="34" charset="0"/>
                <a:cs typeface="Arial" panose="020B0604020202020204" pitchFamily="34" charset="0"/>
              </a:rPr>
              <a:t>21</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65</a:t>
            </a:r>
            <a:r>
              <a:rPr lang="ko-KR" altLang="en-US" sz="900" kern="0" dirty="0">
                <a:latin typeface="Arial" panose="020B0604020202020204" pitchFamily="34" charset="0"/>
                <a:cs typeface="Arial" panose="020B0604020202020204" pitchFamily="34" charset="0"/>
              </a:rPr>
              <a:t>일로 감소하였음</a:t>
            </a:r>
            <a:r>
              <a:rPr lang="en-US" altLang="ko-KR" sz="900" kern="0" dirty="0">
                <a:latin typeface="Arial" panose="020B0604020202020204" pitchFamily="34" charset="0"/>
                <a:cs typeface="Arial" panose="020B0604020202020204" pitchFamily="34" charset="0"/>
              </a:rPr>
              <a:t>. </a:t>
            </a: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cs typeface="Arial" panose="020B0604020202020204" pitchFamily="34" charset="0"/>
              </a:rPr>
              <a:t>진영</a:t>
            </a:r>
            <a:r>
              <a:rPr lang="en-US" altLang="ko-KR" sz="900" kern="0" dirty="0">
                <a:latin typeface="Arial" panose="020B0604020202020204" pitchFamily="34" charset="0"/>
                <a:cs typeface="Arial" panose="020B0604020202020204" pitchFamily="34" charset="0"/>
              </a:rPr>
              <a:t>LDM: </a:t>
            </a:r>
            <a:r>
              <a:rPr lang="ko-KR" altLang="en-US" sz="900" kern="0" dirty="0">
                <a:latin typeface="Arial" panose="020B0604020202020204" pitchFamily="34" charset="0"/>
                <a:cs typeface="Arial" panose="020B0604020202020204" pitchFamily="34" charset="0"/>
              </a:rPr>
              <a:t>과거 사업부진으로 인하여 ‘</a:t>
            </a:r>
            <a:r>
              <a:rPr lang="en-US" altLang="ko-KR" sz="900" kern="0" dirty="0">
                <a:latin typeface="Arial" panose="020B0604020202020204" pitchFamily="34" charset="0"/>
                <a:cs typeface="Arial" panose="020B0604020202020204" pitchFamily="34" charset="0"/>
              </a:rPr>
              <a:t>19</a:t>
            </a:r>
            <a:r>
              <a:rPr lang="ko-KR" altLang="en-US" sz="900" kern="0" dirty="0">
                <a:latin typeface="Arial" panose="020B0604020202020204" pitchFamily="34" charset="0"/>
                <a:cs typeface="Arial" panose="020B0604020202020204" pitchFamily="34" charset="0"/>
              </a:rPr>
              <a:t>년까지 채권회수기일이 </a:t>
            </a:r>
            <a:r>
              <a:rPr lang="en-US" altLang="ko-KR" sz="900" kern="0" dirty="0">
                <a:latin typeface="Arial" panose="020B0604020202020204" pitchFamily="34" charset="0"/>
                <a:cs typeface="Arial" panose="020B0604020202020204" pitchFamily="34" charset="0"/>
              </a:rPr>
              <a:t>58</a:t>
            </a:r>
            <a:r>
              <a:rPr lang="ko-KR" altLang="en-US" sz="900" kern="0" dirty="0">
                <a:latin typeface="Arial" panose="020B0604020202020204" pitchFamily="34" charset="0"/>
                <a:cs typeface="Arial" panose="020B0604020202020204" pitchFamily="34" charset="0"/>
              </a:rPr>
              <a:t>일 수준이었으나</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사업이 안정화 됨에 따라 매출채권 회수기일이 정상화 되고 있는 추세임</a:t>
            </a:r>
            <a:r>
              <a:rPr lang="en-US" altLang="ko-KR" sz="900" kern="0" dirty="0">
                <a:latin typeface="Arial" panose="020B0604020202020204" pitchFamily="34" charset="0"/>
                <a:cs typeface="Arial" panose="020B0604020202020204" pitchFamily="34" charset="0"/>
              </a:rPr>
              <a:t>. </a:t>
            </a:r>
          </a:p>
          <a:p>
            <a:pPr marL="358775" marR="0" lvl="2" indent="-176213"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cs typeface="Arial" panose="020B0604020202020204" pitchFamily="34" charset="0"/>
              </a:rPr>
              <a:t>한샘</a:t>
            </a:r>
            <a:r>
              <a:rPr lang="en-US" altLang="ko-KR" sz="900" kern="0" dirty="0">
                <a:latin typeface="Arial" panose="020B0604020202020204" pitchFamily="34" charset="0"/>
                <a:cs typeface="Arial" panose="020B0604020202020204" pitchFamily="34" charset="0"/>
              </a:rPr>
              <a:t>/</a:t>
            </a:r>
            <a:r>
              <a:rPr lang="ko-KR" altLang="en-US" sz="900" kern="0" dirty="0" err="1">
                <a:latin typeface="Arial" panose="020B0604020202020204" pitchFamily="34" charset="0"/>
                <a:cs typeface="Arial" panose="020B0604020202020204" pitchFamily="34" charset="0"/>
              </a:rPr>
              <a:t>도레이첨단소재</a:t>
            </a:r>
            <a:r>
              <a:rPr lang="en-US" altLang="ko-KR" sz="900" kern="0" dirty="0">
                <a:latin typeface="Arial" panose="020B0604020202020204" pitchFamily="34" charset="0"/>
                <a:cs typeface="Arial" panose="020B0604020202020204" pitchFamily="34" charset="0"/>
              </a:rPr>
              <a:t>: Normal Terms</a:t>
            </a:r>
            <a:r>
              <a:rPr lang="ko-KR" altLang="en-US" sz="900" kern="0" dirty="0">
                <a:latin typeface="Arial" panose="020B0604020202020204" pitchFamily="34" charset="0"/>
                <a:cs typeface="Arial" panose="020B0604020202020204" pitchFamily="34" charset="0"/>
              </a:rPr>
              <a:t>에 따라 ‘</a:t>
            </a:r>
            <a:r>
              <a:rPr lang="en-US" altLang="ko-KR" sz="900" kern="0" dirty="0">
                <a:latin typeface="Arial" panose="020B0604020202020204" pitchFamily="34" charset="0"/>
                <a:cs typeface="Arial" panose="020B0604020202020204" pitchFamily="34" charset="0"/>
              </a:rPr>
              <a:t>21</a:t>
            </a:r>
            <a:r>
              <a:rPr lang="ko-KR" altLang="en-US" sz="900" kern="0" dirty="0">
                <a:latin typeface="Arial" panose="020B0604020202020204" pitchFamily="34" charset="0"/>
                <a:cs typeface="Arial" panose="020B0604020202020204" pitchFamily="34" charset="0"/>
              </a:rPr>
              <a:t>년 기준 </a:t>
            </a:r>
            <a:r>
              <a:rPr lang="en-US" altLang="ko-KR" sz="900" kern="0" dirty="0">
                <a:latin typeface="Arial" panose="020B0604020202020204" pitchFamily="34" charset="0"/>
                <a:cs typeface="Arial" panose="020B0604020202020204" pitchFamily="34" charset="0"/>
              </a:rPr>
              <a:t>61~69</a:t>
            </a:r>
            <a:r>
              <a:rPr lang="ko-KR" altLang="en-US" sz="900" kern="0" dirty="0">
                <a:latin typeface="Arial" panose="020B0604020202020204" pitchFamily="34" charset="0"/>
                <a:cs typeface="Arial" panose="020B0604020202020204" pitchFamily="34" charset="0"/>
              </a:rPr>
              <a:t>일 수준을 보이고 있음</a:t>
            </a:r>
            <a:r>
              <a:rPr lang="en-US" altLang="ko-KR" sz="900" kern="0" dirty="0">
                <a:latin typeface="Arial" panose="020B0604020202020204" pitchFamily="34" charset="0"/>
                <a:cs typeface="Arial" panose="020B0604020202020204" pitchFamily="34" charset="0"/>
              </a:rPr>
              <a:t>. </a:t>
            </a:r>
          </a:p>
          <a:p>
            <a:pPr marL="266698" lvl="2" indent="-171449" defTabSz="914395" fontAlgn="base">
              <a:lnSpc>
                <a:spcPts val="1000"/>
              </a:lnSpc>
              <a:spcBef>
                <a:spcPts val="600"/>
              </a:spcBef>
              <a:buClr>
                <a:srgbClr val="00338D"/>
              </a:buClr>
              <a:buSzPct val="100000"/>
              <a:buFont typeface="Wingdings" panose="05000000000000000000" pitchFamily="2" charset="2"/>
              <a:buChar char="§"/>
              <a:defRPr/>
            </a:pPr>
            <a:endParaRPr lang="en-US" altLang="ko-KR" sz="900" b="1" kern="0" dirty="0">
              <a:latin typeface="Arial" panose="020B0604020202020204" pitchFamily="34" charset="0"/>
              <a:cs typeface="Arial" panose="020B0604020202020204" pitchFamily="34" charset="0"/>
            </a:endParaRPr>
          </a:p>
          <a:p>
            <a:pPr marL="360000" lvl="2" indent="-177800" algn="just" latinLnBrk="1">
              <a:lnSpc>
                <a:spcPct val="110000"/>
              </a:lnSpc>
              <a:spcBef>
                <a:spcPts val="300"/>
              </a:spcBef>
              <a:buClr>
                <a:srgbClr val="00338D"/>
              </a:buClr>
              <a:buFont typeface="Arial" panose="020B0604020202020204" pitchFamily="34" charset="0"/>
              <a:buChar char="–"/>
              <a:defRPr/>
            </a:pPr>
            <a:endParaRPr lang="en-US" altLang="ko-KR" sz="900" kern="0" dirty="0">
              <a:solidFill>
                <a:srgbClr val="000000"/>
              </a:solidFill>
              <a:latin typeface="맑은 고딕"/>
              <a:cs typeface="Arial" panose="020B0604020202020204" pitchFamily="34" charset="0"/>
            </a:endParaRPr>
          </a:p>
          <a:p>
            <a:pPr defTabSz="914390" fontAlgn="base">
              <a:lnSpc>
                <a:spcPct val="120000"/>
              </a:lnSpc>
              <a:spcBef>
                <a:spcPts val="600"/>
              </a:spcBef>
              <a:spcAft>
                <a:spcPct val="0"/>
              </a:spcAft>
            </a:pPr>
            <a:endParaRPr lang="en-US" altLang="ko-KR" sz="1000" b="1" kern="0" dirty="0">
              <a:latin typeface="Arial" panose="020B0604020202020204" pitchFamily="34" charset="0"/>
              <a:ea typeface="+mj-ea"/>
              <a:cs typeface="Arial" panose="020B0604020202020204" pitchFamily="34" charset="0"/>
            </a:endParaRPr>
          </a:p>
        </p:txBody>
      </p:sp>
      <p:graphicFrame>
        <p:nvGraphicFramePr>
          <p:cNvPr id="27" name="표 26">
            <a:extLst>
              <a:ext uri="{FF2B5EF4-FFF2-40B4-BE49-F238E27FC236}">
                <a16:creationId xmlns:a16="http://schemas.microsoft.com/office/drawing/2014/main" id="{8A16BE6E-FB47-453C-9371-0C709837CAC9}"/>
              </a:ext>
            </a:extLst>
          </p:cNvPr>
          <p:cNvGraphicFramePr>
            <a:graphicFrameLocks noGrp="1"/>
          </p:cNvGraphicFramePr>
          <p:nvPr/>
        </p:nvGraphicFramePr>
        <p:xfrm>
          <a:off x="747332" y="1897026"/>
          <a:ext cx="2976888" cy="1386600"/>
        </p:xfrm>
        <a:graphic>
          <a:graphicData uri="http://schemas.openxmlformats.org/drawingml/2006/table">
            <a:tbl>
              <a:tblPr/>
              <a:tblGrid>
                <a:gridCol w="551503">
                  <a:extLst>
                    <a:ext uri="{9D8B030D-6E8A-4147-A177-3AD203B41FA5}">
                      <a16:colId xmlns:a16="http://schemas.microsoft.com/office/drawing/2014/main" val="2034490656"/>
                    </a:ext>
                  </a:extLst>
                </a:gridCol>
                <a:gridCol w="1227101">
                  <a:extLst>
                    <a:ext uri="{9D8B030D-6E8A-4147-A177-3AD203B41FA5}">
                      <a16:colId xmlns:a16="http://schemas.microsoft.com/office/drawing/2014/main" val="1182002641"/>
                    </a:ext>
                  </a:extLst>
                </a:gridCol>
                <a:gridCol w="1198284">
                  <a:extLst>
                    <a:ext uri="{9D8B030D-6E8A-4147-A177-3AD203B41FA5}">
                      <a16:colId xmlns:a16="http://schemas.microsoft.com/office/drawing/2014/main" val="2307736814"/>
                    </a:ext>
                  </a:extLst>
                </a:gridCol>
              </a:tblGrid>
              <a:tr h="158017">
                <a:tc>
                  <a:txBody>
                    <a:bodyPr/>
                    <a:lstStyle/>
                    <a:p>
                      <a:pPr algn="l"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거래처명</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l"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내용</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l"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회수기일</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090525572"/>
                  </a:ext>
                </a:extLst>
              </a:tr>
              <a:tr h="280481">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LX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한국</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당월 마감 후 익월 </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9</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일 매출채권 발생</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매출채권 발생 익일</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매월 </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10</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일</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현금 회수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54323626"/>
                  </a:ext>
                </a:extLst>
              </a:tr>
              <a:tr h="158017">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LX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중국</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TT</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3</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개월</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005586341"/>
                  </a:ext>
                </a:extLst>
              </a:tr>
              <a:tr h="158017">
                <a:tc>
                  <a:txBody>
                    <a:bodyPr/>
                    <a:lstStyle/>
                    <a:p>
                      <a:pPr algn="l" fontAlgn="ctr"/>
                      <a:r>
                        <a:rPr lang="ko-KR" altLang="en-US" sz="800" b="0" i="0" u="none" strike="noStrike" dirty="0" err="1">
                          <a:solidFill>
                            <a:srgbClr val="000000"/>
                          </a:solidFill>
                          <a:effectLst/>
                          <a:latin typeface="Arial" panose="020B0604020202020204" pitchFamily="34" charset="0"/>
                          <a:ea typeface="+mj-ea"/>
                          <a:cs typeface="Arial" panose="020B0604020202020204" pitchFamily="34" charset="0"/>
                        </a:rPr>
                        <a:t>도레이</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row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당월 마감 후 익월 </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10~20</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일 사이 매출채권 발생</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row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매출채권 발생 후 </a:t>
                      </a: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40</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일 이내 현금 회수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968777659"/>
                  </a:ext>
                </a:extLst>
              </a:tr>
              <a:tr h="158017">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한샘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567340658"/>
                  </a:ext>
                </a:extLst>
              </a:tr>
              <a:tr h="158017">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YILDIZ</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Arial" panose="020B0604020202020204" pitchFamily="34" charset="0"/>
                          <a:ea typeface="+mj-ea"/>
                          <a:cs typeface="Arial" panose="020B0604020202020204" pitchFamily="34" charset="0"/>
                        </a:rPr>
                        <a:t>L/C</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1~6</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개월</a:t>
                      </a:r>
                      <a:endParaRPr lang="ko-KR" altLang="en-US" sz="800" b="0" i="0" u="none" strike="noStrike" baseline="30000"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229710967"/>
                  </a:ext>
                </a:extLst>
              </a:tr>
              <a:tr h="158017">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수출</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거래처별 상이</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3162356993"/>
                  </a:ext>
                </a:extLst>
              </a:tr>
              <a:tr h="158017">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기타</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gridSpan="2">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현금 거래</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3411423191"/>
                  </a:ext>
                </a:extLst>
              </a:tr>
            </a:tbl>
          </a:graphicData>
        </a:graphic>
      </p:graphicFrame>
      <p:graphicFrame>
        <p:nvGraphicFramePr>
          <p:cNvPr id="38" name="표 37">
            <a:extLst>
              <a:ext uri="{FF2B5EF4-FFF2-40B4-BE49-F238E27FC236}">
                <a16:creationId xmlns:a16="http://schemas.microsoft.com/office/drawing/2014/main" id="{77AEEFB7-8822-4F39-8D46-2A2555629429}"/>
              </a:ext>
            </a:extLst>
          </p:cNvPr>
          <p:cNvGraphicFramePr>
            <a:graphicFrameLocks noGrp="1"/>
          </p:cNvGraphicFramePr>
          <p:nvPr>
            <p:extLst>
              <p:ext uri="{D42A27DB-BD31-4B8C-83A1-F6EECF244321}">
                <p14:modId xmlns:p14="http://schemas.microsoft.com/office/powerpoint/2010/main" val="4037122683"/>
              </p:ext>
            </p:extLst>
          </p:nvPr>
        </p:nvGraphicFramePr>
        <p:xfrm>
          <a:off x="4003198" y="3132713"/>
          <a:ext cx="5121871" cy="3017520"/>
        </p:xfrm>
        <a:graphic>
          <a:graphicData uri="http://schemas.openxmlformats.org/drawingml/2006/table">
            <a:tbl>
              <a:tblPr/>
              <a:tblGrid>
                <a:gridCol w="98128">
                  <a:extLst>
                    <a:ext uri="{9D8B030D-6E8A-4147-A177-3AD203B41FA5}">
                      <a16:colId xmlns:a16="http://schemas.microsoft.com/office/drawing/2014/main" val="1799165892"/>
                    </a:ext>
                  </a:extLst>
                </a:gridCol>
                <a:gridCol w="1403027">
                  <a:extLst>
                    <a:ext uri="{9D8B030D-6E8A-4147-A177-3AD203B41FA5}">
                      <a16:colId xmlns:a16="http://schemas.microsoft.com/office/drawing/2014/main" val="1118192807"/>
                    </a:ext>
                  </a:extLst>
                </a:gridCol>
                <a:gridCol w="905179">
                  <a:extLst>
                    <a:ext uri="{9D8B030D-6E8A-4147-A177-3AD203B41FA5}">
                      <a16:colId xmlns:a16="http://schemas.microsoft.com/office/drawing/2014/main" val="3445941478"/>
                    </a:ext>
                  </a:extLst>
                </a:gridCol>
                <a:gridCol w="905179">
                  <a:extLst>
                    <a:ext uri="{9D8B030D-6E8A-4147-A177-3AD203B41FA5}">
                      <a16:colId xmlns:a16="http://schemas.microsoft.com/office/drawing/2014/main" val="1795998506"/>
                    </a:ext>
                  </a:extLst>
                </a:gridCol>
                <a:gridCol w="905179">
                  <a:extLst>
                    <a:ext uri="{9D8B030D-6E8A-4147-A177-3AD203B41FA5}">
                      <a16:colId xmlns:a16="http://schemas.microsoft.com/office/drawing/2014/main" val="3507519164"/>
                    </a:ext>
                  </a:extLst>
                </a:gridCol>
                <a:gridCol w="905179">
                  <a:extLst>
                    <a:ext uri="{9D8B030D-6E8A-4147-A177-3AD203B41FA5}">
                      <a16:colId xmlns:a16="http://schemas.microsoft.com/office/drawing/2014/main" val="3965655739"/>
                    </a:ext>
                  </a:extLst>
                </a:gridCol>
              </a:tblGrid>
              <a:tr h="124659">
                <a:tc gridSpan="2">
                  <a:txBody>
                    <a:bodyPr/>
                    <a:lstStyle/>
                    <a:p>
                      <a:pPr algn="l" rtl="0"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349832687"/>
                  </a:ext>
                </a:extLst>
              </a:tr>
              <a:tr h="124659">
                <a:tc gridSpan="2">
                  <a:txBody>
                    <a:bodyPr/>
                    <a:lstStyle/>
                    <a:p>
                      <a:pPr algn="l" rtl="0"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매출채권</a:t>
                      </a:r>
                      <a:r>
                        <a:rPr lang="en-US" altLang="ko-KR" sz="900" b="1" i="0" u="none" strike="noStrike" baseline="30000" dirty="0">
                          <a:solidFill>
                            <a:srgbClr val="000000"/>
                          </a:solidFill>
                          <a:effectLst/>
                          <a:latin typeface="맑은 고딕" panose="020B0503020000020004" pitchFamily="50" charset="-127"/>
                          <a:ea typeface="맑은 고딕" panose="020B0503020000020004" pitchFamily="50" charset="-127"/>
                        </a:rPr>
                        <a:t>2</a:t>
                      </a:r>
                      <a:endParaRPr lang="ko-KR" altLang="en-US" sz="900" b="1"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1,838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1,857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7,115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9,327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95961498"/>
                  </a:ext>
                </a:extLst>
              </a:tr>
              <a:tr h="124659">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한국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1,194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51292400"/>
                  </a:ext>
                </a:extLst>
              </a:tr>
              <a:tr h="124659">
                <a:tc>
                  <a:txBody>
                    <a:bodyPr/>
                    <a:lstStyle/>
                    <a:p>
                      <a:pPr algn="l" rtl="0"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중국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2,099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6,231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19260558"/>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YILDIZ</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2,954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52055159"/>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진영</a:t>
                      </a:r>
                      <a:r>
                        <a:rPr lang="en-US" sz="900" b="0" i="0" u="none" strike="noStrike">
                          <a:solidFill>
                            <a:srgbClr val="000000"/>
                          </a:solidFill>
                          <a:effectLst/>
                          <a:latin typeface="Arial" panose="020B0604020202020204" pitchFamily="34" charset="0"/>
                          <a:ea typeface="맑은 고딕" panose="020B0503020000020004" pitchFamily="50" charset="-127"/>
                        </a:rPr>
                        <a:t>LDM</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89071121"/>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한샘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643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59466570"/>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도레이첨단소재</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69790572"/>
                  </a:ext>
                </a:extLst>
              </a:tr>
              <a:tr h="124659">
                <a:tc gridSpan="2">
                  <a:txBody>
                    <a:bodyPr/>
                    <a:lstStyle/>
                    <a:p>
                      <a:pPr algn="l" rtl="0"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15,318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16,721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27,395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35,877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103710472"/>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LX</a:t>
                      </a:r>
                      <a:r>
                        <a:rPr lang="ko-KR" altLang="en-US" sz="900" b="0" i="0" u="none" strike="noStrike">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r>
                        <a:rPr lang="ko-KR" altLang="en-US" sz="900" b="0" i="0" u="none" strike="noStrike">
                          <a:solidFill>
                            <a:srgbClr val="000000"/>
                          </a:solidFill>
                          <a:effectLst/>
                          <a:latin typeface="Arial" panose="020B0604020202020204" pitchFamily="34" charset="0"/>
                          <a:ea typeface="맑은 고딕" panose="020B0503020000020004" pitchFamily="50" charset="-127"/>
                        </a:rPr>
                        <a:t>한국</a:t>
                      </a: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10,637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10,457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10,593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139715284"/>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중국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4,121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10,561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41873645"/>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sz="900" b="0" i="0" u="none" strike="noStrike">
                          <a:solidFill>
                            <a:srgbClr val="000000"/>
                          </a:solidFill>
                          <a:effectLst/>
                          <a:latin typeface="Arial" panose="020B0604020202020204" pitchFamily="34" charset="0"/>
                          <a:ea typeface="맑은 고딕" panose="020B0503020000020004" pitchFamily="50" charset="-127"/>
                        </a:rPr>
                        <a:t>YILDIZ</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a:noFill/>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2,928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7,498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8,095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503309876"/>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진영</a:t>
                      </a:r>
                      <a:r>
                        <a:rPr lang="en-US" sz="900" b="0" i="0" u="none" strike="noStrike">
                          <a:solidFill>
                            <a:srgbClr val="000000"/>
                          </a:solidFill>
                          <a:effectLst/>
                          <a:latin typeface="Arial" panose="020B0604020202020204" pitchFamily="34" charset="0"/>
                          <a:ea typeface="맑은 고딕" panose="020B0503020000020004" pitchFamily="50" charset="-127"/>
                        </a:rPr>
                        <a:t>LDM</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991860901"/>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한샘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3,026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1,979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1,480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850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00344320"/>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도레이첨단소재</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1,116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1,282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1,846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8073330"/>
                  </a:ext>
                </a:extLst>
              </a:tr>
              <a:tr h="124659">
                <a:tc gridSpan="2">
                  <a:txBody>
                    <a:bodyPr/>
                    <a:lstStyle/>
                    <a:p>
                      <a:pPr algn="l" rtl="0" fontAlgn="ctr"/>
                      <a:r>
                        <a:rPr lang="en-US" sz="900" b="1" i="0" u="none" strike="noStrike" dirty="0">
                          <a:solidFill>
                            <a:srgbClr val="000000"/>
                          </a:solidFill>
                          <a:effectLst/>
                          <a:latin typeface="Arial" panose="020B0604020202020204" pitchFamily="34" charset="0"/>
                          <a:ea typeface="맑은 고딕" panose="020B0503020000020004" pitchFamily="50" charset="-127"/>
                        </a:rPr>
                        <a:t>T/O Days</a:t>
                      </a:r>
                      <a:r>
                        <a:rPr lang="en-US" altLang="ko-KR" sz="900" b="1" i="0" u="none" strike="noStrike" baseline="30000" dirty="0">
                          <a:solidFill>
                            <a:srgbClr val="000000"/>
                          </a:solidFill>
                          <a:effectLst/>
                          <a:latin typeface="Arial" panose="020B0604020202020204" pitchFamily="34" charset="0"/>
                          <a:ea typeface="맑은 고딕" panose="020B0503020000020004" pitchFamily="50" charset="-127"/>
                        </a:rPr>
                        <a:t>2</a:t>
                      </a:r>
                      <a:endParaRPr lang="en-US" sz="900" b="1"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433260015"/>
                  </a:ext>
                </a:extLst>
              </a:tr>
              <a:tr h="129677">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한국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875828736"/>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LX</a:t>
                      </a: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하우시스</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중국</a:t>
                      </a: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27466578"/>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en-US" sz="900" b="0" i="0" u="none" strike="noStrike" dirty="0">
                          <a:solidFill>
                            <a:srgbClr val="000000"/>
                          </a:solidFill>
                          <a:effectLst/>
                          <a:latin typeface="Arial" panose="020B0604020202020204" pitchFamily="34" charset="0"/>
                          <a:ea typeface="맑은 고딕" panose="020B0503020000020004" pitchFamily="50" charset="-127"/>
                        </a:rPr>
                        <a:t>YILDIZ</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1223381"/>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진영</a:t>
                      </a:r>
                      <a:r>
                        <a:rPr lang="en-US" sz="900" b="0" i="0" u="none" strike="noStrike">
                          <a:solidFill>
                            <a:srgbClr val="000000"/>
                          </a:solidFill>
                          <a:effectLst/>
                          <a:latin typeface="Arial" panose="020B0604020202020204" pitchFamily="34" charset="0"/>
                          <a:ea typeface="맑은 고딕" panose="020B0503020000020004" pitchFamily="50" charset="-127"/>
                        </a:rPr>
                        <a:t>LDM</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25268836"/>
                  </a:ext>
                </a:extLst>
              </a:tr>
              <a:tr h="124659">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한샘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 </a:t>
                      </a:r>
                    </a:p>
                  </a:txBody>
                  <a:tcPr marL="36000" marR="36000" marT="0" marB="0" anchor="ctr">
                    <a:lnL>
                      <a:noFill/>
                    </a:lnL>
                    <a:lnR>
                      <a:noFill/>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208088368"/>
                  </a:ext>
                </a:extLst>
              </a:tr>
              <a:tr h="129677">
                <a:tc>
                  <a:txBody>
                    <a:bodyPr/>
                    <a:lstStyle/>
                    <a:p>
                      <a:pPr algn="l" rtl="0"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rtl="0"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rPr>
                        <a:t>도레이첨단소재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42 </a:t>
                      </a:r>
                    </a:p>
                  </a:txBody>
                  <a:tcPr marL="36000" marR="36000" marT="0" marB="0" anchor="ctr">
                    <a:lnL>
                      <a:noFill/>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rtl="0"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57578052"/>
                  </a:ext>
                </a:extLst>
              </a:tr>
            </a:tbl>
          </a:graphicData>
        </a:graphic>
      </p:graphicFrame>
      <p:sp>
        <p:nvSpPr>
          <p:cNvPr id="40" name="직사각형 39">
            <a:extLst>
              <a:ext uri="{FF2B5EF4-FFF2-40B4-BE49-F238E27FC236}">
                <a16:creationId xmlns:a16="http://schemas.microsoft.com/office/drawing/2014/main" id="{35F001A0-5521-478B-AF32-14F23925468D}"/>
              </a:ext>
            </a:extLst>
          </p:cNvPr>
          <p:cNvSpPr/>
          <p:nvPr/>
        </p:nvSpPr>
        <p:spPr>
          <a:xfrm>
            <a:off x="4009437" y="5191699"/>
            <a:ext cx="5115631" cy="95853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42" name="TextBox 41">
            <a:extLst>
              <a:ext uri="{FF2B5EF4-FFF2-40B4-BE49-F238E27FC236}">
                <a16:creationId xmlns:a16="http://schemas.microsoft.com/office/drawing/2014/main" id="{D06A9274-9235-4BB7-ADF2-6C4BEE824FA3}"/>
              </a:ext>
            </a:extLst>
          </p:cNvPr>
          <p:cNvSpPr txBox="1"/>
          <p:nvPr/>
        </p:nvSpPr>
        <p:spPr>
          <a:xfrm>
            <a:off x="4003198" y="6167883"/>
            <a:ext cx="4701310"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매출채권 평균잔액으로 산출하였으며</a:t>
            </a:r>
            <a:r>
              <a:rPr lang="en-US" altLang="ko-KR" sz="700" dirty="0">
                <a:latin typeface="Arial" panose="020B0604020202020204" pitchFamily="34" charset="0"/>
                <a:cs typeface="Arial" panose="020B0604020202020204" pitchFamily="34" charset="0"/>
              </a:rPr>
              <a:t>, ‘17</a:t>
            </a:r>
            <a:r>
              <a:rPr lang="ko-KR" altLang="en-US" sz="700" dirty="0">
                <a:latin typeface="Arial" panose="020B0604020202020204" pitchFamily="34" charset="0"/>
                <a:cs typeface="Arial" panose="020B0604020202020204" pitchFamily="34" charset="0"/>
              </a:rPr>
              <a:t>년 거래처별 매출채권 파악이 불가하여</a:t>
            </a:r>
            <a:r>
              <a:rPr lang="en-US" altLang="ko-KR" sz="700" dirty="0">
                <a:latin typeface="Arial" panose="020B0604020202020204" pitchFamily="34" charset="0"/>
                <a:cs typeface="Arial" panose="020B0604020202020204" pitchFamily="34" charset="0"/>
              </a:rPr>
              <a:t>’19</a:t>
            </a:r>
            <a:r>
              <a:rPr lang="ko-KR" altLang="en-US" sz="700" dirty="0">
                <a:latin typeface="Arial" panose="020B0604020202020204" pitchFamily="34" charset="0"/>
                <a:cs typeface="Arial" panose="020B0604020202020204" pitchFamily="34" charset="0"/>
              </a:rPr>
              <a:t>년부터 회전기일 산출함</a:t>
            </a:r>
            <a:endParaRPr lang="en-US" altLang="ko-KR" sz="700" dirty="0">
              <a:latin typeface="Arial" panose="020B0604020202020204" pitchFamily="34" charset="0"/>
              <a:cs typeface="Arial" panose="020B0604020202020204" pitchFamily="34" charset="0"/>
            </a:endParaRPr>
          </a:p>
        </p:txBody>
      </p:sp>
      <p:sp>
        <p:nvSpPr>
          <p:cNvPr id="43" name="순서도: 연결자 42">
            <a:extLst>
              <a:ext uri="{FF2B5EF4-FFF2-40B4-BE49-F238E27FC236}">
                <a16:creationId xmlns:a16="http://schemas.microsoft.com/office/drawing/2014/main" id="{48231E10-95D7-4F01-93DE-1F66E5D2119F}"/>
              </a:ext>
            </a:extLst>
          </p:cNvPr>
          <p:cNvSpPr/>
          <p:nvPr/>
        </p:nvSpPr>
        <p:spPr bwMode="auto">
          <a:xfrm>
            <a:off x="546162" y="14902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aphicFrame>
        <p:nvGraphicFramePr>
          <p:cNvPr id="21" name="표 20">
            <a:extLst>
              <a:ext uri="{FF2B5EF4-FFF2-40B4-BE49-F238E27FC236}">
                <a16:creationId xmlns:a16="http://schemas.microsoft.com/office/drawing/2014/main" id="{DE1119FF-91BB-43DE-9B18-C8047454B8A5}"/>
              </a:ext>
            </a:extLst>
          </p:cNvPr>
          <p:cNvGraphicFramePr>
            <a:graphicFrameLocks noGrp="1"/>
          </p:cNvGraphicFramePr>
          <p:nvPr>
            <p:extLst>
              <p:ext uri="{D42A27DB-BD31-4B8C-83A1-F6EECF244321}">
                <p14:modId xmlns:p14="http://schemas.microsoft.com/office/powerpoint/2010/main" val="3698876225"/>
              </p:ext>
            </p:extLst>
          </p:nvPr>
        </p:nvGraphicFramePr>
        <p:xfrm>
          <a:off x="4003198" y="1501200"/>
          <a:ext cx="5114670" cy="1077916"/>
        </p:xfrm>
        <a:graphic>
          <a:graphicData uri="http://schemas.openxmlformats.org/drawingml/2006/table">
            <a:tbl>
              <a:tblPr/>
              <a:tblGrid>
                <a:gridCol w="99573">
                  <a:extLst>
                    <a:ext uri="{9D8B030D-6E8A-4147-A177-3AD203B41FA5}">
                      <a16:colId xmlns:a16="http://schemas.microsoft.com/office/drawing/2014/main" val="4153485969"/>
                    </a:ext>
                  </a:extLst>
                </a:gridCol>
                <a:gridCol w="1395177">
                  <a:extLst>
                    <a:ext uri="{9D8B030D-6E8A-4147-A177-3AD203B41FA5}">
                      <a16:colId xmlns:a16="http://schemas.microsoft.com/office/drawing/2014/main" val="1912954420"/>
                    </a:ext>
                  </a:extLst>
                </a:gridCol>
                <a:gridCol w="904980">
                  <a:extLst>
                    <a:ext uri="{9D8B030D-6E8A-4147-A177-3AD203B41FA5}">
                      <a16:colId xmlns:a16="http://schemas.microsoft.com/office/drawing/2014/main" val="2101760357"/>
                    </a:ext>
                  </a:extLst>
                </a:gridCol>
                <a:gridCol w="904980">
                  <a:extLst>
                    <a:ext uri="{9D8B030D-6E8A-4147-A177-3AD203B41FA5}">
                      <a16:colId xmlns:a16="http://schemas.microsoft.com/office/drawing/2014/main" val="2087995885"/>
                    </a:ext>
                  </a:extLst>
                </a:gridCol>
                <a:gridCol w="904980">
                  <a:extLst>
                    <a:ext uri="{9D8B030D-6E8A-4147-A177-3AD203B41FA5}">
                      <a16:colId xmlns:a16="http://schemas.microsoft.com/office/drawing/2014/main" val="2304462562"/>
                    </a:ext>
                  </a:extLst>
                </a:gridCol>
                <a:gridCol w="904980">
                  <a:extLst>
                    <a:ext uri="{9D8B030D-6E8A-4147-A177-3AD203B41FA5}">
                      <a16:colId xmlns:a16="http://schemas.microsoft.com/office/drawing/2014/main" val="1882150335"/>
                    </a:ext>
                  </a:extLst>
                </a:gridCol>
              </a:tblGrid>
              <a:tr h="153988">
                <a:tc gridSpan="2">
                  <a:txBody>
                    <a:bodyPr/>
                    <a:lstStyle/>
                    <a:p>
                      <a:pPr algn="l" fontAlgn="ctr"/>
                      <a:r>
                        <a:rPr lang="en-US" altLang="ko-KR" sz="900" b="1" i="0" u="none" strike="noStrike" kern="1200" dirty="0">
                          <a:solidFill>
                            <a:srgbClr val="FFFFFF"/>
                          </a:solidFill>
                          <a:effectLst/>
                          <a:latin typeface="Arial" panose="020B0604020202020204" pitchFamily="34" charset="0"/>
                          <a:ea typeface="+mn-ea"/>
                          <a:cs typeface="Arial" panose="020B0604020202020204" pitchFamily="34" charset="0"/>
                        </a:rPr>
                        <a:t>(</a:t>
                      </a:r>
                      <a:r>
                        <a:rPr lang="ko-KR" altLang="en-US" sz="900" b="1" i="0" u="none" strike="noStrike" kern="1200" dirty="0">
                          <a:solidFill>
                            <a:srgbClr val="FFFFFF"/>
                          </a:solidFill>
                          <a:effectLst/>
                          <a:latin typeface="Arial" panose="020B0604020202020204" pitchFamily="34" charset="0"/>
                          <a:ea typeface="+mn-ea"/>
                          <a:cs typeface="Arial" panose="020B0604020202020204" pitchFamily="34" charset="0"/>
                        </a:rPr>
                        <a:t>단위</a:t>
                      </a:r>
                      <a:r>
                        <a:rPr lang="en-US" altLang="ko-KR" sz="900" b="1" i="0" u="none" strike="noStrike" kern="1200" dirty="0">
                          <a:solidFill>
                            <a:srgbClr val="FFFFFF"/>
                          </a:solidFill>
                          <a:effectLst/>
                          <a:latin typeface="Arial" panose="020B0604020202020204" pitchFamily="34" charset="0"/>
                          <a:ea typeface="+mn-ea"/>
                          <a:cs typeface="Arial" panose="020B0604020202020204" pitchFamily="34" charset="0"/>
                        </a:rPr>
                        <a:t>: </a:t>
                      </a:r>
                      <a:r>
                        <a:rPr lang="ko-KR" altLang="en-US" sz="900" b="1" i="0" u="none" strike="noStrike" kern="1200" dirty="0">
                          <a:solidFill>
                            <a:srgbClr val="FFFFFF"/>
                          </a:solidFill>
                          <a:effectLst/>
                          <a:latin typeface="Arial" panose="020B0604020202020204" pitchFamily="34" charset="0"/>
                          <a:ea typeface="+mn-ea"/>
                          <a:cs typeface="Arial" panose="020B0604020202020204" pitchFamily="34" charset="0"/>
                        </a:rPr>
                        <a:t>백만원</a:t>
                      </a:r>
                      <a:r>
                        <a:rPr lang="en-US" altLang="ko-KR" sz="900" b="1" i="0" u="none" strike="noStrike" kern="1200" dirty="0">
                          <a:solidFill>
                            <a:srgbClr val="FFFFFF"/>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710901451"/>
                  </a:ext>
                </a:extLst>
              </a:tr>
              <a:tr h="153988">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142717623"/>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7,812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9,744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539766820"/>
                  </a:ext>
                </a:extLst>
              </a:tr>
              <a:tr h="153988">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95172953"/>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(1,514)</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92273383"/>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dash"/>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2109870400"/>
                  </a:ext>
                </a:extLst>
              </a:tr>
              <a:tr h="153988">
                <a:tc gridSpan="2">
                  <a:txBody>
                    <a:bodyPr/>
                    <a:lstStyle/>
                    <a:p>
                      <a:pPr algn="l" fontAlgn="ctr"/>
                      <a:r>
                        <a:rPr 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of 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25980784"/>
                  </a:ext>
                </a:extLst>
              </a:tr>
            </a:tbl>
          </a:graphicData>
        </a:graphic>
      </p:graphicFrame>
      <p:sp>
        <p:nvSpPr>
          <p:cNvPr id="26" name="순서도: 연결자 25">
            <a:extLst>
              <a:ext uri="{FF2B5EF4-FFF2-40B4-BE49-F238E27FC236}">
                <a16:creationId xmlns:a16="http://schemas.microsoft.com/office/drawing/2014/main" id="{F8A50EED-BB64-41D2-BB71-A642767A39D0}"/>
              </a:ext>
            </a:extLst>
          </p:cNvPr>
          <p:cNvSpPr/>
          <p:nvPr/>
        </p:nvSpPr>
        <p:spPr bwMode="auto">
          <a:xfrm>
            <a:off x="3936293" y="5123745"/>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094833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2F133709-E050-4E9D-82BF-183BB4EBE07C}"/>
              </a:ext>
            </a:extLst>
          </p:cNvPr>
          <p:cNvGrpSpPr/>
          <p:nvPr/>
        </p:nvGrpSpPr>
        <p:grpSpPr>
          <a:xfrm>
            <a:off x="3987546" y="1098740"/>
            <a:ext cx="5130327" cy="360000"/>
            <a:chOff x="480054" y="1434354"/>
            <a:chExt cx="4582309" cy="360000"/>
          </a:xfrm>
        </p:grpSpPr>
        <p:sp>
          <p:nvSpPr>
            <p:cNvPr id="9" name="Line 13">
              <a:extLst>
                <a:ext uri="{FF2B5EF4-FFF2-40B4-BE49-F238E27FC236}">
                  <a16:creationId xmlns:a16="http://schemas.microsoft.com/office/drawing/2014/main" id="{E5E07DB5-9248-43C6-B181-4EC5CB7BBC74}"/>
                </a:ext>
              </a:extLst>
            </p:cNvPr>
            <p:cNvSpPr>
              <a:spLocks noChangeShapeType="1"/>
            </p:cNvSpPr>
            <p:nvPr/>
          </p:nvSpPr>
          <p:spPr bwMode="auto">
            <a:xfrm>
              <a:off x="480054" y="1768377"/>
              <a:ext cx="4582309"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10" name="Rectangle 41">
              <a:extLst>
                <a:ext uri="{FF2B5EF4-FFF2-40B4-BE49-F238E27FC236}">
                  <a16:creationId xmlns:a16="http://schemas.microsoft.com/office/drawing/2014/main" id="{A61A9B23-9AFF-47EB-BED2-852FBD88D6EF}"/>
                </a:ext>
              </a:extLst>
            </p:cNvPr>
            <p:cNvSpPr>
              <a:spLocks noChangeArrowheads="1"/>
            </p:cNvSpPr>
            <p:nvPr/>
          </p:nvSpPr>
          <p:spPr bwMode="auto">
            <a:xfrm>
              <a:off x="494945" y="1434354"/>
              <a:ext cx="4406338"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cs typeface="Arial" panose="020B0604020202020204" pitchFamily="34" charset="0"/>
                </a:rPr>
                <a:t>▌</a:t>
              </a:r>
              <a:r>
                <a:rPr lang="en-US" altLang="ko-KR" sz="1000" b="1" dirty="0">
                  <a:solidFill>
                    <a:srgbClr val="00338D"/>
                  </a:solidFill>
                  <a:latin typeface="Arial" panose="020B0604020202020204" pitchFamily="34" charset="0"/>
                  <a:cs typeface="Arial" panose="020B0604020202020204" pitchFamily="34" charset="0"/>
                </a:rPr>
                <a:t>NWC</a:t>
              </a:r>
              <a:endParaRPr lang="en-US" altLang="ko-KR" sz="1000" b="1" baseline="30000" dirty="0">
                <a:solidFill>
                  <a:srgbClr val="00338D"/>
                </a:solidFill>
                <a:latin typeface="Arial" panose="020B0604020202020204" pitchFamily="34" charset="0"/>
                <a:cs typeface="Arial" panose="020B0604020202020204" pitchFamily="34" charset="0"/>
              </a:endParaRPr>
            </a:p>
          </p:txBody>
        </p:sp>
      </p:grpSp>
      <p:sp>
        <p:nvSpPr>
          <p:cNvPr id="22" name="제목 2">
            <a:extLst>
              <a:ext uri="{FF2B5EF4-FFF2-40B4-BE49-F238E27FC236}">
                <a16:creationId xmlns:a16="http://schemas.microsoft.com/office/drawing/2014/main" id="{5F5874DC-74ED-4C54-9A6D-D6CDE2500ADF}"/>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NWC (3/3)</a:t>
            </a:r>
            <a:endParaRPr lang="en-US" altLang="ko-KR" sz="4500" b="1" dirty="0">
              <a:solidFill>
                <a:srgbClr val="00338D"/>
              </a:solidFill>
              <a:latin typeface="KPMG Extralight" panose="020B0303030202040204" pitchFamily="34" charset="0"/>
            </a:endParaRPr>
          </a:p>
        </p:txBody>
      </p:sp>
      <p:sp>
        <p:nvSpPr>
          <p:cNvPr id="24" name="제목 2">
            <a:extLst>
              <a:ext uri="{FF2B5EF4-FFF2-40B4-BE49-F238E27FC236}">
                <a16:creationId xmlns:a16="http://schemas.microsoft.com/office/drawing/2014/main" id="{D0E91B85-BC69-4D41-9E2E-DE135406CDA9}"/>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27" name="TextBox 26">
            <a:extLst>
              <a:ext uri="{FF2B5EF4-FFF2-40B4-BE49-F238E27FC236}">
                <a16:creationId xmlns:a16="http://schemas.microsoft.com/office/drawing/2014/main" id="{A7980C85-656B-4CBA-B1D3-F189574AD54C}"/>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ea typeface="+mj-ea"/>
                <a:cs typeface="Arial" panose="020B0604020202020204" pitchFamily="34" charset="0"/>
              </a:rPr>
              <a:t>NWC</a:t>
            </a:r>
          </a:p>
          <a:p>
            <a:pPr marL="266698" lvl="2" indent="-171449" defTabSz="914395" fontAlgn="base">
              <a:lnSpc>
                <a:spcPts val="1200"/>
              </a:lnSpc>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ea typeface="+mj-ea"/>
                <a:cs typeface="Arial" panose="020B0604020202020204" pitchFamily="34" charset="0"/>
              </a:rPr>
              <a:t>재고자산</a:t>
            </a:r>
            <a:endParaRPr lang="en-US" altLang="ko-KR" sz="900" b="1" kern="0" dirty="0">
              <a:latin typeface="Arial" panose="020B0604020202020204" pitchFamily="34" charset="0"/>
              <a:ea typeface="+mj-ea"/>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회사의 재고자산은 제품</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원재료로 구성되어 있으며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원재료가 대부분을 차지함</a:t>
            </a:r>
            <a:r>
              <a:rPr lang="en-US" altLang="ko-KR" sz="900" kern="0" dirty="0">
                <a:latin typeface="Arial" panose="020B0604020202020204" pitchFamily="34" charset="0"/>
                <a:ea typeface="+mj-ea"/>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ea typeface="+mj-ea"/>
              <a:cs typeface="Arial" panose="020B0604020202020204" pitchFamily="34" charset="0"/>
            </a:endParaRPr>
          </a:p>
          <a:p>
            <a:pPr marL="182562" lvl="2" defTabSz="914395" fontAlgn="base">
              <a:lnSpc>
                <a:spcPts val="1200"/>
              </a:lnSpc>
              <a:spcBef>
                <a:spcPts val="600"/>
              </a:spcBef>
              <a:buClr>
                <a:srgbClr val="00338D"/>
              </a:buClr>
              <a:buSzPct val="100000"/>
              <a:defRPr/>
            </a:pPr>
            <a:endParaRPr lang="en-US" altLang="ko-KR" sz="900" kern="0" dirty="0">
              <a:latin typeface="Arial" panose="020B0604020202020204" pitchFamily="34" charset="0"/>
              <a:ea typeface="+mj-ea"/>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인터뷰에 따르면</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기말재고의 단가는 판가에서 일정비율</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매가의 </a:t>
            </a:r>
            <a:r>
              <a:rPr lang="en-US" altLang="ko-KR" sz="900" kern="0" dirty="0">
                <a:latin typeface="Arial" panose="020B0604020202020204" pitchFamily="34" charset="0"/>
                <a:ea typeface="+mj-ea"/>
                <a:cs typeface="Arial" panose="020B0604020202020204" pitchFamily="34" charset="0"/>
              </a:rPr>
              <a:t>93~88%</a:t>
            </a:r>
            <a:r>
              <a:rPr lang="ko-KR" altLang="en-US" sz="900" kern="0" dirty="0">
                <a:latin typeface="Arial" panose="020B0604020202020204" pitchFamily="34" charset="0"/>
                <a:ea typeface="+mj-ea"/>
                <a:cs typeface="Arial" panose="020B0604020202020204" pitchFamily="34" charset="0"/>
              </a:rPr>
              <a:t>수준</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을 제외한 금액으로 산정하고 있음</a:t>
            </a:r>
            <a:r>
              <a:rPr lang="en-US" altLang="ko-KR" sz="900" kern="0" dirty="0">
                <a:latin typeface="Arial" panose="020B0604020202020204" pitchFamily="34" charset="0"/>
                <a:ea typeface="+mj-ea"/>
                <a:cs typeface="Arial" panose="020B0604020202020204" pitchFamily="34" charset="0"/>
              </a:rPr>
              <a:t>.</a:t>
            </a:r>
            <a:endParaRPr lang="ko-KR" altLang="en-US" sz="900" kern="0" dirty="0">
              <a:latin typeface="Arial" panose="020B0604020202020204" pitchFamily="34" charset="0"/>
              <a:ea typeface="+mj-ea"/>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또한</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재고자산에 대한 별도의 평가 정책 및 평가충당금이 존재하지 않으나</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인터뷰에 따르면 </a:t>
            </a:r>
            <a:r>
              <a:rPr lang="en-US" altLang="ko-KR" sz="900" kern="0" dirty="0">
                <a:latin typeface="Arial" panose="020B0604020202020204" pitchFamily="34" charset="0"/>
                <a:ea typeface="+mj-ea"/>
                <a:cs typeface="Arial" panose="020B0604020202020204" pitchFamily="34" charset="0"/>
              </a:rPr>
              <a:t>'21</a:t>
            </a:r>
            <a:r>
              <a:rPr lang="ko-KR" altLang="en-US" sz="900" kern="0" dirty="0">
                <a:latin typeface="Arial" panose="020B0604020202020204" pitchFamily="34" charset="0"/>
                <a:ea typeface="+mj-ea"/>
                <a:cs typeface="Arial" panose="020B0604020202020204" pitchFamily="34" charset="0"/>
              </a:rPr>
              <a:t>년 </a:t>
            </a:r>
            <a:r>
              <a:rPr lang="en-US" altLang="ko-KR" sz="900" kern="0" dirty="0">
                <a:latin typeface="Arial" panose="020B0604020202020204" pitchFamily="34" charset="0"/>
                <a:ea typeface="+mj-ea"/>
                <a:cs typeface="Arial" panose="020B0604020202020204" pitchFamily="34" charset="0"/>
              </a:rPr>
              <a:t>9</a:t>
            </a:r>
            <a:r>
              <a:rPr lang="ko-KR" altLang="en-US" sz="900" kern="0" dirty="0">
                <a:latin typeface="Arial" panose="020B0604020202020204" pitchFamily="34" charset="0"/>
                <a:ea typeface="+mj-ea"/>
                <a:cs typeface="Arial" panose="020B0604020202020204" pitchFamily="34" charset="0"/>
              </a:rPr>
              <a:t>월 기준 장기체화 재고자산 </a:t>
            </a:r>
            <a:r>
              <a:rPr lang="en-US" altLang="ko-KR" sz="900" kern="0" dirty="0">
                <a:latin typeface="Arial" panose="020B0604020202020204" pitchFamily="34" charset="0"/>
                <a:ea typeface="+mj-ea"/>
                <a:cs typeface="Arial" panose="020B0604020202020204" pitchFamily="34" charset="0"/>
              </a:rPr>
              <a:t>2</a:t>
            </a:r>
            <a:r>
              <a:rPr lang="ko-KR" altLang="en-US" sz="900" kern="0" dirty="0">
                <a:latin typeface="Arial" panose="020B0604020202020204" pitchFamily="34" charset="0"/>
                <a:ea typeface="+mj-ea"/>
                <a:cs typeface="Arial" panose="020B0604020202020204" pitchFamily="34" charset="0"/>
              </a:rPr>
              <a:t>억원이 존재함</a:t>
            </a:r>
            <a:r>
              <a:rPr lang="en-US" altLang="ko-KR" sz="900" kern="0" dirty="0">
                <a:latin typeface="Arial" panose="020B0604020202020204" pitchFamily="34" charset="0"/>
                <a:ea typeface="+mj-ea"/>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기말재고</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장기체화재고 등 재고자산에 대한 평가 방안 마련에 대한 고려가 필요함</a:t>
            </a:r>
            <a:r>
              <a:rPr lang="en-US" altLang="ko-KR" sz="900" kern="0" dirty="0">
                <a:latin typeface="Arial" panose="020B0604020202020204" pitchFamily="34" charset="0"/>
                <a:ea typeface="+mj-ea"/>
                <a:cs typeface="Arial" panose="020B0604020202020204" pitchFamily="34" charset="0"/>
              </a:rPr>
              <a:t>.</a:t>
            </a:r>
          </a:p>
          <a:p>
            <a:pPr marL="266698" lvl="2" indent="-171449" defTabSz="914395" fontAlgn="base">
              <a:lnSpc>
                <a:spcPts val="1200"/>
              </a:lnSpc>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ea typeface="+mj-ea"/>
                <a:cs typeface="Arial" panose="020B0604020202020204" pitchFamily="34" charset="0"/>
              </a:rPr>
              <a:t>매입채무</a:t>
            </a:r>
            <a:endParaRPr lang="en-US" altLang="ko-KR" sz="900" b="1" kern="0" dirty="0">
              <a:latin typeface="Arial" panose="020B0604020202020204" pitchFamily="34" charset="0"/>
              <a:ea typeface="+mj-ea"/>
              <a:cs typeface="Arial" panose="020B0604020202020204" pitchFamily="34" charset="0"/>
            </a:endParaRPr>
          </a:p>
          <a:p>
            <a:pPr marL="358775" lvl="2" indent="-180975"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매입채무는 원재료 구매</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등에 대한 외상매입금으로 구성되어 있으며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매출 증가에 따른 원재료 구매 증가로 인해 매입채무는 꾸준히 증가하는 추세임</a:t>
            </a:r>
            <a:r>
              <a:rPr lang="en-US" altLang="ko-KR" sz="900" kern="0" dirty="0">
                <a:latin typeface="Arial" panose="020B0604020202020204" pitchFamily="34" charset="0"/>
                <a:ea typeface="+mj-ea"/>
                <a:cs typeface="Arial" panose="020B0604020202020204" pitchFamily="34" charset="0"/>
              </a:rPr>
              <a:t>. </a:t>
            </a:r>
          </a:p>
          <a:p>
            <a:pPr marL="358775" lvl="2" indent="-180975"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특히</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회사는 자체 생산 제품에 대해서만 원단을 구매하고 있으며</a:t>
            </a:r>
            <a:r>
              <a:rPr lang="en-US" altLang="ko-KR" sz="900" kern="0" dirty="0">
                <a:latin typeface="Arial" panose="020B0604020202020204" pitchFamily="34" charset="0"/>
                <a:ea typeface="+mj-ea"/>
                <a:cs typeface="Arial" panose="020B0604020202020204" pitchFamily="34" charset="0"/>
              </a:rPr>
              <a:t>, '20</a:t>
            </a:r>
            <a:r>
              <a:rPr lang="ko-KR" altLang="en-US" sz="900" kern="0" dirty="0">
                <a:latin typeface="Arial" panose="020B0604020202020204" pitchFamily="34" charset="0"/>
                <a:ea typeface="+mj-ea"/>
                <a:cs typeface="Arial" panose="020B0604020202020204" pitchFamily="34" charset="0"/>
              </a:rPr>
              <a:t>년 </a:t>
            </a:r>
            <a:r>
              <a:rPr lang="en-US" altLang="ko-KR" sz="900" kern="0" dirty="0">
                <a:latin typeface="Arial" panose="020B0604020202020204" pitchFamily="34" charset="0"/>
                <a:ea typeface="+mj-ea"/>
                <a:cs typeface="Arial" panose="020B0604020202020204" pitchFamily="34" charset="0"/>
              </a:rPr>
              <a:t>YILDIZ, LX</a:t>
            </a:r>
            <a:r>
              <a:rPr lang="ko-KR" altLang="en-US" sz="900" kern="0" dirty="0" err="1">
                <a:latin typeface="Arial" panose="020B0604020202020204" pitchFamily="34" charset="0"/>
                <a:ea typeface="+mj-ea"/>
                <a:cs typeface="Arial" panose="020B0604020202020204" pitchFamily="34" charset="0"/>
              </a:rPr>
              <a:t>하우시스</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중국</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향 제품매출 증가에 따라 원단을 다량 구입하여 매입채무가 증가함</a:t>
            </a:r>
            <a:r>
              <a:rPr lang="en-US" altLang="ko-KR" sz="900" kern="0" dirty="0">
                <a:latin typeface="Arial" panose="020B0604020202020204" pitchFamily="34" charset="0"/>
                <a:ea typeface="+mj-ea"/>
                <a:cs typeface="Arial" panose="020B0604020202020204" pitchFamily="34" charset="0"/>
              </a:rPr>
              <a:t>.</a:t>
            </a:r>
            <a:r>
              <a:rPr lang="ko-KR" altLang="en-US" sz="900" kern="0" dirty="0">
                <a:latin typeface="Arial" panose="020B0604020202020204" pitchFamily="34" charset="0"/>
                <a:ea typeface="+mj-ea"/>
                <a:cs typeface="Arial" panose="020B0604020202020204" pitchFamily="34" charset="0"/>
              </a:rPr>
              <a:t> </a:t>
            </a:r>
            <a:endParaRPr lang="en-US" altLang="ko-KR" sz="900" kern="0" dirty="0">
              <a:latin typeface="Arial" panose="020B0604020202020204" pitchFamily="34" charset="0"/>
              <a:ea typeface="+mj-ea"/>
              <a:cs typeface="Arial" panose="020B0604020202020204" pitchFamily="34" charset="0"/>
            </a:endParaRPr>
          </a:p>
          <a:p>
            <a:pPr marL="266698" lvl="2" indent="-171449" defTabSz="914395" fontAlgn="base">
              <a:lnSpc>
                <a:spcPts val="1200"/>
              </a:lnSpc>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ea typeface="+mj-ea"/>
                <a:cs typeface="Arial" panose="020B0604020202020204" pitchFamily="34" charset="0"/>
              </a:rPr>
              <a:t>미지급금</a:t>
            </a:r>
            <a:endParaRPr lang="en-US" altLang="ko-KR" sz="900" b="1" kern="0" dirty="0">
              <a:latin typeface="Arial" panose="020B0604020202020204" pitchFamily="34" charset="0"/>
              <a:ea typeface="+mj-ea"/>
              <a:cs typeface="Arial" panose="020B0604020202020204" pitchFamily="34" charset="0"/>
            </a:endParaRPr>
          </a:p>
          <a:p>
            <a:pPr marL="358775" lvl="2" indent="-180975"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ea typeface="+mj-ea"/>
                <a:cs typeface="Arial" panose="020B0604020202020204" pitchFamily="34" charset="0"/>
              </a:rPr>
              <a:t>운반비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및 해외 수출 판매 대행을 담당하는 </a:t>
            </a:r>
            <a:r>
              <a:rPr lang="ko-KR" altLang="en-US" sz="900" kern="0" dirty="0" err="1">
                <a:latin typeface="Arial" panose="020B0604020202020204" pitchFamily="34" charset="0"/>
                <a:ea typeface="+mj-ea"/>
                <a:cs typeface="Arial" panose="020B0604020202020204" pitchFamily="34" charset="0"/>
              </a:rPr>
              <a:t>루카소에</a:t>
            </a:r>
            <a:r>
              <a:rPr lang="ko-KR" altLang="en-US" sz="900" kern="0" dirty="0">
                <a:latin typeface="Arial" panose="020B0604020202020204" pitchFamily="34" charset="0"/>
                <a:ea typeface="+mj-ea"/>
                <a:cs typeface="Arial" panose="020B0604020202020204" pitchFamily="34" charset="0"/>
              </a:rPr>
              <a:t> 지급하는 수수료로 매입채무 성격의 미지급금이며</a:t>
            </a:r>
            <a:r>
              <a:rPr lang="en-US" altLang="ko-KR" sz="900" kern="0" dirty="0">
                <a:latin typeface="Arial" panose="020B0604020202020204" pitchFamily="34" charset="0"/>
                <a:ea typeface="+mj-ea"/>
                <a:cs typeface="Arial" panose="020B0604020202020204" pitchFamily="34" charset="0"/>
              </a:rPr>
              <a:t>, YILDIZ </a:t>
            </a:r>
            <a:r>
              <a:rPr lang="ko-KR" altLang="en-US" sz="900" kern="0" dirty="0">
                <a:latin typeface="Arial" panose="020B0604020202020204" pitchFamily="34" charset="0"/>
                <a:ea typeface="+mj-ea"/>
                <a:cs typeface="Arial" panose="020B0604020202020204" pitchFamily="34" charset="0"/>
              </a:rPr>
              <a:t>매출이 증가함에 따라 </a:t>
            </a:r>
            <a:r>
              <a:rPr lang="en-US" altLang="ko-KR" sz="900" kern="0" dirty="0">
                <a:latin typeface="Arial" panose="020B0604020202020204" pitchFamily="34" charset="0"/>
                <a:ea typeface="+mj-ea"/>
                <a:cs typeface="Arial" panose="020B0604020202020204" pitchFamily="34" charset="0"/>
              </a:rPr>
              <a:t>’19</a:t>
            </a:r>
            <a:r>
              <a:rPr lang="ko-KR" altLang="en-US" sz="900" kern="0" dirty="0">
                <a:latin typeface="Arial" panose="020B0604020202020204" pitchFamily="34" charset="0"/>
                <a:ea typeface="+mj-ea"/>
                <a:cs typeface="Arial" panose="020B0604020202020204" pitchFamily="34" charset="0"/>
              </a:rPr>
              <a:t>년부터 증가하는 추세임</a:t>
            </a:r>
            <a:r>
              <a:rPr lang="en-US" altLang="ko-KR" sz="900" kern="0" dirty="0">
                <a:latin typeface="Arial" panose="020B0604020202020204" pitchFamily="34" charset="0"/>
                <a:ea typeface="+mj-ea"/>
                <a:cs typeface="Arial" panose="020B0604020202020204" pitchFamily="34" charset="0"/>
              </a:rPr>
              <a:t>.</a:t>
            </a:r>
          </a:p>
          <a:p>
            <a:pPr marL="266698" lvl="2" indent="-171449" defTabSz="914395" fontAlgn="base">
              <a:lnSpc>
                <a:spcPts val="1000"/>
              </a:lnSpc>
              <a:spcBef>
                <a:spcPts val="600"/>
              </a:spcBef>
              <a:buClr>
                <a:srgbClr val="00338D"/>
              </a:buClr>
              <a:buSzPct val="100000"/>
              <a:buFont typeface="Wingdings" panose="05000000000000000000" pitchFamily="2" charset="2"/>
              <a:buChar char="§"/>
              <a:defRPr/>
            </a:pPr>
            <a:endParaRPr lang="en-US" altLang="ko-KR" sz="1000" b="1" kern="0" dirty="0">
              <a:latin typeface="Arial" panose="020B0604020202020204" pitchFamily="34" charset="0"/>
              <a:cs typeface="Arial" panose="020B0604020202020204" pitchFamily="34" charset="0"/>
            </a:endParaRPr>
          </a:p>
          <a:p>
            <a:pPr marL="266698" lvl="2" indent="-171449" defTabSz="914395" fontAlgn="base">
              <a:lnSpc>
                <a:spcPts val="1000"/>
              </a:lnSpc>
              <a:spcBef>
                <a:spcPts val="600"/>
              </a:spcBef>
              <a:buClr>
                <a:srgbClr val="00338D"/>
              </a:buClr>
              <a:buSzPct val="100000"/>
              <a:buFont typeface="Wingdings" panose="05000000000000000000" pitchFamily="2" charset="2"/>
              <a:buChar char="§"/>
              <a:defRPr/>
            </a:pPr>
            <a:endParaRPr lang="en-US" altLang="ko-KR" sz="1000" b="1" kern="0" dirty="0">
              <a:latin typeface="Arial" panose="020B0604020202020204" pitchFamily="34" charset="0"/>
              <a:cs typeface="Arial" panose="020B0604020202020204" pitchFamily="34" charset="0"/>
            </a:endParaRPr>
          </a:p>
          <a:p>
            <a:pPr marL="360000" lvl="2" indent="-177800" algn="just" latinLnBrk="1">
              <a:lnSpc>
                <a:spcPct val="110000"/>
              </a:lnSpc>
              <a:spcBef>
                <a:spcPts val="300"/>
              </a:spcBef>
              <a:buClr>
                <a:srgbClr val="00338D"/>
              </a:buClr>
              <a:buFont typeface="Arial" panose="020B0604020202020204" pitchFamily="34" charset="0"/>
              <a:buChar char="–"/>
              <a:defRPr/>
            </a:pPr>
            <a:endParaRPr lang="en-US" altLang="ko-KR" sz="900" kern="0" dirty="0">
              <a:solidFill>
                <a:srgbClr val="000000"/>
              </a:solidFill>
              <a:latin typeface="맑은 고딕"/>
              <a:cs typeface="Arial" panose="020B0604020202020204" pitchFamily="34" charset="0"/>
            </a:endParaRPr>
          </a:p>
          <a:p>
            <a:pPr defTabSz="914390" fontAlgn="base">
              <a:lnSpc>
                <a:spcPct val="120000"/>
              </a:lnSpc>
              <a:spcBef>
                <a:spcPts val="600"/>
              </a:spcBef>
              <a:spcAft>
                <a:spcPct val="0"/>
              </a:spcAft>
            </a:pPr>
            <a:endParaRPr lang="en-US" altLang="ko-KR" sz="1000" b="1" kern="0" dirty="0">
              <a:latin typeface="Arial" panose="020B0604020202020204" pitchFamily="34" charset="0"/>
              <a:ea typeface="+mj-ea"/>
              <a:cs typeface="Arial" panose="020B0604020202020204" pitchFamily="34" charset="0"/>
            </a:endParaRPr>
          </a:p>
        </p:txBody>
      </p:sp>
      <p:graphicFrame>
        <p:nvGraphicFramePr>
          <p:cNvPr id="38" name="표 37">
            <a:extLst>
              <a:ext uri="{FF2B5EF4-FFF2-40B4-BE49-F238E27FC236}">
                <a16:creationId xmlns:a16="http://schemas.microsoft.com/office/drawing/2014/main" id="{1C7DD79E-1FDE-4873-8798-32084BF3CC0C}"/>
              </a:ext>
            </a:extLst>
          </p:cNvPr>
          <p:cNvGraphicFramePr>
            <a:graphicFrameLocks noGrp="1"/>
          </p:cNvGraphicFramePr>
          <p:nvPr/>
        </p:nvGraphicFramePr>
        <p:xfrm>
          <a:off x="905069" y="2053344"/>
          <a:ext cx="2717856" cy="492880"/>
        </p:xfrm>
        <a:graphic>
          <a:graphicData uri="http://schemas.openxmlformats.org/drawingml/2006/table">
            <a:tbl>
              <a:tblPr/>
              <a:tblGrid>
                <a:gridCol w="97400">
                  <a:extLst>
                    <a:ext uri="{9D8B030D-6E8A-4147-A177-3AD203B41FA5}">
                      <a16:colId xmlns:a16="http://schemas.microsoft.com/office/drawing/2014/main" val="1787583853"/>
                    </a:ext>
                  </a:extLst>
                </a:gridCol>
                <a:gridCol w="729000">
                  <a:extLst>
                    <a:ext uri="{9D8B030D-6E8A-4147-A177-3AD203B41FA5}">
                      <a16:colId xmlns:a16="http://schemas.microsoft.com/office/drawing/2014/main" val="730367899"/>
                    </a:ext>
                  </a:extLst>
                </a:gridCol>
                <a:gridCol w="472864">
                  <a:extLst>
                    <a:ext uri="{9D8B030D-6E8A-4147-A177-3AD203B41FA5}">
                      <a16:colId xmlns:a16="http://schemas.microsoft.com/office/drawing/2014/main" val="3763467627"/>
                    </a:ext>
                  </a:extLst>
                </a:gridCol>
                <a:gridCol w="472864">
                  <a:extLst>
                    <a:ext uri="{9D8B030D-6E8A-4147-A177-3AD203B41FA5}">
                      <a16:colId xmlns:a16="http://schemas.microsoft.com/office/drawing/2014/main" val="1499843774"/>
                    </a:ext>
                  </a:extLst>
                </a:gridCol>
                <a:gridCol w="472864">
                  <a:extLst>
                    <a:ext uri="{9D8B030D-6E8A-4147-A177-3AD203B41FA5}">
                      <a16:colId xmlns:a16="http://schemas.microsoft.com/office/drawing/2014/main" val="841306807"/>
                    </a:ext>
                  </a:extLst>
                </a:gridCol>
                <a:gridCol w="472864">
                  <a:extLst>
                    <a:ext uri="{9D8B030D-6E8A-4147-A177-3AD203B41FA5}">
                      <a16:colId xmlns:a16="http://schemas.microsoft.com/office/drawing/2014/main" val="4214380578"/>
                    </a:ext>
                  </a:extLst>
                </a:gridCol>
              </a:tblGrid>
              <a:tr h="127120">
                <a:tc gridSpan="2">
                  <a:txBody>
                    <a:bodyPr/>
                    <a:lstStyle/>
                    <a:p>
                      <a:pPr algn="l" fontAlgn="ct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 </a:t>
                      </a: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800" b="1" i="0" u="none" strike="noStrike" dirty="0">
                          <a:solidFill>
                            <a:srgbClr val="FFFFFF"/>
                          </a:solidFill>
                          <a:effectLst/>
                          <a:latin typeface="맑은 고딕" panose="020B0503020000020004" pitchFamily="50" charset="-127"/>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800" b="1" i="0" u="none" strike="noStrike" dirty="0">
                          <a:solidFill>
                            <a:srgbClr val="FFFFFF"/>
                          </a:solidFill>
                          <a:effectLst/>
                          <a:latin typeface="Arial" panose="020B0604020202020204" pitchFamily="34" charset="0"/>
                          <a:ea typeface="맑은 고딕" panose="020B0503020000020004" pitchFamily="50" charset="-127"/>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dirty="0">
                          <a:solidFill>
                            <a:srgbClr val="FFFFFF"/>
                          </a:solidFill>
                          <a:effectLst/>
                          <a:latin typeface="Arial" panose="020B0604020202020204" pitchFamily="34" charset="0"/>
                          <a:ea typeface="맑은 고딕" panose="020B0503020000020004" pitchFamily="50" charset="-127"/>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800" b="1" i="0" u="none" strike="noStrike">
                          <a:solidFill>
                            <a:srgbClr val="FFFFFF"/>
                          </a:solidFill>
                          <a:effectLst/>
                          <a:latin typeface="Arial" panose="020B0604020202020204" pitchFamily="34" charset="0"/>
                          <a:ea typeface="맑은 고딕" panose="020B0503020000020004" pitchFamily="50" charset="-127"/>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053455734"/>
                  </a:ext>
                </a:extLst>
              </a:tr>
              <a:tr h="112996">
                <a:tc gridSpan="2">
                  <a:txBody>
                    <a:bodyPr/>
                    <a:lstStyle/>
                    <a:p>
                      <a:pPr algn="l" fontAlgn="ctr"/>
                      <a:r>
                        <a:rPr lang="ko-KR" altLang="en-US" sz="800" b="1" i="0" u="none" strike="noStrike" dirty="0">
                          <a:solidFill>
                            <a:srgbClr val="000000"/>
                          </a:solidFill>
                          <a:effectLst/>
                          <a:latin typeface="맑은 고딕" panose="020B0503020000020004" pitchFamily="50" charset="-127"/>
                          <a:ea typeface="맑은 고딕" panose="020B0503020000020004" pitchFamily="50" charset="-127"/>
                        </a:rPr>
                        <a:t>재고자산</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630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dirty="0">
                          <a:solidFill>
                            <a:srgbClr val="000000"/>
                          </a:solidFill>
                          <a:effectLst/>
                          <a:latin typeface="Arial" panose="020B0604020202020204" pitchFamily="34" charset="0"/>
                          <a:ea typeface="맑은 고딕" panose="020B0503020000020004" pitchFamily="50" charset="-127"/>
                        </a:rPr>
                        <a:t>808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1,138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800" b="1" i="0" u="none" strike="noStrike">
                          <a:solidFill>
                            <a:srgbClr val="000000"/>
                          </a:solidFill>
                          <a:effectLst/>
                          <a:latin typeface="Arial" panose="020B0604020202020204" pitchFamily="34" charset="0"/>
                          <a:ea typeface="맑은 고딕" panose="020B0503020000020004" pitchFamily="50" charset="-127"/>
                        </a:rPr>
                        <a:t>1,149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584394337"/>
                  </a:ext>
                </a:extLst>
              </a:tr>
              <a:tr h="112996">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제품</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98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96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77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335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493504197"/>
                  </a:ext>
                </a:extLst>
              </a:tr>
              <a:tr h="112996">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원재료</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531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712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a:solidFill>
                            <a:srgbClr val="000000"/>
                          </a:solidFill>
                          <a:effectLst/>
                          <a:latin typeface="Arial" panose="020B0604020202020204" pitchFamily="34" charset="0"/>
                          <a:ea typeface="맑은 고딕" panose="020B0503020000020004" pitchFamily="50" charset="-127"/>
                        </a:rPr>
                        <a:t>1,061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263985170"/>
                  </a:ext>
                </a:extLst>
              </a:tr>
            </a:tbl>
          </a:graphicData>
        </a:graphic>
      </p:graphicFrame>
      <p:sp>
        <p:nvSpPr>
          <p:cNvPr id="39" name="순서도: 연결자 38">
            <a:extLst>
              <a:ext uri="{FF2B5EF4-FFF2-40B4-BE49-F238E27FC236}">
                <a16:creationId xmlns:a16="http://schemas.microsoft.com/office/drawing/2014/main" id="{7F13F872-626B-4BA4-A45D-DC0BC26C0871}"/>
              </a:ext>
            </a:extLst>
          </p:cNvPr>
          <p:cNvSpPr/>
          <p:nvPr/>
        </p:nvSpPr>
        <p:spPr bwMode="auto">
          <a:xfrm>
            <a:off x="546162" y="14902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aphicFrame>
        <p:nvGraphicFramePr>
          <p:cNvPr id="14" name="표 13">
            <a:extLst>
              <a:ext uri="{FF2B5EF4-FFF2-40B4-BE49-F238E27FC236}">
                <a16:creationId xmlns:a16="http://schemas.microsoft.com/office/drawing/2014/main" id="{26FBB713-130D-45D5-9047-D2C84A00277A}"/>
              </a:ext>
            </a:extLst>
          </p:cNvPr>
          <p:cNvGraphicFramePr>
            <a:graphicFrameLocks noGrp="1"/>
          </p:cNvGraphicFramePr>
          <p:nvPr>
            <p:extLst>
              <p:ext uri="{D42A27DB-BD31-4B8C-83A1-F6EECF244321}">
                <p14:modId xmlns:p14="http://schemas.microsoft.com/office/powerpoint/2010/main" val="2920976296"/>
              </p:ext>
            </p:extLst>
          </p:nvPr>
        </p:nvGraphicFramePr>
        <p:xfrm>
          <a:off x="4003198" y="1501200"/>
          <a:ext cx="5114670" cy="1077916"/>
        </p:xfrm>
        <a:graphic>
          <a:graphicData uri="http://schemas.openxmlformats.org/drawingml/2006/table">
            <a:tbl>
              <a:tblPr/>
              <a:tblGrid>
                <a:gridCol w="99573">
                  <a:extLst>
                    <a:ext uri="{9D8B030D-6E8A-4147-A177-3AD203B41FA5}">
                      <a16:colId xmlns:a16="http://schemas.microsoft.com/office/drawing/2014/main" val="4153485969"/>
                    </a:ext>
                  </a:extLst>
                </a:gridCol>
                <a:gridCol w="1395177">
                  <a:extLst>
                    <a:ext uri="{9D8B030D-6E8A-4147-A177-3AD203B41FA5}">
                      <a16:colId xmlns:a16="http://schemas.microsoft.com/office/drawing/2014/main" val="1912954420"/>
                    </a:ext>
                  </a:extLst>
                </a:gridCol>
                <a:gridCol w="904980">
                  <a:extLst>
                    <a:ext uri="{9D8B030D-6E8A-4147-A177-3AD203B41FA5}">
                      <a16:colId xmlns:a16="http://schemas.microsoft.com/office/drawing/2014/main" val="2101760357"/>
                    </a:ext>
                  </a:extLst>
                </a:gridCol>
                <a:gridCol w="904980">
                  <a:extLst>
                    <a:ext uri="{9D8B030D-6E8A-4147-A177-3AD203B41FA5}">
                      <a16:colId xmlns:a16="http://schemas.microsoft.com/office/drawing/2014/main" val="2087995885"/>
                    </a:ext>
                  </a:extLst>
                </a:gridCol>
                <a:gridCol w="904980">
                  <a:extLst>
                    <a:ext uri="{9D8B030D-6E8A-4147-A177-3AD203B41FA5}">
                      <a16:colId xmlns:a16="http://schemas.microsoft.com/office/drawing/2014/main" val="2304462562"/>
                    </a:ext>
                  </a:extLst>
                </a:gridCol>
                <a:gridCol w="904980">
                  <a:extLst>
                    <a:ext uri="{9D8B030D-6E8A-4147-A177-3AD203B41FA5}">
                      <a16:colId xmlns:a16="http://schemas.microsoft.com/office/drawing/2014/main" val="1882150335"/>
                    </a:ext>
                  </a:extLst>
                </a:gridCol>
              </a:tblGrid>
              <a:tr h="153988">
                <a:tc gridSpan="2">
                  <a:txBody>
                    <a:bodyPr/>
                    <a:lstStyle/>
                    <a:p>
                      <a:pPr algn="l" fontAlgn="ctr"/>
                      <a:r>
                        <a:rPr lang="en-US" altLang="ko-KR" sz="900" b="1" i="0" u="none" strike="noStrike" kern="1200" dirty="0">
                          <a:solidFill>
                            <a:srgbClr val="FFFFFF"/>
                          </a:solidFill>
                          <a:effectLst/>
                          <a:latin typeface="Arial" panose="020B0604020202020204" pitchFamily="34" charset="0"/>
                          <a:ea typeface="+mn-ea"/>
                          <a:cs typeface="Arial" panose="020B0604020202020204" pitchFamily="34" charset="0"/>
                        </a:rPr>
                        <a:t>(</a:t>
                      </a:r>
                      <a:r>
                        <a:rPr lang="ko-KR" altLang="en-US" sz="900" b="1" i="0" u="none" strike="noStrike" kern="1200" dirty="0">
                          <a:solidFill>
                            <a:srgbClr val="FFFFFF"/>
                          </a:solidFill>
                          <a:effectLst/>
                          <a:latin typeface="Arial" panose="020B0604020202020204" pitchFamily="34" charset="0"/>
                          <a:ea typeface="+mn-ea"/>
                          <a:cs typeface="Arial" panose="020B0604020202020204" pitchFamily="34" charset="0"/>
                        </a:rPr>
                        <a:t>단위</a:t>
                      </a:r>
                      <a:r>
                        <a:rPr lang="en-US" altLang="ko-KR" sz="900" b="1" i="0" u="none" strike="noStrike" kern="1200" dirty="0">
                          <a:solidFill>
                            <a:srgbClr val="FFFFFF"/>
                          </a:solidFill>
                          <a:effectLst/>
                          <a:latin typeface="Arial" panose="020B0604020202020204" pitchFamily="34" charset="0"/>
                          <a:ea typeface="+mn-ea"/>
                          <a:cs typeface="Arial" panose="020B0604020202020204" pitchFamily="34" charset="0"/>
                        </a:rPr>
                        <a:t>: </a:t>
                      </a:r>
                      <a:r>
                        <a:rPr lang="ko-KR" altLang="en-US" sz="900" b="1" i="0" u="none" strike="noStrike" kern="1200" dirty="0">
                          <a:solidFill>
                            <a:srgbClr val="FFFFFF"/>
                          </a:solidFill>
                          <a:effectLst/>
                          <a:latin typeface="Arial" panose="020B0604020202020204" pitchFamily="34" charset="0"/>
                          <a:ea typeface="+mn-ea"/>
                          <a:cs typeface="Arial" panose="020B0604020202020204" pitchFamily="34" charset="0"/>
                        </a:rPr>
                        <a:t>백만원</a:t>
                      </a:r>
                      <a:r>
                        <a:rPr lang="en-US" altLang="ko-KR" sz="900" b="1" i="0" u="none" strike="noStrike" kern="1200" dirty="0">
                          <a:solidFill>
                            <a:srgbClr val="FFFFFF"/>
                          </a:solidFill>
                          <a:effectLst/>
                          <a:latin typeface="Arial" panose="020B0604020202020204" pitchFamily="34" charset="0"/>
                          <a:ea typeface="+mn-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710901451"/>
                  </a:ext>
                </a:extLst>
              </a:tr>
              <a:tr h="153988">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NWC</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2,446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142717623"/>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매출채권</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7,812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9,744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539766820"/>
                  </a:ext>
                </a:extLst>
              </a:tr>
              <a:tr h="153988">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재고자산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630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1,149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95172953"/>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매입채무</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(953)</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(1,514)</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(3,465)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92273383"/>
                  </a:ext>
                </a:extLst>
              </a:tr>
              <a:tr h="153988">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dash"/>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(52)</a:t>
                      </a:r>
                    </a:p>
                  </a:txBody>
                  <a:tcPr marL="36000" marR="36000" marT="0" marB="0" anchor="ctr">
                    <a:lnL>
                      <a:noFill/>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a:t>
                      </a:r>
                    </a:p>
                  </a:txBody>
                  <a:tcPr marL="36000" marR="36000" marT="0" marB="0" anchor="ctr">
                    <a:lnL>
                      <a:noFill/>
                    </a:lnL>
                    <a:lnR>
                      <a:noFill/>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(243)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(310)</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2109870400"/>
                  </a:ext>
                </a:extLst>
              </a:tr>
              <a:tr h="153988">
                <a:tc gridSpan="2">
                  <a:txBody>
                    <a:bodyPr/>
                    <a:lstStyle/>
                    <a:p>
                      <a:pPr algn="l" fontAlgn="ctr"/>
                      <a:r>
                        <a:rPr lang="en-US"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of 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a:t>
                      </a:r>
                    </a:p>
                  </a:txBody>
                  <a:tcPr marL="36000" marR="36000" marT="0" marB="0" anchor="ctr">
                    <a:lnL>
                      <a:noFill/>
                    </a:lnL>
                    <a:lnR>
                      <a:noFill/>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16%</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ash"/>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25980784"/>
                  </a:ext>
                </a:extLst>
              </a:tr>
            </a:tbl>
          </a:graphicData>
        </a:graphic>
      </p:graphicFrame>
      <p:sp>
        <p:nvSpPr>
          <p:cNvPr id="15" name="직사각형 14">
            <a:extLst>
              <a:ext uri="{FF2B5EF4-FFF2-40B4-BE49-F238E27FC236}">
                <a16:creationId xmlns:a16="http://schemas.microsoft.com/office/drawing/2014/main" id="{C9ED7C61-40A6-4B9F-A3A7-4D08DF1FE1A6}"/>
              </a:ext>
            </a:extLst>
          </p:cNvPr>
          <p:cNvSpPr/>
          <p:nvPr/>
        </p:nvSpPr>
        <p:spPr>
          <a:xfrm>
            <a:off x="4009437" y="1965321"/>
            <a:ext cx="5115631" cy="15019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6" name="순서도: 연결자 15">
            <a:extLst>
              <a:ext uri="{FF2B5EF4-FFF2-40B4-BE49-F238E27FC236}">
                <a16:creationId xmlns:a16="http://schemas.microsoft.com/office/drawing/2014/main" id="{38C578D5-75C6-423D-BC38-BA49ED404FDE}"/>
              </a:ext>
            </a:extLst>
          </p:cNvPr>
          <p:cNvSpPr/>
          <p:nvPr/>
        </p:nvSpPr>
        <p:spPr bwMode="auto">
          <a:xfrm>
            <a:off x="3936293" y="1901363"/>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7" name="직사각형 16">
            <a:extLst>
              <a:ext uri="{FF2B5EF4-FFF2-40B4-BE49-F238E27FC236}">
                <a16:creationId xmlns:a16="http://schemas.microsoft.com/office/drawing/2014/main" id="{2A5190E1-29D1-47DE-9DCD-5129EDEF4D65}"/>
              </a:ext>
            </a:extLst>
          </p:cNvPr>
          <p:cNvSpPr/>
          <p:nvPr/>
        </p:nvSpPr>
        <p:spPr>
          <a:xfrm>
            <a:off x="4009437" y="2117302"/>
            <a:ext cx="5115631" cy="15019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18" name="순서도: 연결자 17">
            <a:extLst>
              <a:ext uri="{FF2B5EF4-FFF2-40B4-BE49-F238E27FC236}">
                <a16:creationId xmlns:a16="http://schemas.microsoft.com/office/drawing/2014/main" id="{D6F9F7D5-D07F-4772-BD87-E9AC6FD10B31}"/>
              </a:ext>
            </a:extLst>
          </p:cNvPr>
          <p:cNvSpPr/>
          <p:nvPr/>
        </p:nvSpPr>
        <p:spPr bwMode="auto">
          <a:xfrm>
            <a:off x="3936293" y="205334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4</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9" name="직사각형 18">
            <a:extLst>
              <a:ext uri="{FF2B5EF4-FFF2-40B4-BE49-F238E27FC236}">
                <a16:creationId xmlns:a16="http://schemas.microsoft.com/office/drawing/2014/main" id="{297DF953-2989-4137-B1BF-C09EA8565CA8}"/>
              </a:ext>
            </a:extLst>
          </p:cNvPr>
          <p:cNvSpPr/>
          <p:nvPr/>
        </p:nvSpPr>
        <p:spPr>
          <a:xfrm>
            <a:off x="4009437" y="2270890"/>
            <a:ext cx="5115631" cy="15019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0" name="순서도: 연결자 19">
            <a:extLst>
              <a:ext uri="{FF2B5EF4-FFF2-40B4-BE49-F238E27FC236}">
                <a16:creationId xmlns:a16="http://schemas.microsoft.com/office/drawing/2014/main" id="{57B83057-C829-464D-ADD5-66F1B036458C}"/>
              </a:ext>
            </a:extLst>
          </p:cNvPr>
          <p:cNvSpPr/>
          <p:nvPr/>
        </p:nvSpPr>
        <p:spPr bwMode="auto">
          <a:xfrm>
            <a:off x="3936293" y="220693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5</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1" name="순서도: 연결자 20">
            <a:extLst>
              <a:ext uri="{FF2B5EF4-FFF2-40B4-BE49-F238E27FC236}">
                <a16:creationId xmlns:a16="http://schemas.microsoft.com/office/drawing/2014/main" id="{C000ED17-C850-425E-883D-2361A6D116A1}"/>
              </a:ext>
            </a:extLst>
          </p:cNvPr>
          <p:cNvSpPr/>
          <p:nvPr/>
        </p:nvSpPr>
        <p:spPr bwMode="auto">
          <a:xfrm>
            <a:off x="546162" y="400487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4</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3" name="순서도: 연결자 22">
            <a:extLst>
              <a:ext uri="{FF2B5EF4-FFF2-40B4-BE49-F238E27FC236}">
                <a16:creationId xmlns:a16="http://schemas.microsoft.com/office/drawing/2014/main" id="{0D8F0675-DFAC-418D-B1F1-7379E9B27630}"/>
              </a:ext>
            </a:extLst>
          </p:cNvPr>
          <p:cNvSpPr/>
          <p:nvPr/>
        </p:nvSpPr>
        <p:spPr bwMode="auto">
          <a:xfrm>
            <a:off x="546162" y="546114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5</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5" name="직사각형 24">
            <a:extLst>
              <a:ext uri="{FF2B5EF4-FFF2-40B4-BE49-F238E27FC236}">
                <a16:creationId xmlns:a16="http://schemas.microsoft.com/office/drawing/2014/main" id="{FC9F9F73-1CCA-4877-9BE6-83AC2B1BCEBC}"/>
              </a:ext>
            </a:extLst>
          </p:cNvPr>
          <p:cNvSpPr/>
          <p:nvPr/>
        </p:nvSpPr>
        <p:spPr>
          <a:xfrm>
            <a:off x="4003199" y="2587171"/>
            <a:ext cx="5121869" cy="135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700" dirty="0">
                <a:solidFill>
                  <a:schemeClr val="tx1"/>
                </a:solidFill>
                <a:latin typeface="Arial" panose="020B0604020202020204" pitchFamily="34" charset="0"/>
                <a:cs typeface="Arial" panose="020B0604020202020204" pitchFamily="34" charset="0"/>
              </a:rPr>
              <a:t>Note 1: </a:t>
            </a:r>
            <a:r>
              <a:rPr lang="ko-KR" altLang="en-US" sz="700" dirty="0">
                <a:solidFill>
                  <a:schemeClr val="tx1"/>
                </a:solidFill>
                <a:latin typeface="Arial" panose="020B0604020202020204" pitchFamily="34" charset="0"/>
                <a:cs typeface="Arial" panose="020B0604020202020204" pitchFamily="34" charset="0"/>
              </a:rPr>
              <a:t>대손충당금을 제외한 순매출채권</a:t>
            </a:r>
          </a:p>
        </p:txBody>
      </p:sp>
    </p:spTree>
    <p:extLst>
      <p:ext uri="{BB962C8B-B14F-4D97-AF65-F5344CB8AC3E}">
        <p14:creationId xmlns:p14="http://schemas.microsoft.com/office/powerpoint/2010/main" val="2137458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cs typeface="Arial" panose="020B0604020202020204" pitchFamily="34" charset="0"/>
              </a:rPr>
              <a:t>PP&amp;E</a:t>
            </a:r>
          </a:p>
          <a:p>
            <a:pPr marL="266699" lvl="2" indent="-171450" defTabSz="914395" fontAlgn="base">
              <a:lnSpc>
                <a:spcPts val="1200"/>
              </a:lnSpc>
              <a:spcBef>
                <a:spcPts val="600"/>
              </a:spcBef>
              <a:buClr>
                <a:srgbClr val="00338D"/>
              </a:buClr>
              <a:buSzPct val="100000"/>
              <a:buFont typeface="Wingdings" panose="05000000000000000000" pitchFamily="2" charset="2"/>
              <a:buChar char="§"/>
              <a:defRPr/>
            </a:pP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회사는 </a:t>
            </a:r>
            <a:r>
              <a:rPr lang="ko-KR" altLang="en-US" sz="900" kern="0" dirty="0">
                <a:solidFill>
                  <a:srgbClr val="000000"/>
                </a:solidFill>
                <a:latin typeface="Arial" panose="020B0604020202020204" pitchFamily="34" charset="0"/>
                <a:ea typeface="맑은 고딕"/>
                <a:cs typeface="Arial" panose="020B0604020202020204" pitchFamily="34" charset="0"/>
              </a:rPr>
              <a:t>유무형자산에 </a:t>
            </a:r>
            <a:r>
              <a:rPr lang="ko-KR" altLang="en-US" sz="900" kern="0" dirty="0">
                <a:latin typeface="Arial" panose="020B0604020202020204" pitchFamily="34" charset="0"/>
                <a:ea typeface="맑은 고딕"/>
                <a:cs typeface="Arial" panose="020B0604020202020204" pitchFamily="34" charset="0"/>
              </a:rPr>
              <a:t>대해 </a:t>
            </a:r>
            <a:r>
              <a:rPr lang="en-US" altLang="ko-KR" sz="900" kern="0" dirty="0">
                <a:latin typeface="Arial" panose="020B0604020202020204" pitchFamily="34" charset="0"/>
                <a:ea typeface="맑은 고딕"/>
                <a:cs typeface="Arial" panose="020B0604020202020204" pitchFamily="34" charset="0"/>
              </a:rPr>
              <a:t>500</a:t>
            </a:r>
            <a:r>
              <a:rPr lang="ko-KR" altLang="en-US" sz="900" kern="0" dirty="0">
                <a:latin typeface="Arial" panose="020B0604020202020204" pitchFamily="34" charset="0"/>
                <a:ea typeface="맑은 고딕"/>
                <a:cs typeface="Arial" panose="020B0604020202020204" pitchFamily="34" charset="0"/>
              </a:rPr>
              <a:t>번</a:t>
            </a:r>
            <a:r>
              <a:rPr lang="en-US" altLang="ko-KR" sz="900" kern="0" dirty="0">
                <a:latin typeface="Arial" panose="020B0604020202020204" pitchFamily="34" charset="0"/>
                <a:ea typeface="맑은 고딕"/>
                <a:cs typeface="Arial" panose="020B0604020202020204" pitchFamily="34" charset="0"/>
              </a:rPr>
              <a:t>, 800</a:t>
            </a:r>
            <a:r>
              <a:rPr lang="ko-KR" altLang="en-US" sz="900" kern="0" dirty="0" err="1">
                <a:latin typeface="Arial" panose="020B0604020202020204" pitchFamily="34" charset="0"/>
                <a:ea typeface="맑은 고딕"/>
                <a:cs typeface="Arial" panose="020B0604020202020204" pitchFamily="34" charset="0"/>
              </a:rPr>
              <a:t>번대로</a:t>
            </a:r>
            <a:r>
              <a:rPr lang="ko-KR" altLang="en-US" sz="900" kern="0" dirty="0">
                <a:latin typeface="Arial" panose="020B0604020202020204" pitchFamily="34" charset="0"/>
                <a:ea typeface="맑은 고딕"/>
                <a:cs typeface="Arial" panose="020B0604020202020204" pitchFamily="34" charset="0"/>
              </a:rPr>
              <a:t> 구분하여 관리하며</a:t>
            </a:r>
            <a:r>
              <a:rPr lang="en-US" altLang="ko-KR" sz="900" kern="0" dirty="0">
                <a:latin typeface="Arial" panose="020B0604020202020204" pitchFamily="34" charset="0"/>
                <a:ea typeface="맑은 고딕"/>
                <a:cs typeface="Arial" panose="020B0604020202020204" pitchFamily="34" charset="0"/>
              </a:rPr>
              <a:t>, 500</a:t>
            </a:r>
            <a:r>
              <a:rPr lang="ko-KR" altLang="en-US" sz="900" kern="0" dirty="0">
                <a:latin typeface="Arial" panose="020B0604020202020204" pitchFamily="34" charset="0"/>
                <a:ea typeface="맑은 고딕"/>
                <a:cs typeface="Arial" panose="020B0604020202020204" pitchFamily="34" charset="0"/>
              </a:rPr>
              <a:t>번은 매</a:t>
            </a:r>
            <a:r>
              <a:rPr lang="ko-KR" altLang="en-US" sz="900" kern="0" dirty="0">
                <a:solidFill>
                  <a:srgbClr val="000000"/>
                </a:solidFill>
                <a:latin typeface="Arial" panose="020B0604020202020204" pitchFamily="34" charset="0"/>
                <a:ea typeface="맑은 고딕"/>
                <a:cs typeface="Arial" panose="020B0604020202020204" pitchFamily="34" charset="0"/>
              </a:rPr>
              <a:t>출원가관련</a:t>
            </a:r>
            <a:r>
              <a:rPr lang="en-US" altLang="ko-KR" sz="900" kern="0" dirty="0">
                <a:solidFill>
                  <a:srgbClr val="000000"/>
                </a:solidFill>
                <a:latin typeface="Arial" panose="020B0604020202020204" pitchFamily="34" charset="0"/>
                <a:ea typeface="맑은 고딕"/>
                <a:cs typeface="Arial" panose="020B0604020202020204" pitchFamily="34" charset="0"/>
              </a:rPr>
              <a:t>, 800</a:t>
            </a:r>
            <a:r>
              <a:rPr lang="ko-KR" altLang="en-US" sz="900" kern="0" dirty="0">
                <a:solidFill>
                  <a:srgbClr val="000000"/>
                </a:solidFill>
                <a:latin typeface="Arial" panose="020B0604020202020204" pitchFamily="34" charset="0"/>
                <a:ea typeface="맑은 고딕"/>
                <a:cs typeface="Arial" panose="020B0604020202020204" pitchFamily="34" charset="0"/>
              </a:rPr>
              <a:t>번은 판관비 관련 유무형자산임</a:t>
            </a:r>
            <a:r>
              <a:rPr lang="en-US" altLang="ko-KR" sz="900" kern="0" dirty="0">
                <a:solidFill>
                  <a:srgbClr val="000000"/>
                </a:solidFill>
                <a:latin typeface="Arial" panose="020B0604020202020204" pitchFamily="34" charset="0"/>
                <a:ea typeface="맑은 고딕"/>
                <a:cs typeface="Arial" panose="020B0604020202020204" pitchFamily="34" charset="0"/>
              </a:rPr>
              <a:t>. 800</a:t>
            </a:r>
            <a:r>
              <a:rPr lang="ko-KR" altLang="en-US" sz="900" kern="0" dirty="0" err="1">
                <a:solidFill>
                  <a:srgbClr val="000000"/>
                </a:solidFill>
                <a:latin typeface="Arial" panose="020B0604020202020204" pitchFamily="34" charset="0"/>
                <a:ea typeface="맑은 고딕"/>
                <a:cs typeface="Arial" panose="020B0604020202020204" pitchFamily="34" charset="0"/>
              </a:rPr>
              <a:t>번대는</a:t>
            </a:r>
            <a:r>
              <a:rPr lang="ko-KR" altLang="en-US" sz="900" kern="0" dirty="0">
                <a:solidFill>
                  <a:srgbClr val="000000"/>
                </a:solidFill>
                <a:latin typeface="Arial" panose="020B0604020202020204" pitchFamily="34" charset="0"/>
                <a:ea typeface="맑은 고딕"/>
                <a:cs typeface="Arial" panose="020B0604020202020204" pitchFamily="34" charset="0"/>
              </a:rPr>
              <a:t> 대표적으로 기숙사</a:t>
            </a:r>
            <a:r>
              <a:rPr lang="en-US" altLang="ko-KR" sz="900" kern="0" dirty="0">
                <a:solidFill>
                  <a:srgbClr val="000000"/>
                </a:solidFill>
                <a:latin typeface="Arial" panose="020B0604020202020204" pitchFamily="34" charset="0"/>
                <a:ea typeface="맑은 고딕"/>
                <a:cs typeface="Arial" panose="020B0604020202020204" pitchFamily="34" charset="0"/>
              </a:rPr>
              <a:t>, </a:t>
            </a:r>
            <a:r>
              <a:rPr lang="ko-KR" altLang="en-US" sz="900" kern="0" dirty="0">
                <a:solidFill>
                  <a:srgbClr val="000000"/>
                </a:solidFill>
                <a:latin typeface="Arial" panose="020B0604020202020204" pitchFamily="34" charset="0"/>
                <a:ea typeface="맑은 고딕"/>
                <a:cs typeface="Arial" panose="020B0604020202020204" pitchFamily="34" charset="0"/>
              </a:rPr>
              <a:t>일반차량</a:t>
            </a:r>
            <a:r>
              <a:rPr lang="en-US" altLang="ko-KR" sz="900" kern="0" dirty="0">
                <a:solidFill>
                  <a:srgbClr val="000000"/>
                </a:solidFill>
                <a:latin typeface="Arial" panose="020B0604020202020204" pitchFamily="34" charset="0"/>
                <a:ea typeface="맑은 고딕"/>
                <a:cs typeface="Arial" panose="020B0604020202020204" pitchFamily="34" charset="0"/>
              </a:rPr>
              <a:t>, </a:t>
            </a:r>
            <a:r>
              <a:rPr lang="ko-KR" altLang="en-US" sz="900" kern="0" dirty="0">
                <a:solidFill>
                  <a:srgbClr val="000000"/>
                </a:solidFill>
                <a:latin typeface="Arial" panose="020B0604020202020204" pitchFamily="34" charset="0"/>
                <a:ea typeface="맑은 고딕"/>
                <a:cs typeface="Arial" panose="020B0604020202020204" pitchFamily="34" charset="0"/>
              </a:rPr>
              <a:t>사무용가구</a:t>
            </a:r>
            <a:r>
              <a:rPr lang="en-US" altLang="ko-KR" sz="900" kern="0" dirty="0">
                <a:solidFill>
                  <a:srgbClr val="000000"/>
                </a:solidFill>
                <a:latin typeface="Arial" panose="020B0604020202020204" pitchFamily="34" charset="0"/>
                <a:ea typeface="맑은 고딕"/>
                <a:cs typeface="Arial" panose="020B0604020202020204" pitchFamily="34" charset="0"/>
              </a:rPr>
              <a:t>, </a:t>
            </a:r>
            <a:r>
              <a:rPr lang="ko-KR" altLang="en-US" sz="900" kern="0" dirty="0">
                <a:solidFill>
                  <a:srgbClr val="000000"/>
                </a:solidFill>
                <a:latin typeface="Arial" panose="020B0604020202020204" pitchFamily="34" charset="0"/>
                <a:ea typeface="맑은 고딕"/>
                <a:cs typeface="Arial" panose="020B0604020202020204" pitchFamily="34" charset="0"/>
              </a:rPr>
              <a:t>보일러</a:t>
            </a:r>
            <a:r>
              <a:rPr lang="en-US" altLang="ko-KR" sz="900" kern="0" dirty="0">
                <a:solidFill>
                  <a:srgbClr val="000000"/>
                </a:solidFill>
                <a:latin typeface="Arial" panose="020B0604020202020204" pitchFamily="34" charset="0"/>
                <a:ea typeface="맑은 고딕"/>
                <a:cs typeface="Arial" panose="020B0604020202020204" pitchFamily="34" charset="0"/>
              </a:rPr>
              <a:t>, </a:t>
            </a:r>
            <a:r>
              <a:rPr lang="ko-KR" altLang="en-US" sz="900" kern="0" dirty="0">
                <a:solidFill>
                  <a:srgbClr val="000000"/>
                </a:solidFill>
                <a:latin typeface="Arial" panose="020B0604020202020204" pitchFamily="34" charset="0"/>
                <a:ea typeface="맑은 고딕"/>
                <a:cs typeface="Arial" panose="020B0604020202020204" pitchFamily="34" charset="0"/>
              </a:rPr>
              <a:t>무형자산 등이 있으며</a:t>
            </a:r>
            <a:r>
              <a:rPr lang="en-US" altLang="ko-KR" sz="900" kern="0" dirty="0">
                <a:solidFill>
                  <a:srgbClr val="000000"/>
                </a:solidFill>
                <a:latin typeface="Arial" panose="020B0604020202020204" pitchFamily="34" charset="0"/>
                <a:ea typeface="맑은 고딕"/>
                <a:cs typeface="Arial" panose="020B0604020202020204" pitchFamily="34" charset="0"/>
              </a:rPr>
              <a:t>, </a:t>
            </a:r>
            <a:r>
              <a:rPr lang="ko-KR" altLang="en-US" sz="900" kern="0" dirty="0">
                <a:solidFill>
                  <a:srgbClr val="000000"/>
                </a:solidFill>
                <a:latin typeface="Arial" panose="020B0604020202020204" pitchFamily="34" charset="0"/>
                <a:ea typeface="맑은 고딕"/>
                <a:cs typeface="Arial" panose="020B0604020202020204" pitchFamily="34" charset="0"/>
              </a:rPr>
              <a:t>공장관련 유형자산은 </a:t>
            </a:r>
            <a:r>
              <a:rPr lang="en-US" altLang="ko-KR" sz="900" kern="0" dirty="0">
                <a:solidFill>
                  <a:srgbClr val="000000"/>
                </a:solidFill>
                <a:latin typeface="Arial" panose="020B0604020202020204" pitchFamily="34" charset="0"/>
                <a:ea typeface="맑은 고딕"/>
                <a:cs typeface="Arial" panose="020B0604020202020204" pitchFamily="34" charset="0"/>
              </a:rPr>
              <a:t>500</a:t>
            </a:r>
            <a:r>
              <a:rPr lang="ko-KR" altLang="en-US" sz="900" kern="0" dirty="0" err="1">
                <a:solidFill>
                  <a:srgbClr val="000000"/>
                </a:solidFill>
                <a:latin typeface="Arial" panose="020B0604020202020204" pitchFamily="34" charset="0"/>
                <a:ea typeface="맑은 고딕"/>
                <a:cs typeface="Arial" panose="020B0604020202020204" pitchFamily="34" charset="0"/>
              </a:rPr>
              <a:t>번대로</a:t>
            </a:r>
            <a:r>
              <a:rPr lang="ko-KR" altLang="en-US" sz="900" kern="0" dirty="0">
                <a:solidFill>
                  <a:srgbClr val="000000"/>
                </a:solidFill>
                <a:latin typeface="Arial" panose="020B0604020202020204" pitchFamily="34" charset="0"/>
                <a:ea typeface="맑은 고딕"/>
                <a:cs typeface="Arial" panose="020B0604020202020204" pitchFamily="34" charset="0"/>
              </a:rPr>
              <a:t> 관리되고 있음</a:t>
            </a:r>
            <a:r>
              <a:rPr lang="en-US" altLang="ko-KR" sz="900" kern="0" dirty="0">
                <a:solidFill>
                  <a:srgbClr val="000000"/>
                </a:solidFill>
                <a:latin typeface="Arial" panose="020B0604020202020204" pitchFamily="34" charset="0"/>
                <a:ea typeface="맑은 고딕"/>
                <a:cs typeface="Arial" panose="020B0604020202020204" pitchFamily="34" charset="0"/>
              </a:rPr>
              <a:t>.</a:t>
            </a:r>
          </a:p>
          <a:p>
            <a:pPr marL="266699" lvl="2" indent="-171450" defTabSz="914395" fontAlgn="base">
              <a:lnSpc>
                <a:spcPts val="1200"/>
              </a:lnSpc>
              <a:spcBef>
                <a:spcPts val="600"/>
              </a:spcBef>
              <a:buClr>
                <a:srgbClr val="00338D"/>
              </a:buClr>
              <a:buSzPct val="100000"/>
              <a:buFont typeface="Wingdings" panose="05000000000000000000" pitchFamily="2" charset="2"/>
              <a:buChar char="§"/>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일부 기계장치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시설장치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차량운반구 등에 대해 감가상각 적용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개월수를</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실제 사용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개월수</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보다 작게 적용하여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상각액이</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낮았으나</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감사인 지적 이후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감가상각 적용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개월수를</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실제 사용 개월수로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전환하고</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기존에 </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상각하지</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않은 부분을 추가로 인식함에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따라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상각액이</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증가하여 자산이 감소함</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266699" lvl="2" indent="-171450" defTabSz="914395" fontAlgn="base">
              <a:lnSpc>
                <a:spcPts val="1200"/>
              </a:lnSpc>
              <a:spcBef>
                <a:spcPts val="800"/>
              </a:spcBef>
              <a:buClr>
                <a:srgbClr val="00338D"/>
              </a:buClr>
              <a:buSzPct val="100000"/>
              <a:buFont typeface="Wingdings" panose="05000000000000000000" pitchFamily="2" charset="2"/>
              <a:buChar char="§"/>
              <a:defRPr/>
            </a:pPr>
            <a:r>
              <a:rPr lang="ko-KR" altLang="en-US" sz="900" kern="0" dirty="0" err="1">
                <a:latin typeface="Arial" panose="020B0604020202020204" pitchFamily="34" charset="0"/>
                <a:ea typeface="+mj-ea"/>
                <a:cs typeface="Arial" panose="020B0604020202020204" pitchFamily="34" charset="0"/>
              </a:rPr>
              <a:t>자산별</a:t>
            </a:r>
            <a:r>
              <a:rPr lang="ko-KR" altLang="en-US" sz="900" kern="0" dirty="0">
                <a:latin typeface="Arial" panose="020B0604020202020204" pitchFamily="34" charset="0"/>
                <a:ea typeface="+mj-ea"/>
                <a:cs typeface="Arial" panose="020B0604020202020204" pitchFamily="34" charset="0"/>
              </a:rPr>
              <a:t> 내용연수 및 상각방법은 다음과 같음</a:t>
            </a:r>
            <a:r>
              <a:rPr lang="en-US" altLang="ko-KR" sz="900" kern="0" dirty="0">
                <a:latin typeface="Arial" panose="020B0604020202020204" pitchFamily="34" charset="0"/>
                <a:ea typeface="+mj-ea"/>
                <a:cs typeface="Arial" panose="020B0604020202020204" pitchFamily="34" charset="0"/>
              </a:rPr>
              <a:t>.</a:t>
            </a:r>
          </a:p>
          <a:p>
            <a:pPr marL="266699" lvl="2" indent="-171450" defTabSz="914395" fontAlgn="base">
              <a:lnSpc>
                <a:spcPts val="1200"/>
              </a:lnSpc>
              <a:spcBef>
                <a:spcPts val="800"/>
              </a:spcBef>
              <a:buClr>
                <a:srgbClr val="00338D"/>
              </a:buClr>
              <a:buSzPct val="100000"/>
              <a:buFont typeface="Wingdings" panose="05000000000000000000" pitchFamily="2" charset="2"/>
              <a:buChar char="§"/>
              <a:defRPr/>
            </a:pPr>
            <a:endParaRPr lang="en-US" altLang="ko-KR" sz="900" kern="0" dirty="0">
              <a:solidFill>
                <a:srgbClr val="000000"/>
              </a:solidFill>
              <a:latin typeface="Arial" panose="020B0604020202020204" pitchFamily="34" charset="0"/>
              <a:cs typeface="Arial" panose="020B0604020202020204" pitchFamily="34" charset="0"/>
            </a:endParaRPr>
          </a:p>
          <a:p>
            <a:pPr marL="266699" lvl="2" indent="-171450" defTabSz="914395" fontAlgn="base">
              <a:lnSpc>
                <a:spcPts val="1200"/>
              </a:lnSpc>
              <a:spcBef>
                <a:spcPts val="800"/>
              </a:spcBef>
              <a:buClr>
                <a:srgbClr val="00338D"/>
              </a:buClr>
              <a:buSzPct val="100000"/>
              <a:buFont typeface="Wingdings" panose="05000000000000000000" pitchFamily="2" charset="2"/>
              <a:buChar char="§"/>
              <a:defRPr/>
            </a:pPr>
            <a:endParaRPr lang="en-US" altLang="ko-KR" sz="900" b="1" kern="0" dirty="0">
              <a:solidFill>
                <a:srgbClr val="000000"/>
              </a:solidFill>
              <a:latin typeface="Arial" panose="020B0604020202020204" pitchFamily="34" charset="0"/>
              <a:ea typeface="+mj-ea"/>
              <a:cs typeface="Arial" panose="020B0604020202020204" pitchFamily="34" charset="0"/>
            </a:endParaRPr>
          </a:p>
          <a:p>
            <a:pPr marL="266699" lvl="2" indent="-171450" defTabSz="914395" fontAlgn="base">
              <a:lnSpc>
                <a:spcPts val="1200"/>
              </a:lnSpc>
              <a:spcBef>
                <a:spcPts val="800"/>
              </a:spcBef>
              <a:buClr>
                <a:srgbClr val="00338D"/>
              </a:buClr>
              <a:buSzPct val="100000"/>
              <a:buFont typeface="Wingdings" panose="05000000000000000000" pitchFamily="2" charset="2"/>
              <a:buChar char="§"/>
              <a:defRPr/>
            </a:pPr>
            <a:endParaRPr lang="en-US" altLang="ko-KR" sz="900" b="1" kern="0" dirty="0">
              <a:solidFill>
                <a:srgbClr val="000000"/>
              </a:solidFill>
              <a:latin typeface="Arial" panose="020B0604020202020204" pitchFamily="34" charset="0"/>
              <a:ea typeface="+mj-ea"/>
              <a:cs typeface="Arial" panose="020B0604020202020204" pitchFamily="34" charset="0"/>
            </a:endParaRPr>
          </a:p>
          <a:p>
            <a:pPr marL="266699" lvl="2" indent="-171450" defTabSz="914395" fontAlgn="base">
              <a:lnSpc>
                <a:spcPts val="1200"/>
              </a:lnSpc>
              <a:spcBef>
                <a:spcPts val="800"/>
              </a:spcBef>
              <a:buClr>
                <a:srgbClr val="00338D"/>
              </a:buClr>
              <a:buSzPct val="100000"/>
              <a:buFont typeface="Wingdings" panose="05000000000000000000" pitchFamily="2" charset="2"/>
              <a:buChar char="§"/>
              <a:defRPr/>
            </a:pPr>
            <a:endParaRPr lang="en-US" altLang="ko-KR" sz="900" b="1" kern="0" dirty="0">
              <a:latin typeface="Arial" panose="020B0604020202020204" pitchFamily="34" charset="0"/>
              <a:ea typeface="+mj-ea"/>
              <a:cs typeface="Arial" panose="020B0604020202020204" pitchFamily="34" charset="0"/>
            </a:endParaRPr>
          </a:p>
          <a:p>
            <a:pPr marL="266699" lvl="2" indent="-171450" defTabSz="914395" fontAlgn="base">
              <a:lnSpc>
                <a:spcPts val="1200"/>
              </a:lnSpc>
              <a:spcBef>
                <a:spcPts val="3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cs typeface="Arial" panose="020B0604020202020204" pitchFamily="34" charset="0"/>
              </a:rPr>
              <a:t>토지</a:t>
            </a:r>
            <a:r>
              <a:rPr lang="en-US" altLang="ko-KR" sz="900" b="1" kern="0" dirty="0">
                <a:latin typeface="Arial" panose="020B0604020202020204" pitchFamily="34" charset="0"/>
                <a:cs typeface="Arial" panose="020B0604020202020204" pitchFamily="34" charset="0"/>
              </a:rPr>
              <a:t>/</a:t>
            </a:r>
            <a:r>
              <a:rPr lang="ko-KR" altLang="en-US" sz="900" b="1" kern="0" dirty="0">
                <a:latin typeface="Arial" panose="020B0604020202020204" pitchFamily="34" charset="0"/>
                <a:cs typeface="Arial" panose="020B0604020202020204" pitchFamily="34" charset="0"/>
              </a:rPr>
              <a:t>건물</a:t>
            </a:r>
            <a:endParaRPr lang="en-US" altLang="ko-KR" sz="900" b="1" kern="0" dirty="0">
              <a:latin typeface="Arial" panose="020B0604020202020204" pitchFamily="34" charset="0"/>
              <a:cs typeface="Arial" panose="020B0604020202020204" pitchFamily="34" charset="0"/>
            </a:endParaRP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en-US" altLang="ko-KR" sz="900" kern="0" dirty="0">
                <a:solidFill>
                  <a:srgbClr val="000000"/>
                </a:solidFill>
                <a:latin typeface="Arial" panose="020B0604020202020204" pitchFamily="34" charset="0"/>
                <a:cs typeface="Arial" panose="020B0604020202020204" pitchFamily="34" charset="0"/>
              </a:rPr>
              <a:t>'21</a:t>
            </a:r>
            <a:r>
              <a:rPr lang="ko-KR" altLang="en-US" sz="900" kern="0" dirty="0">
                <a:solidFill>
                  <a:srgbClr val="000000"/>
                </a:solidFill>
                <a:latin typeface="Arial" panose="020B0604020202020204" pitchFamily="34" charset="0"/>
                <a:cs typeface="Arial" panose="020B0604020202020204" pitchFamily="34" charset="0"/>
              </a:rPr>
              <a:t>년 </a:t>
            </a:r>
            <a:r>
              <a:rPr lang="en-US" altLang="ko-KR" sz="900" kern="0" dirty="0">
                <a:solidFill>
                  <a:srgbClr val="000000"/>
                </a:solidFill>
                <a:latin typeface="Arial" panose="020B0604020202020204" pitchFamily="34" charset="0"/>
                <a:cs typeface="Arial" panose="020B0604020202020204" pitchFamily="34" charset="0"/>
              </a:rPr>
              <a:t>9</a:t>
            </a:r>
            <a:r>
              <a:rPr lang="ko-KR" altLang="en-US" sz="900" kern="0" dirty="0">
                <a:solidFill>
                  <a:srgbClr val="000000"/>
                </a:solidFill>
                <a:latin typeface="Arial" panose="020B0604020202020204" pitchFamily="34" charset="0"/>
                <a:cs typeface="Arial" panose="020B0604020202020204" pitchFamily="34" charset="0"/>
              </a:rPr>
              <a:t>월 기준 회사의 토지</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및 건물 현황은 다음과 같음</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PP&amp;E</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PP&amp;E (1/3)</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14" name="표 13">
            <a:extLst>
              <a:ext uri="{FF2B5EF4-FFF2-40B4-BE49-F238E27FC236}">
                <a16:creationId xmlns:a16="http://schemas.microsoft.com/office/drawing/2014/main" id="{E5AFB30B-7CB7-4DCF-AC5C-E9A682BABD9A}"/>
              </a:ext>
            </a:extLst>
          </p:cNvPr>
          <p:cNvGraphicFramePr>
            <a:graphicFrameLocks noGrp="1"/>
          </p:cNvGraphicFramePr>
          <p:nvPr>
            <p:extLst>
              <p:ext uri="{D42A27DB-BD31-4B8C-83A1-F6EECF244321}">
                <p14:modId xmlns:p14="http://schemas.microsoft.com/office/powerpoint/2010/main" val="367825653"/>
              </p:ext>
            </p:extLst>
          </p:nvPr>
        </p:nvGraphicFramePr>
        <p:xfrm>
          <a:off x="4003199" y="1501200"/>
          <a:ext cx="5114672" cy="2492387"/>
        </p:xfrm>
        <a:graphic>
          <a:graphicData uri="http://schemas.openxmlformats.org/drawingml/2006/table">
            <a:tbl>
              <a:tblPr/>
              <a:tblGrid>
                <a:gridCol w="99074">
                  <a:extLst>
                    <a:ext uri="{9D8B030D-6E8A-4147-A177-3AD203B41FA5}">
                      <a16:colId xmlns:a16="http://schemas.microsoft.com/office/drawing/2014/main" val="2038340364"/>
                    </a:ext>
                  </a:extLst>
                </a:gridCol>
                <a:gridCol w="99074">
                  <a:extLst>
                    <a:ext uri="{9D8B030D-6E8A-4147-A177-3AD203B41FA5}">
                      <a16:colId xmlns:a16="http://schemas.microsoft.com/office/drawing/2014/main" val="733248757"/>
                    </a:ext>
                  </a:extLst>
                </a:gridCol>
                <a:gridCol w="1110184">
                  <a:extLst>
                    <a:ext uri="{9D8B030D-6E8A-4147-A177-3AD203B41FA5}">
                      <a16:colId xmlns:a16="http://schemas.microsoft.com/office/drawing/2014/main" val="1309937497"/>
                    </a:ext>
                  </a:extLst>
                </a:gridCol>
                <a:gridCol w="951585">
                  <a:extLst>
                    <a:ext uri="{9D8B030D-6E8A-4147-A177-3AD203B41FA5}">
                      <a16:colId xmlns:a16="http://schemas.microsoft.com/office/drawing/2014/main" val="2447702597"/>
                    </a:ext>
                  </a:extLst>
                </a:gridCol>
                <a:gridCol w="951585">
                  <a:extLst>
                    <a:ext uri="{9D8B030D-6E8A-4147-A177-3AD203B41FA5}">
                      <a16:colId xmlns:a16="http://schemas.microsoft.com/office/drawing/2014/main" val="1005684298"/>
                    </a:ext>
                  </a:extLst>
                </a:gridCol>
                <a:gridCol w="951585">
                  <a:extLst>
                    <a:ext uri="{9D8B030D-6E8A-4147-A177-3AD203B41FA5}">
                      <a16:colId xmlns:a16="http://schemas.microsoft.com/office/drawing/2014/main" val="494523910"/>
                    </a:ext>
                  </a:extLst>
                </a:gridCol>
                <a:gridCol w="951585">
                  <a:extLst>
                    <a:ext uri="{9D8B030D-6E8A-4147-A177-3AD203B41FA5}">
                      <a16:colId xmlns:a16="http://schemas.microsoft.com/office/drawing/2014/main" val="680381228"/>
                    </a:ext>
                  </a:extLst>
                </a:gridCol>
              </a:tblGrid>
              <a:tr h="146611">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123211025"/>
                  </a:ext>
                </a:extLst>
              </a:tr>
              <a:tr h="146611">
                <a:tc gridSpan="3">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10,844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9,688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12,688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662178866"/>
                  </a:ext>
                </a:extLst>
              </a:tr>
              <a:tr h="146611">
                <a:tc gridSpan="3">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9,686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628356808"/>
                  </a:ext>
                </a:extLst>
              </a:tr>
              <a:tr h="146611">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5063278"/>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2,318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2,413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2,570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2763871460"/>
                  </a:ext>
                </a:extLst>
              </a:tr>
              <a:tr h="146611">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p>
                  </a:txBody>
                  <a:tcPr marL="36000" marR="36000" marT="0" marB="0" anchor="ctr">
                    <a:lnL w="3175" cap="flat" cmpd="sng" algn="ctr">
                      <a:solidFill>
                        <a:srgbClr val="005EB8"/>
                      </a:solidFill>
                      <a:prstDash val="dash"/>
                      <a:round/>
                      <a:headEnd type="none" w="med" len="med"/>
                      <a:tailEnd type="none" w="med" len="med"/>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1,970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1,895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2,075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89614795"/>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a:t>
                      </a:r>
                    </a:p>
                  </a:txBody>
                  <a:tcPr marL="36000" marR="36000" marT="0" marB="0" anchor="ctr">
                    <a:lnL w="3175" cap="flat" cmpd="sng" algn="ctr">
                      <a:solidFill>
                        <a:srgbClr val="005EB8"/>
                      </a:solidFill>
                      <a:prstDash val="dash"/>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98483062"/>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취득세</a:t>
                      </a:r>
                    </a:p>
                  </a:txBody>
                  <a:tcPr marL="36000" marR="36000" marT="0" marB="0" anchor="ctr">
                    <a:lnL w="3175" cap="flat" cmpd="sng" algn="ctr">
                      <a:solidFill>
                        <a:srgbClr val="005EB8"/>
                      </a:solidFill>
                      <a:prstDash val="dash"/>
                      <a:round/>
                      <a:headEnd type="none" w="med" len="med"/>
                      <a:tailEnd type="none" w="med" len="med"/>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1808626457"/>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3,447 </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2,336 </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1,241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3369249290"/>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코팅기</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dash"/>
                      <a:round/>
                      <a:headEnd type="none" w="med" len="med"/>
                      <a:tailEnd type="none" w="med" len="med"/>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2,656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1,747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752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2682343606"/>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3175" cap="flat" cmpd="sng" algn="ctr">
                      <a:solidFill>
                        <a:srgbClr val="005EB8"/>
                      </a:solidFill>
                      <a:prstDash val="dash"/>
                      <a:round/>
                      <a:headEnd type="none" w="med" len="med"/>
                      <a:tailEnd type="none" w="med" len="med"/>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792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589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3641337431"/>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차량운반구</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889201645"/>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공구와기구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676642"/>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31289686"/>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2,384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71642838"/>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시설장치</a:t>
                      </a:r>
                    </a:p>
                  </a:txBody>
                  <a:tcPr marL="36000" marR="36000" marT="0" marB="0" anchor="ctr">
                    <a:lnL w="6350" cap="flat" cmpd="sng" algn="ctr">
                      <a:solidFill>
                        <a:srgbClr val="005EB8"/>
                      </a:solidFill>
                      <a:prstDash val="dot"/>
                      <a:round/>
                      <a:headEnd type="none" w="med" len="med"/>
                      <a:tailEnd type="none" w="med" len="med"/>
                    </a:lnL>
                    <a:lnR>
                      <a:noFill/>
                    </a:lnR>
                    <a:lnT>
                      <a:noFill/>
                    </a:lnT>
                    <a:lnB w="3175" cap="flat" cmpd="sng" algn="ctr">
                      <a:solidFill>
                        <a:srgbClr val="005EB8"/>
                      </a:solidFill>
                      <a:prstDash val="solid"/>
                      <a:round/>
                      <a:headEnd type="none" w="med" len="med"/>
                      <a:tailEnd type="none" w="med" len="med"/>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211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139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17165404"/>
                  </a:ext>
                </a:extLst>
              </a:tr>
              <a:tr h="146611">
                <a:tc gridSpan="3">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a:t>
                      </a:r>
                    </a:p>
                  </a:txBody>
                  <a:tcPr marL="36000" marR="36000" marT="0" marB="0" anchor="ctr">
                    <a:lnL w="6350" cap="flat" cmpd="sng" algn="ctr">
                      <a:solidFill>
                        <a:srgbClr val="005EB8"/>
                      </a:solidFill>
                      <a:prstDash val="solid"/>
                      <a:round/>
                      <a:headEnd type="none" w="med" len="med"/>
                      <a:tailEnd type="none" w="med" len="med"/>
                    </a:lnL>
                    <a:lnR w="6350" cap="flat" cmpd="sng" algn="ctr">
                      <a:noFill/>
                      <a:prstDash val="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42272254"/>
                  </a:ext>
                </a:extLst>
              </a:tr>
            </a:tbl>
          </a:graphicData>
        </a:graphic>
      </p:graphicFrame>
      <p:sp>
        <p:nvSpPr>
          <p:cNvPr id="15" name="TextBox 14">
            <a:extLst>
              <a:ext uri="{FF2B5EF4-FFF2-40B4-BE49-F238E27FC236}">
                <a16:creationId xmlns:a16="http://schemas.microsoft.com/office/drawing/2014/main" id="{39B632DB-1572-470B-B614-843EB56250E7}"/>
              </a:ext>
            </a:extLst>
          </p:cNvPr>
          <p:cNvSpPr txBox="1"/>
          <p:nvPr/>
        </p:nvSpPr>
        <p:spPr>
          <a:xfrm>
            <a:off x="4003198" y="4045335"/>
            <a:ext cx="5268817" cy="215444"/>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회사 전달 자료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유무형자산 세부내역</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상 토지 상세 구분이 불가하여 등기부등본 상 면적에 따라 대부분을 공장 토지로 추정함</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회사 전달 자료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유무형자산 세부내역</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상 </a:t>
            </a:r>
            <a:r>
              <a:rPr lang="ko-KR" altLang="en-US" sz="700" dirty="0" err="1">
                <a:latin typeface="Arial" panose="020B0604020202020204" pitchFamily="34" charset="0"/>
                <a:cs typeface="Arial" panose="020B0604020202020204" pitchFamily="34" charset="0"/>
              </a:rPr>
              <a:t>코팅기</a:t>
            </a:r>
            <a:r>
              <a:rPr lang="ko-KR" altLang="en-US" sz="700" dirty="0">
                <a:latin typeface="Arial" panose="020B0604020202020204" pitchFamily="34" charset="0"/>
                <a:cs typeface="Arial" panose="020B0604020202020204" pitchFamily="34" charset="0"/>
              </a:rPr>
              <a:t> 상세 구분이 불가하여 자산명에 따라 임의로 분류함</a:t>
            </a:r>
            <a:endParaRPr lang="en-US" altLang="ko-KR" sz="700" dirty="0">
              <a:latin typeface="Arial" panose="020B0604020202020204" pitchFamily="34" charset="0"/>
              <a:cs typeface="Arial" panose="020B0604020202020204" pitchFamily="34" charset="0"/>
            </a:endParaRPr>
          </a:p>
        </p:txBody>
      </p:sp>
      <p:graphicFrame>
        <p:nvGraphicFramePr>
          <p:cNvPr id="16" name="표 15">
            <a:extLst>
              <a:ext uri="{FF2B5EF4-FFF2-40B4-BE49-F238E27FC236}">
                <a16:creationId xmlns:a16="http://schemas.microsoft.com/office/drawing/2014/main" id="{D59FF41A-1C7F-4FC1-9500-7799FFEACFDE}"/>
              </a:ext>
            </a:extLst>
          </p:cNvPr>
          <p:cNvGraphicFramePr>
            <a:graphicFrameLocks noGrp="1"/>
          </p:cNvGraphicFramePr>
          <p:nvPr/>
        </p:nvGraphicFramePr>
        <p:xfrm>
          <a:off x="557782" y="3521432"/>
          <a:ext cx="3175921" cy="975360"/>
        </p:xfrm>
        <a:graphic>
          <a:graphicData uri="http://schemas.openxmlformats.org/drawingml/2006/table">
            <a:tbl>
              <a:tblPr/>
              <a:tblGrid>
                <a:gridCol w="940565">
                  <a:extLst>
                    <a:ext uri="{9D8B030D-6E8A-4147-A177-3AD203B41FA5}">
                      <a16:colId xmlns:a16="http://schemas.microsoft.com/office/drawing/2014/main" val="3645924188"/>
                    </a:ext>
                  </a:extLst>
                </a:gridCol>
                <a:gridCol w="1117678">
                  <a:extLst>
                    <a:ext uri="{9D8B030D-6E8A-4147-A177-3AD203B41FA5}">
                      <a16:colId xmlns:a16="http://schemas.microsoft.com/office/drawing/2014/main" val="2072794190"/>
                    </a:ext>
                  </a:extLst>
                </a:gridCol>
                <a:gridCol w="1117678">
                  <a:extLst>
                    <a:ext uri="{9D8B030D-6E8A-4147-A177-3AD203B41FA5}">
                      <a16:colId xmlns:a16="http://schemas.microsoft.com/office/drawing/2014/main" val="1557811775"/>
                    </a:ext>
                  </a:extLst>
                </a:gridCol>
              </a:tblGrid>
              <a:tr h="83274">
                <a:tc>
                  <a:txBody>
                    <a:bodyPr/>
                    <a:lstStyle/>
                    <a:p>
                      <a:pPr algn="l"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rPr>
                        <a:t>자산구분</a:t>
                      </a:r>
                      <a:endParaRPr lang="en-US" altLang="ko-KR"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내용연수</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맑은 고딕" panose="020B0503020000020004" pitchFamily="50" charset="-127"/>
                          <a:ea typeface="맑은 고딕" panose="020B0503020000020004" pitchFamily="50" charset="-127"/>
                        </a:rPr>
                        <a:t>상각방법</a:t>
                      </a:r>
                      <a:endParaRPr lang="ko-KR" altLang="en-US" sz="8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484846337"/>
                  </a:ext>
                </a:extLst>
              </a:tr>
              <a:tr h="83274">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건물</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20</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/40</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ct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정액법</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913667560"/>
                  </a:ext>
                </a:extLst>
              </a:tr>
              <a:tr h="83274">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기계장치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8</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a:noFill/>
                    </a:lnT>
                    <a:lnB>
                      <a:noFill/>
                    </a:lnB>
                  </a:tcPr>
                </a:tc>
                <a:tc>
                  <a:txBody>
                    <a:bodyPr/>
                    <a:lstStyle/>
                    <a:p>
                      <a:pPr algn="ctr"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568916694"/>
                  </a:ext>
                </a:extLst>
              </a:tr>
              <a:tr h="83274">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차량운반구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a:noFill/>
                    </a:lnT>
                    <a:lnB>
                      <a:noFill/>
                    </a:lnB>
                  </a:tcPr>
                </a:tc>
                <a:tc>
                  <a:txBody>
                    <a:bodyPr/>
                    <a:lstStyle/>
                    <a:p>
                      <a:pPr algn="ct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83422808"/>
                  </a:ext>
                </a:extLst>
              </a:tr>
              <a:tr h="83274">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공구와</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기구</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a:noFill/>
                    </a:lnT>
                    <a:lnB>
                      <a:noFill/>
                    </a:lnB>
                  </a:tcPr>
                </a:tc>
                <a:tc>
                  <a:txBody>
                    <a:bodyPr/>
                    <a:lstStyle/>
                    <a:p>
                      <a:pPr algn="ct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92540304"/>
                  </a:ext>
                </a:extLst>
              </a:tr>
              <a:tr h="83274">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비품</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a:noFill/>
                    </a:lnT>
                    <a:lnB>
                      <a:noFill/>
                    </a:lnB>
                  </a:tcPr>
                </a:tc>
                <a:tc>
                  <a:txBody>
                    <a:bodyPr/>
                    <a:lstStyle/>
                    <a:p>
                      <a:pPr algn="ct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91844580"/>
                  </a:ext>
                </a:extLst>
              </a:tr>
              <a:tr h="83274">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시설장치</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a:noFill/>
                    </a:lnT>
                    <a:lnB>
                      <a:noFill/>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4</a:t>
                      </a:r>
                      <a:r>
                        <a:rPr lang="ko-KR" altLang="en-US" sz="800" b="0" i="0" u="none" strike="noStrike" dirty="0">
                          <a:solidFill>
                            <a:srgbClr val="000000"/>
                          </a:solidFill>
                          <a:effectLst/>
                          <a:latin typeface="Arial" panose="020B0604020202020204" pitchFamily="34" charset="0"/>
                          <a:ea typeface="맑은 고딕" panose="020B0503020000020004" pitchFamily="50" charset="-127"/>
                        </a:rPr>
                        <a:t>년</a:t>
                      </a: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a:noFill/>
                    </a:lnT>
                    <a:lnB>
                      <a:noFill/>
                    </a:lnB>
                  </a:tcPr>
                </a:tc>
                <a:tc>
                  <a:txBody>
                    <a:bodyPr/>
                    <a:lstStyle/>
                    <a:p>
                      <a:pPr algn="ct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r>
                        <a:rPr lang="en-US" altLang="ko-KR" sz="800" b="0" i="0" u="none" strike="noStrike" dirty="0">
                          <a:solidFill>
                            <a:srgbClr val="000000"/>
                          </a:solidFill>
                          <a:effectLst/>
                          <a:latin typeface="맑은 고딕" panose="020B0503020000020004" pitchFamily="50" charset="-127"/>
                          <a:ea typeface="맑은 고딕" panose="020B0503020000020004" pitchFamily="50" charset="-127"/>
                        </a:rPr>
                        <a:t>/</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정률법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86836705"/>
                  </a:ext>
                </a:extLst>
              </a:tr>
              <a:tr h="83274">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무형자산</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rPr>
                        <a:t>5</a:t>
                      </a: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년</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정액법</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56543797"/>
                  </a:ext>
                </a:extLst>
              </a:tr>
            </a:tbl>
          </a:graphicData>
        </a:graphic>
      </p:graphicFrame>
      <p:graphicFrame>
        <p:nvGraphicFramePr>
          <p:cNvPr id="17" name="표 16">
            <a:extLst>
              <a:ext uri="{FF2B5EF4-FFF2-40B4-BE49-F238E27FC236}">
                <a16:creationId xmlns:a16="http://schemas.microsoft.com/office/drawing/2014/main" id="{23BC0937-217F-46B3-9CA5-4242B114713C}"/>
              </a:ext>
            </a:extLst>
          </p:cNvPr>
          <p:cNvGraphicFramePr>
            <a:graphicFrameLocks noGrp="1"/>
          </p:cNvGraphicFramePr>
          <p:nvPr/>
        </p:nvGraphicFramePr>
        <p:xfrm>
          <a:off x="554039" y="4930210"/>
          <a:ext cx="3175922" cy="1232847"/>
        </p:xfrm>
        <a:graphic>
          <a:graphicData uri="http://schemas.openxmlformats.org/drawingml/2006/table">
            <a:tbl>
              <a:tblPr/>
              <a:tblGrid>
                <a:gridCol w="539495">
                  <a:extLst>
                    <a:ext uri="{9D8B030D-6E8A-4147-A177-3AD203B41FA5}">
                      <a16:colId xmlns:a16="http://schemas.microsoft.com/office/drawing/2014/main" val="3909671313"/>
                    </a:ext>
                  </a:extLst>
                </a:gridCol>
                <a:gridCol w="1627632">
                  <a:extLst>
                    <a:ext uri="{9D8B030D-6E8A-4147-A177-3AD203B41FA5}">
                      <a16:colId xmlns:a16="http://schemas.microsoft.com/office/drawing/2014/main" val="2743263586"/>
                    </a:ext>
                  </a:extLst>
                </a:gridCol>
                <a:gridCol w="461447">
                  <a:extLst>
                    <a:ext uri="{9D8B030D-6E8A-4147-A177-3AD203B41FA5}">
                      <a16:colId xmlns:a16="http://schemas.microsoft.com/office/drawing/2014/main" val="2987453366"/>
                    </a:ext>
                  </a:extLst>
                </a:gridCol>
                <a:gridCol w="547348">
                  <a:extLst>
                    <a:ext uri="{9D8B030D-6E8A-4147-A177-3AD203B41FA5}">
                      <a16:colId xmlns:a16="http://schemas.microsoft.com/office/drawing/2014/main" val="3607639277"/>
                    </a:ext>
                  </a:extLst>
                </a:gridCol>
              </a:tblGrid>
              <a:tr h="123285">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구분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주소</a:t>
                      </a:r>
                    </a:p>
                  </a:txBody>
                  <a:tcPr marL="36000" marR="36000" marT="0" marB="0" anchor="ctr">
                    <a:lnL>
                      <a:noFill/>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면적</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(m</a:t>
                      </a:r>
                      <a:r>
                        <a:rPr lang="en-US" altLang="ko-KR" sz="800" b="1" i="0" u="none" strike="noStrike" baseline="30000"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a:t>
                      </a:r>
                      <a:r>
                        <a:rPr lang="en-US" altLang="ko-KR"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endParaRPr lang="ko-KR" altLang="en-US" sz="800" b="1" i="0" u="none" strike="noStrike" baseline="0" dirty="0">
                        <a:solidFill>
                          <a:srgbClr val="FFFFFF"/>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tc>
                  <a:txBody>
                    <a:bodyPr/>
                    <a:lstStyle/>
                    <a:p>
                      <a:pPr algn="ctr" fontAlgn="ctr"/>
                      <a:r>
                        <a:rPr lang="ko-KR" altLang="en-US" sz="8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용도</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4253186776"/>
                  </a:ext>
                </a:extLst>
              </a:tr>
              <a:tr h="123285">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3175"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 화성 송산면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13,894</a:t>
                      </a:r>
                      <a:endPar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28768596"/>
                  </a:ext>
                </a:extLst>
              </a:tr>
              <a:tr h="123285">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 화성 송산면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1330 2</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83976773"/>
                  </a:ext>
                </a:extLst>
              </a:tr>
              <a:tr h="123285">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 화성 송산면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1330 3</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동</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49389686"/>
                  </a:ext>
                </a:extLst>
              </a:tr>
              <a:tr h="246569">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 화성 송산면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쌍정리</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1256-1</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659</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dot"/>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 </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주택</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창고</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3175" cap="flat" cmpd="sng" algn="ctr">
                      <a:solidFill>
                        <a:srgbClr val="005EB8"/>
                      </a:solidFill>
                      <a:prstDash val="sysDot"/>
                      <a:round/>
                      <a:headEnd type="none" w="med" len="med"/>
                      <a:tailEnd type="none" w="med" len="med"/>
                    </a:lnB>
                  </a:tcPr>
                </a:tc>
                <a:extLst>
                  <a:ext uri="{0D108BD9-81ED-4DB2-BD59-A6C34878D82A}">
                    <a16:rowId xmlns:a16="http://schemas.microsoft.com/office/drawing/2014/main" val="65936891"/>
                  </a:ext>
                </a:extLst>
              </a:tr>
              <a:tr h="246569">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 화성 송산면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사강리</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506-3</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337</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 </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빌라</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ysDot"/>
                      <a:round/>
                      <a:headEnd type="none" w="med" len="med"/>
                      <a:tailEnd type="none" w="med" len="med"/>
                    </a:lnB>
                  </a:tcPr>
                </a:tc>
                <a:extLst>
                  <a:ext uri="{0D108BD9-81ED-4DB2-BD59-A6C34878D82A}">
                    <a16:rowId xmlns:a16="http://schemas.microsoft.com/office/drawing/2014/main" val="3751852910"/>
                  </a:ext>
                </a:extLst>
              </a:tr>
              <a:tr h="246569">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건물일부</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경기 화성 송산면 </a:t>
                      </a:r>
                      <a:r>
                        <a:rPr lang="ko-KR" altLang="en-US" sz="8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사강리</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693-1, 606</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호</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ctr" fontAlgn="ct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a:t>
                      </a:r>
                      <a:endPar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오피스텔</a:t>
                      </a: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7341130"/>
                  </a:ext>
                </a:extLst>
              </a:tr>
            </a:tbl>
          </a:graphicData>
        </a:graphic>
      </p:graphicFrame>
      <p:sp>
        <p:nvSpPr>
          <p:cNvPr id="20" name="직사각형 19">
            <a:extLst>
              <a:ext uri="{FF2B5EF4-FFF2-40B4-BE49-F238E27FC236}">
                <a16:creationId xmlns:a16="http://schemas.microsoft.com/office/drawing/2014/main" id="{61BD390E-957F-4B1D-9356-84BF34F27A08}"/>
              </a:ext>
            </a:extLst>
          </p:cNvPr>
          <p:cNvSpPr/>
          <p:nvPr/>
        </p:nvSpPr>
        <p:spPr>
          <a:xfrm>
            <a:off x="4009437" y="1944436"/>
            <a:ext cx="5115631" cy="72885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1" name="순서도: 연결자 20">
            <a:extLst>
              <a:ext uri="{FF2B5EF4-FFF2-40B4-BE49-F238E27FC236}">
                <a16:creationId xmlns:a16="http://schemas.microsoft.com/office/drawing/2014/main" id="{72516CAA-0F28-472C-AE0F-622158D0454C}"/>
              </a:ext>
            </a:extLst>
          </p:cNvPr>
          <p:cNvSpPr/>
          <p:nvPr/>
        </p:nvSpPr>
        <p:spPr bwMode="auto">
          <a:xfrm>
            <a:off x="3922100" y="188906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2" name="순서도: 연결자 21">
            <a:extLst>
              <a:ext uri="{FF2B5EF4-FFF2-40B4-BE49-F238E27FC236}">
                <a16:creationId xmlns:a16="http://schemas.microsoft.com/office/drawing/2014/main" id="{1BA1E0D8-07F1-4E8F-9655-E2A6EC74ADC3}"/>
              </a:ext>
            </a:extLst>
          </p:cNvPr>
          <p:cNvSpPr/>
          <p:nvPr/>
        </p:nvSpPr>
        <p:spPr bwMode="auto">
          <a:xfrm>
            <a:off x="546162" y="456265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257406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cs typeface="Arial" panose="020B0604020202020204" pitchFamily="34" charset="0"/>
              </a:rPr>
              <a:t>PP&amp;E</a:t>
            </a:r>
          </a:p>
          <a:p>
            <a:pPr marL="266699" lvl="2" indent="-171450" defTabSz="914395" fontAlgn="base">
              <a:lnSpc>
                <a:spcPts val="1200"/>
              </a:lnSpc>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cs typeface="Arial" panose="020B0604020202020204" pitchFamily="34" charset="0"/>
              </a:rPr>
              <a:t>토지</a:t>
            </a:r>
            <a:r>
              <a:rPr lang="en-US" altLang="ko-KR" sz="900" b="1" kern="0" dirty="0">
                <a:latin typeface="Arial" panose="020B0604020202020204" pitchFamily="34" charset="0"/>
                <a:cs typeface="Arial" panose="020B0604020202020204" pitchFamily="34" charset="0"/>
              </a:rPr>
              <a:t>/</a:t>
            </a:r>
            <a:r>
              <a:rPr lang="ko-KR" altLang="en-US" sz="900" b="1" kern="0" dirty="0">
                <a:latin typeface="Arial" panose="020B0604020202020204" pitchFamily="34" charset="0"/>
                <a:cs typeface="Arial" panose="020B0604020202020204" pitchFamily="34" charset="0"/>
              </a:rPr>
              <a:t>건물 </a:t>
            </a:r>
            <a:r>
              <a:rPr lang="en-US" altLang="ko-KR" sz="900" b="1" kern="0" dirty="0">
                <a:latin typeface="Arial" panose="020B0604020202020204" pitchFamily="34" charset="0"/>
                <a:cs typeface="Arial" panose="020B0604020202020204" pitchFamily="34" charset="0"/>
              </a:rPr>
              <a:t>(</a:t>
            </a:r>
            <a:r>
              <a:rPr lang="ko-KR" altLang="en-US" sz="900" b="1" kern="0" dirty="0">
                <a:latin typeface="Arial" panose="020B0604020202020204" pitchFamily="34" charset="0"/>
                <a:cs typeface="Arial" panose="020B0604020202020204" pitchFamily="34" charset="0"/>
              </a:rPr>
              <a:t>계속</a:t>
            </a:r>
            <a:r>
              <a:rPr lang="en-US" altLang="ko-KR" sz="900" b="1" kern="0" dirty="0">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토지</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건물은 공장</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창고</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직원용</a:t>
            </a:r>
            <a:r>
              <a:rPr lang="ko-KR" altLang="en-US" sz="900" kern="0" dirty="0">
                <a:solidFill>
                  <a:srgbClr val="000000"/>
                </a:solidFill>
                <a:latin typeface="Arial" panose="020B0604020202020204" pitchFamily="34" charset="0"/>
                <a:cs typeface="Arial" panose="020B0604020202020204" pitchFamily="34" charset="0"/>
              </a:rPr>
              <a:t> 기숙사로 구성되어 있으며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대부분은 공장이 차지하고 있음</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회사 유형자산 상세 내역 상 토지를 구분하여 관리하고 있지 않으나</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토지 면적 상</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장부금액의 대부분은 공장용 토지인 것으로 추정됨</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토지는 신규 제</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공장 토지 구매로 인해 </a:t>
            </a:r>
            <a:r>
              <a:rPr lang="en-US" altLang="ko-KR" sz="900" kern="0" dirty="0">
                <a:solidFill>
                  <a:srgbClr val="000000"/>
                </a:solidFill>
                <a:latin typeface="Arial" panose="020B0604020202020204" pitchFamily="34" charset="0"/>
                <a:cs typeface="Arial" panose="020B0604020202020204" pitchFamily="34" charset="0"/>
              </a:rPr>
              <a:t>‘20</a:t>
            </a:r>
            <a:r>
              <a:rPr lang="ko-KR" altLang="en-US" sz="900" kern="0" dirty="0">
                <a:solidFill>
                  <a:srgbClr val="000000"/>
                </a:solidFill>
                <a:latin typeface="Arial" panose="020B0604020202020204" pitchFamily="34" charset="0"/>
                <a:cs typeface="Arial" panose="020B0604020202020204" pitchFamily="34" charset="0"/>
              </a:rPr>
              <a:t>년 약 </a:t>
            </a:r>
            <a:r>
              <a:rPr lang="en-US" altLang="ko-KR" sz="900" kern="0" dirty="0">
                <a:solidFill>
                  <a:srgbClr val="000000"/>
                </a:solidFill>
                <a:latin typeface="Arial" panose="020B0604020202020204" pitchFamily="34" charset="0"/>
                <a:cs typeface="Arial" panose="020B0604020202020204" pitchFamily="34" charset="0"/>
              </a:rPr>
              <a:t>10</a:t>
            </a:r>
            <a:r>
              <a:rPr lang="ko-KR" altLang="en-US" sz="900" kern="0" dirty="0">
                <a:solidFill>
                  <a:srgbClr val="000000"/>
                </a:solidFill>
                <a:latin typeface="Arial" panose="020B0604020202020204" pitchFamily="34" charset="0"/>
                <a:cs typeface="Arial" panose="020B0604020202020204" pitchFamily="34" charset="0"/>
              </a:rPr>
              <a:t>억원</a:t>
            </a:r>
            <a:r>
              <a:rPr lang="en-US" altLang="ko-KR" sz="900" kern="0" dirty="0">
                <a:solidFill>
                  <a:srgbClr val="000000"/>
                </a:solidFill>
                <a:latin typeface="Arial" panose="020B0604020202020204" pitchFamily="34" charset="0"/>
                <a:cs typeface="Arial" panose="020B0604020202020204" pitchFamily="34" charset="0"/>
              </a:rPr>
              <a:t>, ‘21</a:t>
            </a:r>
            <a:r>
              <a:rPr lang="ko-KR" altLang="en-US" sz="900" kern="0" dirty="0">
                <a:solidFill>
                  <a:srgbClr val="000000"/>
                </a:solidFill>
                <a:latin typeface="Arial" panose="020B0604020202020204" pitchFamily="34" charset="0"/>
                <a:cs typeface="Arial" panose="020B0604020202020204" pitchFamily="34" charset="0"/>
              </a:rPr>
              <a:t>년 약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억원 증가함</a:t>
            </a:r>
            <a:r>
              <a:rPr lang="en-US" altLang="ko-KR" sz="900" kern="0" dirty="0">
                <a:solidFill>
                  <a:srgbClr val="000000"/>
                </a:solidFill>
                <a:latin typeface="Arial" panose="020B0604020202020204" pitchFamily="34" charset="0"/>
                <a:cs typeface="Arial" panose="020B0604020202020204" pitchFamily="34" charset="0"/>
              </a:rPr>
              <a:t>.</a:t>
            </a:r>
          </a:p>
          <a:p>
            <a:pPr marL="528638" lvl="2" indent="-171450" defTabSz="914395" fontAlgn="base">
              <a:lnSpc>
                <a:spcPts val="1200"/>
              </a:lnSpc>
              <a:buClr>
                <a:srgbClr val="00338D"/>
              </a:buClr>
              <a:buSzPct val="100000"/>
              <a:buFontTx/>
              <a:buChar char="-"/>
              <a:defRPr/>
            </a:pPr>
            <a:r>
              <a:rPr lang="ko-KR" altLang="en-US" sz="900" kern="0" dirty="0">
                <a:latin typeface="Arial" panose="020B0604020202020204" pitchFamily="34" charset="0"/>
                <a:cs typeface="Arial" panose="020B0604020202020204" pitchFamily="34" charset="0"/>
              </a:rPr>
              <a:t>화성시 송산면 </a:t>
            </a:r>
            <a:r>
              <a:rPr lang="ko-KR" altLang="en-US" sz="900" kern="0" dirty="0" err="1">
                <a:latin typeface="Arial" panose="020B0604020202020204" pitchFamily="34" charset="0"/>
                <a:cs typeface="Arial" panose="020B0604020202020204" pitchFamily="34" charset="0"/>
              </a:rPr>
              <a:t>쌍정리</a:t>
            </a:r>
            <a:r>
              <a:rPr lang="ko-KR" altLang="en-US" sz="900" kern="0" dirty="0">
                <a:latin typeface="Arial" panose="020B0604020202020204" pitchFamily="34" charset="0"/>
                <a:cs typeface="Arial" panose="020B0604020202020204" pitchFamily="34" charset="0"/>
              </a:rPr>
              <a:t> 임야</a:t>
            </a:r>
            <a:r>
              <a:rPr lang="en-US" altLang="ko-KR" sz="900" kern="0" dirty="0">
                <a:latin typeface="Arial" panose="020B0604020202020204" pitchFamily="34" charset="0"/>
                <a:cs typeface="Arial" panose="020B0604020202020204" pitchFamily="34" charset="0"/>
              </a:rPr>
              <a:t>(1255-6) 3,059m</a:t>
            </a:r>
            <a:r>
              <a:rPr lang="en-US" altLang="ko-KR" sz="900" kern="0" baseline="30000" dirty="0">
                <a:latin typeface="Arial" panose="020B0604020202020204" pitchFamily="34" charset="0"/>
                <a:cs typeface="Arial" panose="020B0604020202020204" pitchFamily="34" charset="0"/>
              </a:rPr>
              <a:t>2</a:t>
            </a:r>
          </a:p>
          <a:p>
            <a:pPr marL="528638" lvl="2" indent="-171450" defTabSz="914395" fontAlgn="base">
              <a:lnSpc>
                <a:spcPts val="1200"/>
              </a:lnSpc>
              <a:buClr>
                <a:srgbClr val="00338D"/>
              </a:buClr>
              <a:buSzPct val="100000"/>
              <a:buFontTx/>
              <a:buChar char="-"/>
              <a:defRPr/>
            </a:pPr>
            <a:r>
              <a:rPr lang="ko-KR" altLang="en-US" sz="900" kern="0" dirty="0">
                <a:latin typeface="Arial" panose="020B0604020202020204" pitchFamily="34" charset="0"/>
                <a:cs typeface="Arial" panose="020B0604020202020204" pitchFamily="34" charset="0"/>
              </a:rPr>
              <a:t>화성시 송산면 </a:t>
            </a:r>
            <a:r>
              <a:rPr lang="ko-KR" altLang="en-US" sz="900" kern="0" dirty="0" err="1">
                <a:latin typeface="Arial" panose="020B0604020202020204" pitchFamily="34" charset="0"/>
                <a:cs typeface="Arial" panose="020B0604020202020204" pitchFamily="34" charset="0"/>
              </a:rPr>
              <a:t>쌍정리</a:t>
            </a:r>
            <a:r>
              <a:rPr lang="ko-KR" altLang="en-US" sz="900" kern="0" dirty="0">
                <a:latin typeface="Arial" panose="020B0604020202020204" pitchFamily="34" charset="0"/>
                <a:cs typeface="Arial" panose="020B0604020202020204" pitchFamily="34" charset="0"/>
              </a:rPr>
              <a:t> 임야</a:t>
            </a:r>
            <a:r>
              <a:rPr lang="en-US" altLang="ko-KR" sz="900" kern="0" dirty="0">
                <a:latin typeface="Arial" panose="020B0604020202020204" pitchFamily="34" charset="0"/>
                <a:cs typeface="Arial" panose="020B0604020202020204" pitchFamily="34" charset="0"/>
              </a:rPr>
              <a:t>(1255-19) 992m</a:t>
            </a:r>
            <a:r>
              <a:rPr lang="en-US" altLang="ko-KR" sz="900" kern="0" baseline="30000" dirty="0">
                <a:latin typeface="Arial" panose="020B0604020202020204" pitchFamily="34" charset="0"/>
                <a:cs typeface="Arial" panose="020B0604020202020204" pitchFamily="34" charset="0"/>
              </a:rPr>
              <a:t>2</a:t>
            </a:r>
            <a:endParaRPr lang="en-US" altLang="ko-KR" sz="900" kern="0" dirty="0">
              <a:latin typeface="Arial" panose="020B0604020202020204" pitchFamily="34" charset="0"/>
              <a:cs typeface="Arial" panose="020B0604020202020204" pitchFamily="34" charset="0"/>
            </a:endParaRPr>
          </a:p>
          <a:p>
            <a:pPr marL="528638" lvl="2" indent="-171450" defTabSz="914395" fontAlgn="base">
              <a:lnSpc>
                <a:spcPts val="1200"/>
              </a:lnSpc>
              <a:buClr>
                <a:srgbClr val="00338D"/>
              </a:buClr>
              <a:buSzPct val="100000"/>
              <a:buFontTx/>
              <a:buChar char="-"/>
              <a:defRPr/>
            </a:pPr>
            <a:r>
              <a:rPr lang="ko-KR" altLang="en-US" sz="900" kern="0" dirty="0">
                <a:latin typeface="Arial" panose="020B0604020202020204" pitchFamily="34" charset="0"/>
                <a:cs typeface="Arial" panose="020B0604020202020204" pitchFamily="34" charset="0"/>
              </a:rPr>
              <a:t>화성시 송산면 </a:t>
            </a:r>
            <a:r>
              <a:rPr lang="ko-KR" altLang="en-US" sz="900" kern="0" dirty="0" err="1">
                <a:latin typeface="Arial" panose="020B0604020202020204" pitchFamily="34" charset="0"/>
                <a:cs typeface="Arial" panose="020B0604020202020204" pitchFamily="34" charset="0"/>
              </a:rPr>
              <a:t>쌍정리</a:t>
            </a:r>
            <a:r>
              <a:rPr lang="ko-KR" altLang="en-US" sz="900" kern="0" dirty="0">
                <a:latin typeface="Arial" panose="020B0604020202020204" pitchFamily="34" charset="0"/>
                <a:cs typeface="Arial" panose="020B0604020202020204" pitchFamily="34" charset="0"/>
              </a:rPr>
              <a:t> 전</a:t>
            </a:r>
            <a:r>
              <a:rPr lang="en-US" altLang="ko-KR" sz="900" kern="0" dirty="0">
                <a:latin typeface="Arial" panose="020B0604020202020204" pitchFamily="34" charset="0"/>
                <a:cs typeface="Arial" panose="020B0604020202020204" pitchFamily="34" charset="0"/>
              </a:rPr>
              <a:t>(1255-2) 248m</a:t>
            </a:r>
            <a:r>
              <a:rPr lang="en-US" altLang="ko-KR" sz="900" kern="0" baseline="30000" dirty="0">
                <a:latin typeface="Arial" panose="020B0604020202020204" pitchFamily="34" charset="0"/>
                <a:cs typeface="Arial" panose="020B0604020202020204" pitchFamily="34" charset="0"/>
              </a:rPr>
              <a:t>2</a:t>
            </a:r>
            <a:endParaRPr lang="en-US" altLang="ko-KR" sz="1000" b="1" kern="0" baseline="30000" dirty="0">
              <a:latin typeface="Arial" panose="020B0604020202020204" pitchFamily="34" charset="0"/>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건물은 </a:t>
            </a:r>
            <a:r>
              <a:rPr lang="en-US" altLang="ko-KR" sz="900" kern="0" dirty="0">
                <a:solidFill>
                  <a:srgbClr val="000000"/>
                </a:solidFill>
                <a:latin typeface="Arial" panose="020B0604020202020204" pitchFamily="34" charset="0"/>
                <a:cs typeface="Arial" panose="020B0604020202020204" pitchFamily="34" charset="0"/>
              </a:rPr>
              <a:t>’20</a:t>
            </a:r>
            <a:r>
              <a:rPr lang="ko-KR" altLang="en-US" sz="900" kern="0" dirty="0">
                <a:solidFill>
                  <a:srgbClr val="000000"/>
                </a:solidFill>
                <a:latin typeface="Arial" panose="020B0604020202020204" pitchFamily="34" charset="0"/>
                <a:cs typeface="Arial" panose="020B0604020202020204" pitchFamily="34" charset="0"/>
              </a:rPr>
              <a:t>년 </a:t>
            </a:r>
            <a:r>
              <a:rPr lang="ko-KR" altLang="en-US" sz="900" kern="0" dirty="0" err="1">
                <a:solidFill>
                  <a:srgbClr val="000000"/>
                </a:solidFill>
                <a:latin typeface="Arial" panose="020B0604020202020204" pitchFamily="34" charset="0"/>
                <a:cs typeface="Arial" panose="020B0604020202020204" pitchFamily="34" charset="0"/>
              </a:rPr>
              <a:t>엠보기</a:t>
            </a:r>
            <a:r>
              <a:rPr lang="ko-KR" altLang="en-US" sz="900" kern="0" dirty="0">
                <a:solidFill>
                  <a:srgbClr val="000000"/>
                </a:solidFill>
                <a:latin typeface="Arial" panose="020B0604020202020204" pitchFamily="34" charset="0"/>
                <a:cs typeface="Arial" panose="020B0604020202020204" pitchFamily="34" charset="0"/>
              </a:rPr>
              <a:t> 공장 완성으로 </a:t>
            </a:r>
            <a:r>
              <a:rPr lang="en-US" altLang="ko-KR" sz="900" kern="0" dirty="0">
                <a:solidFill>
                  <a:srgbClr val="000000"/>
                </a:solidFill>
                <a:latin typeface="Arial" panose="020B0604020202020204" pitchFamily="34" charset="0"/>
                <a:cs typeface="Arial" panose="020B0604020202020204" pitchFamily="34" charset="0"/>
              </a:rPr>
              <a:t>234</a:t>
            </a:r>
            <a:r>
              <a:rPr lang="ko-KR" altLang="en-US" sz="900" kern="0" dirty="0">
                <a:solidFill>
                  <a:srgbClr val="000000"/>
                </a:solidFill>
                <a:latin typeface="Arial" panose="020B0604020202020204" pitchFamily="34" charset="0"/>
                <a:cs typeface="Arial" panose="020B0604020202020204" pitchFamily="34" charset="0"/>
              </a:rPr>
              <a:t>백만원</a:t>
            </a:r>
            <a:r>
              <a:rPr lang="en-US" altLang="ko-KR" sz="900" kern="0" dirty="0">
                <a:solidFill>
                  <a:srgbClr val="000000"/>
                </a:solidFill>
                <a:latin typeface="Arial" panose="020B0604020202020204" pitchFamily="34" charset="0"/>
                <a:cs typeface="Arial" panose="020B0604020202020204" pitchFamily="34" charset="0"/>
              </a:rPr>
              <a:t>, ’21</a:t>
            </a:r>
            <a:r>
              <a:rPr lang="ko-KR" altLang="en-US" sz="900" kern="0" dirty="0">
                <a:solidFill>
                  <a:srgbClr val="000000"/>
                </a:solidFill>
                <a:latin typeface="Arial" panose="020B0604020202020204" pitchFamily="34" charset="0"/>
                <a:cs typeface="Arial" panose="020B0604020202020204" pitchFamily="34" charset="0"/>
              </a:rPr>
              <a:t>년 </a:t>
            </a:r>
            <a:r>
              <a:rPr lang="ko-KR" altLang="en-US" sz="900" kern="0" dirty="0" err="1">
                <a:solidFill>
                  <a:srgbClr val="000000"/>
                </a:solidFill>
                <a:latin typeface="Arial" panose="020B0604020202020204" pitchFamily="34" charset="0"/>
                <a:cs typeface="Arial" panose="020B0604020202020204" pitchFamily="34" charset="0"/>
              </a:rPr>
              <a:t>사강리</a:t>
            </a:r>
            <a:r>
              <a:rPr lang="ko-KR" altLang="en-US" sz="900" kern="0" dirty="0">
                <a:solidFill>
                  <a:srgbClr val="000000"/>
                </a:solidFill>
                <a:latin typeface="Arial" panose="020B0604020202020204" pitchFamily="34" charset="0"/>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506-3 </a:t>
            </a:r>
            <a:r>
              <a:rPr lang="ko-KR" altLang="en-US" sz="900" kern="0" dirty="0">
                <a:solidFill>
                  <a:srgbClr val="000000"/>
                </a:solidFill>
                <a:latin typeface="Arial" panose="020B0604020202020204" pitchFamily="34" charset="0"/>
                <a:cs typeface="Arial" panose="020B0604020202020204" pitchFamily="34" charset="0"/>
              </a:rPr>
              <a:t>기숙사 빌라 구입으로 약 </a:t>
            </a:r>
            <a:r>
              <a:rPr lang="en-US" altLang="ko-KR" sz="900" kern="0" dirty="0">
                <a:solidFill>
                  <a:srgbClr val="000000"/>
                </a:solidFill>
                <a:latin typeface="Arial" panose="020B0604020202020204" pitchFamily="34" charset="0"/>
                <a:cs typeface="Arial" panose="020B0604020202020204" pitchFamily="34" charset="0"/>
              </a:rPr>
              <a:t>360</a:t>
            </a:r>
            <a:r>
              <a:rPr lang="ko-KR" altLang="en-US" sz="900" kern="0" dirty="0">
                <a:solidFill>
                  <a:srgbClr val="000000"/>
                </a:solidFill>
                <a:latin typeface="Arial" panose="020B0604020202020204" pitchFamily="34" charset="0"/>
                <a:cs typeface="Arial" panose="020B0604020202020204" pitchFamily="34" charset="0"/>
              </a:rPr>
              <a:t>백만원 증가함</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 </a:t>
            </a:r>
            <a:endParaRPr lang="en-US" altLang="ko-KR" sz="900" kern="0" dirty="0">
              <a:solidFill>
                <a:srgbClr val="000000"/>
              </a:solidFill>
              <a:latin typeface="Arial" panose="020B0604020202020204" pitchFamily="34" charset="0"/>
              <a:cs typeface="Arial" panose="020B0604020202020204" pitchFamily="34" charset="0"/>
            </a:endParaRPr>
          </a:p>
          <a:p>
            <a:pPr marL="266699" lvl="2" indent="-171450" defTabSz="914395" fontAlgn="base">
              <a:lnSpc>
                <a:spcPts val="1200"/>
              </a:lnSpc>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cs typeface="Arial" panose="020B0604020202020204" pitchFamily="34" charset="0"/>
              </a:rPr>
              <a:t>기계장치</a:t>
            </a:r>
            <a:r>
              <a:rPr lang="en-US" altLang="ko-KR" sz="900" b="1" kern="0" dirty="0">
                <a:latin typeface="Arial" panose="020B0604020202020204" pitchFamily="34" charset="0"/>
                <a:cs typeface="Arial" panose="020B0604020202020204" pitchFamily="34" charset="0"/>
              </a:rPr>
              <a:t>/</a:t>
            </a:r>
            <a:r>
              <a:rPr lang="ko-KR" altLang="en-US" sz="900" b="1" kern="0" dirty="0">
                <a:latin typeface="Arial" panose="020B0604020202020204" pitchFamily="34" charset="0"/>
                <a:cs typeface="Arial" panose="020B0604020202020204" pitchFamily="34" charset="0"/>
              </a:rPr>
              <a:t>시설장치</a:t>
            </a:r>
            <a:endParaRPr lang="en-US" altLang="ko-KR" sz="900" b="1" kern="0" dirty="0">
              <a:latin typeface="Arial" panose="020B0604020202020204" pitchFamily="34" charset="0"/>
              <a:cs typeface="Arial" panose="020B0604020202020204" pitchFamily="34" charset="0"/>
            </a:endParaRP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월 기준 기계장치 내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코팅기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엠보기</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대를 보유하고 있으며</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시설장치는</a:t>
            </a:r>
            <a:r>
              <a:rPr lang="ko-KR" altLang="en-US" sz="900" kern="0" dirty="0">
                <a:solidFill>
                  <a:srgbClr val="000000"/>
                </a:solidFill>
                <a:latin typeface="Arial" panose="020B0604020202020204" pitchFamily="34" charset="0"/>
                <a:cs typeface="Arial" panose="020B0604020202020204" pitchFamily="34" charset="0"/>
              </a:rPr>
              <a:t> 보일러</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천막</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칸막이 등으로 구성되어 있음</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인터뷰에 따르면 기계장치의 약 </a:t>
            </a:r>
            <a:r>
              <a:rPr lang="en-US" altLang="ko-KR" sz="900" kern="0" dirty="0">
                <a:solidFill>
                  <a:srgbClr val="000000"/>
                </a:solidFill>
                <a:latin typeface="Arial" panose="020B0604020202020204" pitchFamily="34" charset="0"/>
                <a:cs typeface="Arial" panose="020B0604020202020204" pitchFamily="34" charset="0"/>
              </a:rPr>
              <a:t>60%</a:t>
            </a:r>
            <a:r>
              <a:rPr lang="ko-KR" altLang="en-US" sz="900" kern="0" dirty="0">
                <a:solidFill>
                  <a:srgbClr val="000000"/>
                </a:solidFill>
                <a:latin typeface="Arial" panose="020B0604020202020204" pitchFamily="34" charset="0"/>
                <a:cs typeface="Arial" panose="020B0604020202020204" pitchFamily="34" charset="0"/>
              </a:rPr>
              <a:t>는 코팅기로 구성되어 있으며</a:t>
            </a:r>
            <a:r>
              <a:rPr lang="en-US" altLang="ko-KR" sz="900" kern="0" dirty="0">
                <a:solidFill>
                  <a:srgbClr val="000000"/>
                </a:solidFill>
                <a:latin typeface="Arial" panose="020B0604020202020204" pitchFamily="34" charset="0"/>
                <a:cs typeface="Arial" panose="020B0604020202020204" pitchFamily="34" charset="0"/>
              </a:rPr>
              <a:t>, ’21</a:t>
            </a:r>
            <a:r>
              <a:rPr lang="ko-KR" altLang="en-US" sz="900" kern="0" dirty="0">
                <a:solidFill>
                  <a:srgbClr val="000000"/>
                </a:solidFill>
                <a:latin typeface="Arial" panose="020B0604020202020204" pitchFamily="34" charset="0"/>
                <a:cs typeface="Arial" panose="020B0604020202020204" pitchFamily="34" charset="0"/>
              </a:rPr>
              <a:t>년 </a:t>
            </a:r>
            <a:r>
              <a:rPr lang="en-US" altLang="ko-KR" sz="900" kern="0" dirty="0">
                <a:solidFill>
                  <a:srgbClr val="000000"/>
                </a:solidFill>
                <a:latin typeface="Arial" panose="020B0604020202020204" pitchFamily="34" charset="0"/>
                <a:cs typeface="Arial" panose="020B0604020202020204" pitchFamily="34" charset="0"/>
              </a:rPr>
              <a:t>12</a:t>
            </a:r>
            <a:r>
              <a:rPr lang="ko-KR" altLang="en-US" sz="900" kern="0" dirty="0">
                <a:solidFill>
                  <a:srgbClr val="000000"/>
                </a:solidFill>
                <a:latin typeface="Arial" panose="020B0604020202020204" pitchFamily="34" charset="0"/>
                <a:cs typeface="Arial" panose="020B0604020202020204" pitchFamily="34" charset="0"/>
              </a:rPr>
              <a:t>월 제</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호 코팅기를 설치함</a:t>
            </a:r>
            <a:r>
              <a:rPr lang="en-US" altLang="ko-KR" sz="900" kern="0" dirty="0">
                <a:solidFill>
                  <a:srgbClr val="000000"/>
                </a:solidFill>
                <a:latin typeface="Arial" panose="020B0604020202020204" pitchFamily="34" charset="0"/>
                <a:cs typeface="Arial" panose="020B0604020202020204" pitchFamily="34" charset="0"/>
              </a:rPr>
              <a:t>. </a:t>
            </a: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en-US" altLang="ko-KR" sz="900" kern="0" dirty="0">
                <a:solidFill>
                  <a:srgbClr val="000000"/>
                </a:solidFill>
                <a:latin typeface="Arial" panose="020B0604020202020204" pitchFamily="34" charset="0"/>
                <a:cs typeface="Arial" panose="020B0604020202020204" pitchFamily="34" charset="0"/>
              </a:rPr>
              <a:t>’20</a:t>
            </a:r>
            <a:r>
              <a:rPr lang="ko-KR" altLang="en-US" sz="900" kern="0" dirty="0">
                <a:solidFill>
                  <a:srgbClr val="000000"/>
                </a:solidFill>
                <a:latin typeface="Arial" panose="020B0604020202020204" pitchFamily="34" charset="0"/>
                <a:cs typeface="Arial" panose="020B0604020202020204" pitchFamily="34" charset="0"/>
              </a:rPr>
              <a:t>년</a:t>
            </a:r>
            <a:r>
              <a:rPr lang="en-US" altLang="ko-KR" sz="900" kern="0" dirty="0">
                <a:solidFill>
                  <a:srgbClr val="000000"/>
                </a:solidFill>
                <a:latin typeface="Arial" panose="020B0604020202020204" pitchFamily="34" charset="0"/>
                <a:cs typeface="Arial" panose="020B0604020202020204" pitchFamily="34" charset="0"/>
              </a:rPr>
              <a:t>, ’21</a:t>
            </a:r>
            <a:r>
              <a:rPr lang="ko-KR" altLang="en-US" sz="900" kern="0" dirty="0">
                <a:solidFill>
                  <a:srgbClr val="000000"/>
                </a:solidFill>
                <a:latin typeface="Arial" panose="020B0604020202020204" pitchFamily="34" charset="0"/>
                <a:cs typeface="Arial" panose="020B0604020202020204" pitchFamily="34" charset="0"/>
              </a:rPr>
              <a:t>년 </a:t>
            </a:r>
            <a:r>
              <a:rPr lang="ko-KR" altLang="en-US" sz="900" kern="0" dirty="0" err="1">
                <a:solidFill>
                  <a:srgbClr val="000000"/>
                </a:solidFill>
                <a:latin typeface="Arial" panose="020B0604020202020204" pitchFamily="34" charset="0"/>
                <a:cs typeface="Arial" panose="020B0604020202020204" pitchFamily="34" charset="0"/>
              </a:rPr>
              <a:t>랩핑기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집진기</a:t>
            </a:r>
            <a:r>
              <a:rPr lang="ko-KR" altLang="en-US" sz="900" kern="0" dirty="0">
                <a:solidFill>
                  <a:srgbClr val="000000"/>
                </a:solidFill>
                <a:latin typeface="Arial" panose="020B0604020202020204" pitchFamily="34" charset="0"/>
                <a:cs typeface="Arial" panose="020B0604020202020204" pitchFamily="34" charset="0"/>
              </a:rPr>
              <a:t> 등 스마트 공장 및 환경오염 감축 관련 일부 기계장치 및 시설장치에 대해 국고보조금을 지원받음</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스마트 공장 관련 장치는 총 비용의 </a:t>
            </a:r>
            <a:r>
              <a:rPr lang="en-US" altLang="ko-KR" sz="900" kern="0" dirty="0">
                <a:solidFill>
                  <a:srgbClr val="000000"/>
                </a:solidFill>
                <a:latin typeface="Arial" panose="020B0604020202020204" pitchFamily="34" charset="0"/>
                <a:cs typeface="Arial" panose="020B0604020202020204" pitchFamily="34" charset="0"/>
              </a:rPr>
              <a:t>50%</a:t>
            </a:r>
            <a:r>
              <a:rPr lang="ko-KR" altLang="en-US" sz="900" kern="0" dirty="0">
                <a:solidFill>
                  <a:srgbClr val="000000"/>
                </a:solidFill>
                <a:latin typeface="Arial" panose="020B0604020202020204" pitchFamily="34" charset="0"/>
                <a:cs typeface="Arial" panose="020B0604020202020204" pitchFamily="34" charset="0"/>
              </a:rPr>
              <a:t>를 지원받으며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환경오염 감축 관련 장치는 </a:t>
            </a:r>
            <a:r>
              <a:rPr lang="en-US" altLang="ko-KR" sz="900" kern="0" dirty="0">
                <a:solidFill>
                  <a:srgbClr val="000000"/>
                </a:solidFill>
                <a:latin typeface="Arial" panose="020B0604020202020204" pitchFamily="34" charset="0"/>
                <a:cs typeface="Arial" panose="020B0604020202020204" pitchFamily="34" charset="0"/>
              </a:rPr>
              <a:t>90%</a:t>
            </a:r>
            <a:r>
              <a:rPr lang="ko-KR" altLang="en-US" sz="900" kern="0" dirty="0">
                <a:solidFill>
                  <a:srgbClr val="000000"/>
                </a:solidFill>
                <a:latin typeface="Arial" panose="020B0604020202020204" pitchFamily="34" charset="0"/>
                <a:cs typeface="Arial" panose="020B0604020202020204" pitchFamily="34" charset="0"/>
              </a:rPr>
              <a:t>를 지원받음</a:t>
            </a:r>
            <a:r>
              <a:rPr lang="en-US" altLang="ko-KR" sz="900" kern="0" dirty="0">
                <a:solidFill>
                  <a:srgbClr val="000000"/>
                </a:solidFill>
                <a:latin typeface="Arial" panose="020B0604020202020204" pitchFamily="34" charset="0"/>
                <a:cs typeface="Arial" panose="020B0604020202020204" pitchFamily="34" charset="0"/>
              </a:rPr>
              <a:t>. </a:t>
            </a: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인터뷰에 따르면 상기 사항</a:t>
            </a:r>
            <a:r>
              <a:rPr lang="en-US" altLang="ko-KR" sz="900" kern="0" baseline="30000" dirty="0">
                <a:solidFill>
                  <a:srgbClr val="000000"/>
                </a:solidFill>
                <a:latin typeface="Arial" panose="020B0604020202020204" pitchFamily="34" charset="0"/>
                <a:cs typeface="Arial" panose="020B0604020202020204" pitchFamily="34" charset="0"/>
              </a:rPr>
              <a:t>3</a:t>
            </a:r>
            <a:r>
              <a:rPr lang="ko-KR" altLang="en-US" sz="900" kern="0" dirty="0">
                <a:solidFill>
                  <a:srgbClr val="000000"/>
                </a:solidFill>
                <a:latin typeface="Arial" panose="020B0604020202020204" pitchFamily="34" charset="0"/>
                <a:cs typeface="Arial" panose="020B0604020202020204" pitchFamily="34" charset="0"/>
              </a:rPr>
              <a:t> 외 과거에 지원받았거나</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향후 지원받을 국고보조금은 없는 것으로 확인함</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1000" b="1" kern="0" dirty="0">
              <a:latin typeface="Arial" panose="020B0604020202020204" pitchFamily="34" charset="0"/>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PP&amp;E</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PP&amp;E (2/3)</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5" name="TextBox 14">
            <a:extLst>
              <a:ext uri="{FF2B5EF4-FFF2-40B4-BE49-F238E27FC236}">
                <a16:creationId xmlns:a16="http://schemas.microsoft.com/office/drawing/2014/main" id="{39B632DB-1572-470B-B614-843EB56250E7}"/>
              </a:ext>
            </a:extLst>
          </p:cNvPr>
          <p:cNvSpPr txBox="1"/>
          <p:nvPr/>
        </p:nvSpPr>
        <p:spPr>
          <a:xfrm>
            <a:off x="4003198" y="4045335"/>
            <a:ext cx="5268817" cy="323165"/>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회사 전달 자료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유무형자산 세부내역</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상 토지 상세 구분이 불가하여 등기부등본 상 면적에 따라 대부분을 공장 토지로 추정함</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회사 전달 자료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유무형자산 세부내역</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상 </a:t>
            </a:r>
            <a:r>
              <a:rPr lang="ko-KR" altLang="en-US" sz="700" dirty="0" err="1">
                <a:latin typeface="Arial" panose="020B0604020202020204" pitchFamily="34" charset="0"/>
                <a:cs typeface="Arial" panose="020B0604020202020204" pitchFamily="34" charset="0"/>
              </a:rPr>
              <a:t>코팅기</a:t>
            </a:r>
            <a:r>
              <a:rPr lang="ko-KR" altLang="en-US" sz="700" dirty="0">
                <a:latin typeface="Arial" panose="020B0604020202020204" pitchFamily="34" charset="0"/>
                <a:cs typeface="Arial" panose="020B0604020202020204" pitchFamily="34" charset="0"/>
              </a:rPr>
              <a:t> 상세 구분이 불가하여 자산명에 따라 임의로 분류함</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3: </a:t>
            </a:r>
            <a:r>
              <a:rPr lang="ko-KR" altLang="en-US" sz="700" dirty="0">
                <a:latin typeface="Arial" panose="020B0604020202020204" pitchFamily="34" charset="0"/>
                <a:cs typeface="Arial" panose="020B0604020202020204" pitchFamily="34" charset="0"/>
              </a:rPr>
              <a:t>기계장치 및 시설장치 관련 국고보조금 지원금은 다음과 같음</a:t>
            </a:r>
            <a:r>
              <a:rPr lang="en-US" altLang="ko-KR" sz="700" dirty="0">
                <a:latin typeface="Arial" panose="020B0604020202020204" pitchFamily="34" charset="0"/>
                <a:cs typeface="Arial" panose="020B0604020202020204" pitchFamily="34" charset="0"/>
              </a:rPr>
              <a:t>.</a:t>
            </a:r>
          </a:p>
        </p:txBody>
      </p:sp>
      <p:graphicFrame>
        <p:nvGraphicFramePr>
          <p:cNvPr id="12" name="표 11">
            <a:extLst>
              <a:ext uri="{FF2B5EF4-FFF2-40B4-BE49-F238E27FC236}">
                <a16:creationId xmlns:a16="http://schemas.microsoft.com/office/drawing/2014/main" id="{6B968616-9631-4C0D-9BD1-CB223BEA9451}"/>
              </a:ext>
            </a:extLst>
          </p:cNvPr>
          <p:cNvGraphicFramePr>
            <a:graphicFrameLocks noGrp="1"/>
          </p:cNvGraphicFramePr>
          <p:nvPr/>
        </p:nvGraphicFramePr>
        <p:xfrm>
          <a:off x="4323238" y="4377644"/>
          <a:ext cx="2788920" cy="731520"/>
        </p:xfrm>
        <a:graphic>
          <a:graphicData uri="http://schemas.openxmlformats.org/drawingml/2006/table">
            <a:tbl>
              <a:tblPr/>
              <a:tblGrid>
                <a:gridCol w="429768">
                  <a:extLst>
                    <a:ext uri="{9D8B030D-6E8A-4147-A177-3AD203B41FA5}">
                      <a16:colId xmlns:a16="http://schemas.microsoft.com/office/drawing/2014/main" val="3645924188"/>
                    </a:ext>
                  </a:extLst>
                </a:gridCol>
                <a:gridCol w="714756">
                  <a:extLst>
                    <a:ext uri="{9D8B030D-6E8A-4147-A177-3AD203B41FA5}">
                      <a16:colId xmlns:a16="http://schemas.microsoft.com/office/drawing/2014/main" val="2072794190"/>
                    </a:ext>
                  </a:extLst>
                </a:gridCol>
                <a:gridCol w="714756">
                  <a:extLst>
                    <a:ext uri="{9D8B030D-6E8A-4147-A177-3AD203B41FA5}">
                      <a16:colId xmlns:a16="http://schemas.microsoft.com/office/drawing/2014/main" val="1254330740"/>
                    </a:ext>
                  </a:extLst>
                </a:gridCol>
                <a:gridCol w="929640">
                  <a:extLst>
                    <a:ext uri="{9D8B030D-6E8A-4147-A177-3AD203B41FA5}">
                      <a16:colId xmlns:a16="http://schemas.microsoft.com/office/drawing/2014/main" val="1557811775"/>
                    </a:ext>
                  </a:extLst>
                </a:gridCol>
              </a:tblGrid>
              <a:tr h="0">
                <a:tc>
                  <a:txBody>
                    <a:bodyPr/>
                    <a:lstStyle/>
                    <a:p>
                      <a:pPr algn="l"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년도</a:t>
                      </a:r>
                      <a:endParaRPr lang="en-US" altLang="ko-KR" sz="800" b="1" i="0" u="none" strike="noStrike" dirty="0">
                        <a:solidFill>
                          <a:srgbClr val="FFFFFF"/>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gridSpan="2">
                  <a:txBody>
                    <a:bodyPr/>
                    <a:lstStyle/>
                    <a:p>
                      <a:pPr algn="ctr"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구분</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ko-KR" altLang="en-US" sz="800" b="1" i="0" u="none" strike="noStrike" dirty="0">
                          <a:solidFill>
                            <a:srgbClr val="FFFFFF"/>
                          </a:solidFill>
                          <a:effectLst/>
                          <a:latin typeface="Arial" panose="020B0604020202020204" pitchFamily="34" charset="0"/>
                          <a:ea typeface="+mj-ea"/>
                          <a:cs typeface="Arial" panose="020B0604020202020204" pitchFamily="34" charset="0"/>
                        </a:rPr>
                        <a:t>국고보조금</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484846337"/>
                  </a:ext>
                </a:extLst>
              </a:tr>
              <a:tr h="0">
                <a:tc>
                  <a:txBody>
                    <a:bodyPr/>
                    <a:lstStyle/>
                    <a:p>
                      <a:pPr algn="l"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2020</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기계장치</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스마트공장</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16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백만원</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tcPr>
                </a:tc>
                <a:extLst>
                  <a:ext uri="{0D108BD9-81ED-4DB2-BD59-A6C34878D82A}">
                    <a16:rowId xmlns:a16="http://schemas.microsoft.com/office/drawing/2014/main" val="1913667560"/>
                  </a:ext>
                </a:extLst>
              </a:tr>
              <a:tr h="0">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시설장치</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환경</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50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백만원</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68916694"/>
                  </a:ext>
                </a:extLst>
              </a:tr>
              <a:tr h="0">
                <a:tc>
                  <a:txBody>
                    <a:bodyPr/>
                    <a:lstStyle/>
                    <a:p>
                      <a:pPr algn="l"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2021</a:t>
                      </a: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a:noFill/>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기계장치</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스마트공장</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180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백만원</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3175" cap="flat" cmpd="sng" algn="ctr">
                      <a:solidFill>
                        <a:srgbClr val="005EB8"/>
                      </a:solidFill>
                      <a:prstDash val="sysDot"/>
                      <a:round/>
                      <a:headEnd type="none" w="med" len="med"/>
                      <a:tailEnd type="none" w="med" len="med"/>
                    </a:lnB>
                  </a:tcPr>
                </a:tc>
                <a:extLst>
                  <a:ext uri="{0D108BD9-81ED-4DB2-BD59-A6C34878D82A}">
                    <a16:rowId xmlns:a16="http://schemas.microsoft.com/office/drawing/2014/main" val="3783422808"/>
                  </a:ext>
                </a:extLst>
              </a:tr>
              <a:tr h="0">
                <a:tc>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시설장치</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환경</a:t>
                      </a: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24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백만원</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ysDot"/>
                      <a:round/>
                      <a:headEnd type="none" w="med" len="med"/>
                      <a:tailEnd type="none" w="med" len="med"/>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56543797"/>
                  </a:ext>
                </a:extLst>
              </a:tr>
              <a:tr h="0">
                <a:tc gridSpan="3">
                  <a:txBody>
                    <a:bodyPr/>
                    <a:lstStyle/>
                    <a:p>
                      <a:pPr algn="l" fontAlgn="ct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합계</a:t>
                      </a:r>
                    </a:p>
                  </a:txBody>
                  <a:tcPr marL="36000" marR="36000" marT="0" marB="0" anchor="ctr">
                    <a:lnL w="6350" cap="flat" cmpd="sng" algn="ctr">
                      <a:solidFill>
                        <a:srgbClr val="005EB8"/>
                      </a:solidFill>
                      <a:prstDash val="solid"/>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8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3175" cap="flat" cmpd="sng" algn="ctr">
                      <a:solidFill>
                        <a:srgbClr val="005EB8"/>
                      </a:solidFill>
                      <a:prstDash val="sysDot"/>
                      <a:round/>
                      <a:headEnd type="none" w="med" len="med"/>
                      <a:tailEnd type="none" w="med" len="med"/>
                    </a:lnL>
                    <a:lnR w="3175" cap="flat" cmpd="sng" algn="ctr">
                      <a:solidFill>
                        <a:srgbClr val="005EB8"/>
                      </a:solidFill>
                      <a:prstDash val="sysDot"/>
                      <a:round/>
                      <a:headEnd type="none" w="med" len="med"/>
                      <a:tailEnd type="none" w="med" len="med"/>
                    </a:lnR>
                    <a:lnT w="3175" cap="flat" cmpd="sng" algn="ctr">
                      <a:solidFill>
                        <a:srgbClr val="005EB8"/>
                      </a:solidFill>
                      <a:prstDash val="sys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800" b="0" i="0" u="none" strike="noStrike" dirty="0">
                          <a:solidFill>
                            <a:srgbClr val="000000"/>
                          </a:solidFill>
                          <a:effectLst/>
                          <a:latin typeface="Arial" panose="020B0604020202020204" pitchFamily="34" charset="0"/>
                          <a:ea typeface="+mj-ea"/>
                          <a:cs typeface="Arial" panose="020B0604020202020204" pitchFamily="34" charset="0"/>
                        </a:rPr>
                        <a:t>270 </a:t>
                      </a:r>
                      <a:r>
                        <a:rPr lang="ko-KR" altLang="en-US" sz="800" b="0" i="0" u="none" strike="noStrike" dirty="0">
                          <a:solidFill>
                            <a:srgbClr val="000000"/>
                          </a:solidFill>
                          <a:effectLst/>
                          <a:latin typeface="Arial" panose="020B0604020202020204" pitchFamily="34" charset="0"/>
                          <a:ea typeface="+mj-ea"/>
                          <a:cs typeface="Arial" panose="020B0604020202020204" pitchFamily="34" charset="0"/>
                        </a:rPr>
                        <a:t>백만원</a:t>
                      </a:r>
                    </a:p>
                  </a:txBody>
                  <a:tcPr marL="36000" marR="36000" marT="0" marB="0" anchor="ctr">
                    <a:lnL w="3175" cap="flat" cmpd="sng" algn="ctr">
                      <a:solidFill>
                        <a:srgbClr val="005EB8"/>
                      </a:solidFill>
                      <a:prstDash val="sysDot"/>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709025928"/>
                  </a:ext>
                </a:extLst>
              </a:tr>
            </a:tbl>
          </a:graphicData>
        </a:graphic>
      </p:graphicFrame>
      <p:sp>
        <p:nvSpPr>
          <p:cNvPr id="20" name="직사각형 19">
            <a:extLst>
              <a:ext uri="{FF2B5EF4-FFF2-40B4-BE49-F238E27FC236}">
                <a16:creationId xmlns:a16="http://schemas.microsoft.com/office/drawing/2014/main" id="{F3E9D015-74F6-4A4B-AC25-724277DDE345}"/>
              </a:ext>
            </a:extLst>
          </p:cNvPr>
          <p:cNvSpPr/>
          <p:nvPr/>
        </p:nvSpPr>
        <p:spPr>
          <a:xfrm>
            <a:off x="4009437" y="2666812"/>
            <a:ext cx="5115631" cy="44223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2" name="직사각형 21">
            <a:extLst>
              <a:ext uri="{FF2B5EF4-FFF2-40B4-BE49-F238E27FC236}">
                <a16:creationId xmlns:a16="http://schemas.microsoft.com/office/drawing/2014/main" id="{0B1603AE-D8D9-451F-95AE-9BB888F8C09B}"/>
              </a:ext>
            </a:extLst>
          </p:cNvPr>
          <p:cNvSpPr/>
          <p:nvPr/>
        </p:nvSpPr>
        <p:spPr>
          <a:xfrm>
            <a:off x="4006389" y="3706181"/>
            <a:ext cx="5115631" cy="13942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4" name="순서도: 연결자 23">
            <a:extLst>
              <a:ext uri="{FF2B5EF4-FFF2-40B4-BE49-F238E27FC236}">
                <a16:creationId xmlns:a16="http://schemas.microsoft.com/office/drawing/2014/main" id="{36403DB3-8B17-4720-9748-66F95766D476}"/>
              </a:ext>
            </a:extLst>
          </p:cNvPr>
          <p:cNvSpPr/>
          <p:nvPr/>
        </p:nvSpPr>
        <p:spPr bwMode="auto">
          <a:xfrm>
            <a:off x="546162" y="38616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graphicFrame>
        <p:nvGraphicFramePr>
          <p:cNvPr id="16" name="표 15">
            <a:extLst>
              <a:ext uri="{FF2B5EF4-FFF2-40B4-BE49-F238E27FC236}">
                <a16:creationId xmlns:a16="http://schemas.microsoft.com/office/drawing/2014/main" id="{099A3F11-E938-4BA9-BB36-B3A7237B8DBB}"/>
              </a:ext>
            </a:extLst>
          </p:cNvPr>
          <p:cNvGraphicFramePr>
            <a:graphicFrameLocks noGrp="1"/>
          </p:cNvGraphicFramePr>
          <p:nvPr>
            <p:extLst>
              <p:ext uri="{D42A27DB-BD31-4B8C-83A1-F6EECF244321}">
                <p14:modId xmlns:p14="http://schemas.microsoft.com/office/powerpoint/2010/main" val="28667968"/>
              </p:ext>
            </p:extLst>
          </p:nvPr>
        </p:nvGraphicFramePr>
        <p:xfrm>
          <a:off x="4003199" y="1501200"/>
          <a:ext cx="5114672" cy="2492387"/>
        </p:xfrm>
        <a:graphic>
          <a:graphicData uri="http://schemas.openxmlformats.org/drawingml/2006/table">
            <a:tbl>
              <a:tblPr/>
              <a:tblGrid>
                <a:gridCol w="99074">
                  <a:extLst>
                    <a:ext uri="{9D8B030D-6E8A-4147-A177-3AD203B41FA5}">
                      <a16:colId xmlns:a16="http://schemas.microsoft.com/office/drawing/2014/main" val="2038340364"/>
                    </a:ext>
                  </a:extLst>
                </a:gridCol>
                <a:gridCol w="99074">
                  <a:extLst>
                    <a:ext uri="{9D8B030D-6E8A-4147-A177-3AD203B41FA5}">
                      <a16:colId xmlns:a16="http://schemas.microsoft.com/office/drawing/2014/main" val="733248757"/>
                    </a:ext>
                  </a:extLst>
                </a:gridCol>
                <a:gridCol w="1110184">
                  <a:extLst>
                    <a:ext uri="{9D8B030D-6E8A-4147-A177-3AD203B41FA5}">
                      <a16:colId xmlns:a16="http://schemas.microsoft.com/office/drawing/2014/main" val="1309937497"/>
                    </a:ext>
                  </a:extLst>
                </a:gridCol>
                <a:gridCol w="951585">
                  <a:extLst>
                    <a:ext uri="{9D8B030D-6E8A-4147-A177-3AD203B41FA5}">
                      <a16:colId xmlns:a16="http://schemas.microsoft.com/office/drawing/2014/main" val="2447702597"/>
                    </a:ext>
                  </a:extLst>
                </a:gridCol>
                <a:gridCol w="951585">
                  <a:extLst>
                    <a:ext uri="{9D8B030D-6E8A-4147-A177-3AD203B41FA5}">
                      <a16:colId xmlns:a16="http://schemas.microsoft.com/office/drawing/2014/main" val="1005684298"/>
                    </a:ext>
                  </a:extLst>
                </a:gridCol>
                <a:gridCol w="951585">
                  <a:extLst>
                    <a:ext uri="{9D8B030D-6E8A-4147-A177-3AD203B41FA5}">
                      <a16:colId xmlns:a16="http://schemas.microsoft.com/office/drawing/2014/main" val="494523910"/>
                    </a:ext>
                  </a:extLst>
                </a:gridCol>
                <a:gridCol w="951585">
                  <a:extLst>
                    <a:ext uri="{9D8B030D-6E8A-4147-A177-3AD203B41FA5}">
                      <a16:colId xmlns:a16="http://schemas.microsoft.com/office/drawing/2014/main" val="680381228"/>
                    </a:ext>
                  </a:extLst>
                </a:gridCol>
              </a:tblGrid>
              <a:tr h="146611">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123211025"/>
                  </a:ext>
                </a:extLst>
              </a:tr>
              <a:tr h="146611">
                <a:tc gridSpan="3">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10,844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9,688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12,688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662178866"/>
                  </a:ext>
                </a:extLst>
              </a:tr>
              <a:tr h="146611">
                <a:tc gridSpan="3">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9,686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628356808"/>
                  </a:ext>
                </a:extLst>
              </a:tr>
              <a:tr h="146611">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5063278"/>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2,318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2,413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2,570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2763871460"/>
                  </a:ext>
                </a:extLst>
              </a:tr>
              <a:tr h="146611">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p>
                  </a:txBody>
                  <a:tcPr marL="36000" marR="36000" marT="0" marB="0" anchor="ctr">
                    <a:lnL w="3175" cap="flat" cmpd="sng" algn="ctr">
                      <a:solidFill>
                        <a:srgbClr val="005EB8"/>
                      </a:solidFill>
                      <a:prstDash val="dash"/>
                      <a:round/>
                      <a:headEnd type="none" w="med" len="med"/>
                      <a:tailEnd type="none" w="med" len="med"/>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1,970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1,895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2,075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89614795"/>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a:t>
                      </a:r>
                    </a:p>
                  </a:txBody>
                  <a:tcPr marL="36000" marR="36000" marT="0" marB="0" anchor="ctr">
                    <a:lnL w="3175" cap="flat" cmpd="sng" algn="ctr">
                      <a:solidFill>
                        <a:srgbClr val="005EB8"/>
                      </a:solidFill>
                      <a:prstDash val="dash"/>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98483062"/>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취득세</a:t>
                      </a:r>
                    </a:p>
                  </a:txBody>
                  <a:tcPr marL="36000" marR="36000" marT="0" marB="0" anchor="ctr">
                    <a:lnL w="3175" cap="flat" cmpd="sng" algn="ctr">
                      <a:solidFill>
                        <a:srgbClr val="005EB8"/>
                      </a:solidFill>
                      <a:prstDash val="dash"/>
                      <a:round/>
                      <a:headEnd type="none" w="med" len="med"/>
                      <a:tailEnd type="none" w="med" len="med"/>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1808626457"/>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3,447 </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2,336 </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1,241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3369249290"/>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코팅기</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dash"/>
                      <a:round/>
                      <a:headEnd type="none" w="med" len="med"/>
                      <a:tailEnd type="none" w="med" len="med"/>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2,656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1,747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752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2682343606"/>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3175" cap="flat" cmpd="sng" algn="ctr">
                      <a:solidFill>
                        <a:srgbClr val="005EB8"/>
                      </a:solidFill>
                      <a:prstDash val="dash"/>
                      <a:round/>
                      <a:headEnd type="none" w="med" len="med"/>
                      <a:tailEnd type="none" w="med" len="med"/>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792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589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3641337431"/>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차량운반구</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889201645"/>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공구와기구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676642"/>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31289686"/>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2,384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71642838"/>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시설장치</a:t>
                      </a:r>
                    </a:p>
                  </a:txBody>
                  <a:tcPr marL="36000" marR="36000" marT="0" marB="0" anchor="ctr">
                    <a:lnL w="6350" cap="flat" cmpd="sng" algn="ctr">
                      <a:solidFill>
                        <a:srgbClr val="005EB8"/>
                      </a:solidFill>
                      <a:prstDash val="dot"/>
                      <a:round/>
                      <a:headEnd type="none" w="med" len="med"/>
                      <a:tailEnd type="none" w="med" len="med"/>
                    </a:lnL>
                    <a:lnR>
                      <a:noFill/>
                    </a:lnR>
                    <a:lnT>
                      <a:noFill/>
                    </a:lnT>
                    <a:lnB w="3175" cap="flat" cmpd="sng" algn="ctr">
                      <a:solidFill>
                        <a:srgbClr val="005EB8"/>
                      </a:solidFill>
                      <a:prstDash val="solid"/>
                      <a:round/>
                      <a:headEnd type="none" w="med" len="med"/>
                      <a:tailEnd type="none" w="med" len="med"/>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211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139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17165404"/>
                  </a:ext>
                </a:extLst>
              </a:tr>
              <a:tr h="146611">
                <a:tc gridSpan="3">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a:t>
                      </a:r>
                    </a:p>
                  </a:txBody>
                  <a:tcPr marL="36000" marR="36000" marT="0" marB="0" anchor="ctr">
                    <a:lnL w="6350" cap="flat" cmpd="sng" algn="ctr">
                      <a:solidFill>
                        <a:srgbClr val="005EB8"/>
                      </a:solidFill>
                      <a:prstDash val="solid"/>
                      <a:round/>
                      <a:headEnd type="none" w="med" len="med"/>
                      <a:tailEnd type="none" w="med" len="med"/>
                    </a:lnL>
                    <a:lnR w="6350" cap="flat" cmpd="sng" algn="ctr">
                      <a:noFill/>
                      <a:prstDash val="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42272254"/>
                  </a:ext>
                </a:extLst>
              </a:tr>
            </a:tbl>
          </a:graphicData>
        </a:graphic>
      </p:graphicFrame>
      <p:sp>
        <p:nvSpPr>
          <p:cNvPr id="19" name="Line 13">
            <a:extLst>
              <a:ext uri="{FF2B5EF4-FFF2-40B4-BE49-F238E27FC236}">
                <a16:creationId xmlns:a16="http://schemas.microsoft.com/office/drawing/2014/main" id="{CEF57F5A-2716-4718-B9A5-C5D861E1AE97}"/>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25" name="직사각형 24">
            <a:extLst>
              <a:ext uri="{FF2B5EF4-FFF2-40B4-BE49-F238E27FC236}">
                <a16:creationId xmlns:a16="http://schemas.microsoft.com/office/drawing/2014/main" id="{A7DE351C-0A20-491F-A3DD-76BD32144F30}"/>
              </a:ext>
            </a:extLst>
          </p:cNvPr>
          <p:cNvSpPr/>
          <p:nvPr/>
        </p:nvSpPr>
        <p:spPr>
          <a:xfrm>
            <a:off x="4009437" y="1944436"/>
            <a:ext cx="5115631" cy="72885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7" name="순서도: 연결자 26">
            <a:extLst>
              <a:ext uri="{FF2B5EF4-FFF2-40B4-BE49-F238E27FC236}">
                <a16:creationId xmlns:a16="http://schemas.microsoft.com/office/drawing/2014/main" id="{68F776C5-A32A-4A0A-9351-C620F3F56321}"/>
              </a:ext>
            </a:extLst>
          </p:cNvPr>
          <p:cNvSpPr/>
          <p:nvPr/>
        </p:nvSpPr>
        <p:spPr bwMode="auto">
          <a:xfrm>
            <a:off x="546162" y="150120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7" name="순서도: 연결자 16">
            <a:extLst>
              <a:ext uri="{FF2B5EF4-FFF2-40B4-BE49-F238E27FC236}">
                <a16:creationId xmlns:a16="http://schemas.microsoft.com/office/drawing/2014/main" id="{C7A407D0-3F65-4DE0-A6F0-D3769E0B773D}"/>
              </a:ext>
            </a:extLst>
          </p:cNvPr>
          <p:cNvSpPr/>
          <p:nvPr/>
        </p:nvSpPr>
        <p:spPr bwMode="auto">
          <a:xfrm>
            <a:off x="3922100" y="258566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18" name="순서도: 연결자 17">
            <a:extLst>
              <a:ext uri="{FF2B5EF4-FFF2-40B4-BE49-F238E27FC236}">
                <a16:creationId xmlns:a16="http://schemas.microsoft.com/office/drawing/2014/main" id="{AB20B25A-9C15-458C-AD55-0153B8BB49D6}"/>
              </a:ext>
            </a:extLst>
          </p:cNvPr>
          <p:cNvSpPr/>
          <p:nvPr/>
        </p:nvSpPr>
        <p:spPr bwMode="auto">
          <a:xfrm>
            <a:off x="3922100" y="3625510"/>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2</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6" name="순서도: 연결자 25">
            <a:extLst>
              <a:ext uri="{FF2B5EF4-FFF2-40B4-BE49-F238E27FC236}">
                <a16:creationId xmlns:a16="http://schemas.microsoft.com/office/drawing/2014/main" id="{80640548-5716-493F-91F3-FAFC4E1CB4D4}"/>
              </a:ext>
            </a:extLst>
          </p:cNvPr>
          <p:cNvSpPr/>
          <p:nvPr/>
        </p:nvSpPr>
        <p:spPr bwMode="auto">
          <a:xfrm>
            <a:off x="3922100" y="1889062"/>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1</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4687500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표 18">
            <a:extLst>
              <a:ext uri="{FF2B5EF4-FFF2-40B4-BE49-F238E27FC236}">
                <a16:creationId xmlns:a16="http://schemas.microsoft.com/office/drawing/2014/main" id="{E92FF14E-19E8-4441-A70B-BE4455D006D6}"/>
              </a:ext>
            </a:extLst>
          </p:cNvPr>
          <p:cNvGraphicFramePr>
            <a:graphicFrameLocks noGrp="1"/>
          </p:cNvGraphicFramePr>
          <p:nvPr>
            <p:extLst>
              <p:ext uri="{D42A27DB-BD31-4B8C-83A1-F6EECF244321}">
                <p14:modId xmlns:p14="http://schemas.microsoft.com/office/powerpoint/2010/main" val="2018261467"/>
              </p:ext>
            </p:extLst>
          </p:nvPr>
        </p:nvGraphicFramePr>
        <p:xfrm>
          <a:off x="4003199" y="1501200"/>
          <a:ext cx="5114672" cy="2492387"/>
        </p:xfrm>
        <a:graphic>
          <a:graphicData uri="http://schemas.openxmlformats.org/drawingml/2006/table">
            <a:tbl>
              <a:tblPr/>
              <a:tblGrid>
                <a:gridCol w="99074">
                  <a:extLst>
                    <a:ext uri="{9D8B030D-6E8A-4147-A177-3AD203B41FA5}">
                      <a16:colId xmlns:a16="http://schemas.microsoft.com/office/drawing/2014/main" val="2038340364"/>
                    </a:ext>
                  </a:extLst>
                </a:gridCol>
                <a:gridCol w="99074">
                  <a:extLst>
                    <a:ext uri="{9D8B030D-6E8A-4147-A177-3AD203B41FA5}">
                      <a16:colId xmlns:a16="http://schemas.microsoft.com/office/drawing/2014/main" val="733248757"/>
                    </a:ext>
                  </a:extLst>
                </a:gridCol>
                <a:gridCol w="1110184">
                  <a:extLst>
                    <a:ext uri="{9D8B030D-6E8A-4147-A177-3AD203B41FA5}">
                      <a16:colId xmlns:a16="http://schemas.microsoft.com/office/drawing/2014/main" val="1309937497"/>
                    </a:ext>
                  </a:extLst>
                </a:gridCol>
                <a:gridCol w="951585">
                  <a:extLst>
                    <a:ext uri="{9D8B030D-6E8A-4147-A177-3AD203B41FA5}">
                      <a16:colId xmlns:a16="http://schemas.microsoft.com/office/drawing/2014/main" val="2447702597"/>
                    </a:ext>
                  </a:extLst>
                </a:gridCol>
                <a:gridCol w="951585">
                  <a:extLst>
                    <a:ext uri="{9D8B030D-6E8A-4147-A177-3AD203B41FA5}">
                      <a16:colId xmlns:a16="http://schemas.microsoft.com/office/drawing/2014/main" val="1005684298"/>
                    </a:ext>
                  </a:extLst>
                </a:gridCol>
                <a:gridCol w="951585">
                  <a:extLst>
                    <a:ext uri="{9D8B030D-6E8A-4147-A177-3AD203B41FA5}">
                      <a16:colId xmlns:a16="http://schemas.microsoft.com/office/drawing/2014/main" val="494523910"/>
                    </a:ext>
                  </a:extLst>
                </a:gridCol>
                <a:gridCol w="951585">
                  <a:extLst>
                    <a:ext uri="{9D8B030D-6E8A-4147-A177-3AD203B41FA5}">
                      <a16:colId xmlns:a16="http://schemas.microsoft.com/office/drawing/2014/main" val="680381228"/>
                    </a:ext>
                  </a:extLst>
                </a:gridCol>
              </a:tblGrid>
              <a:tr h="146611">
                <a:tc gridSpan="3">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123211025"/>
                  </a:ext>
                </a:extLst>
              </a:tr>
              <a:tr h="146611">
                <a:tc gridSpan="3">
                  <a:txBody>
                    <a:bodyPr/>
                    <a:lstStyle/>
                    <a:p>
                      <a:pPr algn="l"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PP&amp;E</a:t>
                      </a: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10,844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9,688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12,688</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662178866"/>
                  </a:ext>
                </a:extLst>
              </a:tr>
              <a:tr h="146611">
                <a:tc gridSpan="3">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유형자산</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10,840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9,686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12,687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628356808"/>
                  </a:ext>
                </a:extLst>
              </a:tr>
              <a:tr h="146611">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토지</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4,430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4,444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5,914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5063278"/>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건물</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2,318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2,413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2,570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2,878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2763871460"/>
                  </a:ext>
                </a:extLst>
              </a:tr>
              <a:tr h="146611">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공장</a:t>
                      </a:r>
                    </a:p>
                  </a:txBody>
                  <a:tcPr marL="36000" marR="36000" marT="0" marB="0" anchor="ctr">
                    <a:lnL w="3175" cap="flat" cmpd="sng" algn="ctr">
                      <a:solidFill>
                        <a:srgbClr val="005EB8"/>
                      </a:solidFill>
                      <a:prstDash val="dash"/>
                      <a:round/>
                      <a:headEnd type="none" w="med" len="med"/>
                      <a:tailEnd type="none" w="med" len="med"/>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1,970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1,895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2,075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2,045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89614795"/>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기숙사</a:t>
                      </a:r>
                    </a:p>
                  </a:txBody>
                  <a:tcPr marL="36000" marR="36000" marT="0" marB="0" anchor="ctr">
                    <a:lnL w="3175" cap="flat" cmpd="sng" algn="ctr">
                      <a:solidFill>
                        <a:srgbClr val="005EB8"/>
                      </a:solidFill>
                      <a:prstDash val="dash"/>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272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445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98483062"/>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취득세</a:t>
                      </a:r>
                    </a:p>
                  </a:txBody>
                  <a:tcPr marL="36000" marR="36000" marT="0" marB="0" anchor="ctr">
                    <a:lnL w="3175" cap="flat" cmpd="sng" algn="ctr">
                      <a:solidFill>
                        <a:srgbClr val="005EB8"/>
                      </a:solidFill>
                      <a:prstDash val="dash"/>
                      <a:round/>
                      <a:headEnd type="none" w="med" len="med"/>
                      <a:tailEnd type="none" w="med" len="med"/>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73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71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1808626457"/>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기계장치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3,447 </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2,336 </a:t>
                      </a:r>
                    </a:p>
                  </a:txBody>
                  <a:tcPr marL="36000" marR="36000" marT="0" marB="0" anchor="ctr">
                    <a:lnL>
                      <a:noFill/>
                    </a:lnL>
                    <a:lnR>
                      <a:noFill/>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1,241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3369249290"/>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코팅기</a:t>
                      </a:r>
                      <a:r>
                        <a:rPr lang="en-US" altLang="ko-KR"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3175" cap="flat" cmpd="sng" algn="ctr">
                      <a:solidFill>
                        <a:srgbClr val="005EB8"/>
                      </a:solidFill>
                      <a:prstDash val="dash"/>
                      <a:round/>
                      <a:headEnd type="none" w="med" len="med"/>
                      <a:tailEnd type="none" w="med" len="med"/>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2,656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1,747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752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2682343606"/>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dot"/>
                      <a:round/>
                      <a:headEnd type="none" w="med" len="med"/>
                      <a:tailEnd type="none" w="med" len="med"/>
                    </a:lnL>
                    <a:lnR w="3175" cap="flat" cmpd="sng" algn="ctr">
                      <a:solidFill>
                        <a:srgbClr val="005EB8"/>
                      </a:solidFill>
                      <a:prstDash val="dash"/>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3175" cap="flat" cmpd="sng" algn="ctr">
                      <a:solidFill>
                        <a:srgbClr val="005EB8"/>
                      </a:solidFill>
                      <a:prstDash val="dash"/>
                      <a:round/>
                      <a:headEnd type="none" w="med" len="med"/>
                      <a:tailEnd type="none" w="med" len="med"/>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792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589 </a:t>
                      </a:r>
                    </a:p>
                  </a:txBody>
                  <a:tcPr marL="36000" marR="36000" marT="0" marB="0" anchor="ctr">
                    <a:lnL>
                      <a:noFill/>
                    </a:lnL>
                    <a:lnR>
                      <a:noFill/>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489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594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dash"/>
                      <a:round/>
                      <a:headEnd type="none" w="med" len="med"/>
                      <a:tailEnd type="none" w="med" len="med"/>
                    </a:lnB>
                  </a:tcPr>
                </a:tc>
                <a:extLst>
                  <a:ext uri="{0D108BD9-81ED-4DB2-BD59-A6C34878D82A}">
                    <a16:rowId xmlns:a16="http://schemas.microsoft.com/office/drawing/2014/main" val="3641337431"/>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차량운반구</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224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 </a:t>
                      </a:r>
                    </a:p>
                  </a:txBody>
                  <a:tcPr marL="36000" marR="36000" marT="0" marB="0" anchor="ctr">
                    <a:lnL>
                      <a:noFill/>
                    </a:lnL>
                    <a:lnR>
                      <a:noFill/>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dash"/>
                      <a:round/>
                      <a:headEnd type="none" w="med" len="med"/>
                      <a:tailEnd type="none" w="med" len="med"/>
                    </a:lnT>
                    <a:lnB>
                      <a:noFill/>
                    </a:lnB>
                  </a:tcPr>
                </a:tc>
                <a:extLst>
                  <a:ext uri="{0D108BD9-81ED-4DB2-BD59-A6C34878D82A}">
                    <a16:rowId xmlns:a16="http://schemas.microsoft.com/office/drawing/2014/main" val="889201645"/>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공구와기구</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82676642"/>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비품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731289686"/>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gridSpan="2">
                  <a:txBody>
                    <a:bodyPr/>
                    <a:lstStyle/>
                    <a:p>
                      <a:pPr algn="l" fontAlgn="ctr"/>
                      <a:r>
                        <a:rPr lang="ko-KR" altLang="en-US" sz="900" b="0" i="0" u="none" strike="noStrike" dirty="0" err="1">
                          <a:solidFill>
                            <a:srgbClr val="000000"/>
                          </a:solidFill>
                          <a:effectLst/>
                          <a:latin typeface="Arial" panose="020B0604020202020204" pitchFamily="34" charset="0"/>
                          <a:ea typeface="맑은 고딕" panose="020B0503020000020004" pitchFamily="50" charset="-127"/>
                          <a:cs typeface="Arial" panose="020B0604020202020204" pitchFamily="34" charset="0"/>
                        </a:rPr>
                        <a:t>건설중인자산</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2,384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71642838"/>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3175" cap="flat" cmpd="sng" algn="ctr">
                      <a:solidFill>
                        <a:srgbClr val="005EB8"/>
                      </a:solidFill>
                      <a:prstDash val="solid"/>
                      <a:round/>
                      <a:headEnd type="none" w="med" len="med"/>
                      <a:tailEnd type="none" w="med" len="med"/>
                    </a:lnB>
                  </a:tcPr>
                </a:tc>
                <a:tc gridSpan="2">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시설장치</a:t>
                      </a:r>
                    </a:p>
                  </a:txBody>
                  <a:tcPr marL="36000" marR="36000" marT="0" marB="0" anchor="ctr">
                    <a:lnL w="6350" cap="flat" cmpd="sng" algn="ctr">
                      <a:solidFill>
                        <a:srgbClr val="005EB8"/>
                      </a:solidFill>
                      <a:prstDash val="dot"/>
                      <a:round/>
                      <a:headEnd type="none" w="med" len="med"/>
                      <a:tailEnd type="none" w="med" len="med"/>
                    </a:lnL>
                    <a:lnR>
                      <a:noFill/>
                    </a:lnR>
                    <a:lnT>
                      <a:noFill/>
                    </a:lnT>
                    <a:lnB w="3175" cap="flat" cmpd="sng" algn="ctr">
                      <a:solidFill>
                        <a:srgbClr val="005EB8"/>
                      </a:solidFill>
                      <a:prstDash val="solid"/>
                      <a:round/>
                      <a:headEnd type="none" w="med" len="med"/>
                      <a:tailEnd type="none" w="med" len="med"/>
                    </a:lnB>
                  </a:tcPr>
                </a:tc>
                <a:tc hMerge="1">
                  <a:txBody>
                    <a:bodyPr/>
                    <a:lstStyle/>
                    <a:p>
                      <a:pPr algn="l" fontAlgn="ct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333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206 </a:t>
                      </a:r>
                    </a:p>
                  </a:txBody>
                  <a:tcPr marL="36000" marR="36000" marT="0" marB="0" anchor="ctr">
                    <a:lnL>
                      <a:noFill/>
                    </a:lnL>
                    <a:lnR>
                      <a:noFill/>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211 </a:t>
                      </a:r>
                    </a:p>
                  </a:txBody>
                  <a:tcPr marL="36000" marR="36000" marT="0" marB="0" anchor="ctr">
                    <a:lnL>
                      <a:noFill/>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chemeClr val="tx1"/>
                          </a:solidFill>
                          <a:effectLst/>
                          <a:latin typeface="Arial" panose="020B0604020202020204" pitchFamily="34" charset="0"/>
                          <a:ea typeface="맑은 고딕" panose="020B0503020000020004" pitchFamily="50" charset="-127"/>
                          <a:cs typeface="Arial" panose="020B0604020202020204" pitchFamily="34" charset="0"/>
                        </a:rPr>
                        <a:t>139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3175"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517165404"/>
                  </a:ext>
                </a:extLst>
              </a:tr>
              <a:tr h="146611">
                <a:tc gridSpan="3">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a:t>
                      </a:r>
                    </a:p>
                  </a:txBody>
                  <a:tcPr marL="36000" marR="36000" marT="0" marB="0" anchor="ctr">
                    <a:lnL w="6350" cap="flat" cmpd="sng" algn="ctr">
                      <a:solidFill>
                        <a:srgbClr val="005EB8"/>
                      </a:solidFill>
                      <a:prstDash val="solid"/>
                      <a:round/>
                      <a:headEnd type="none" w="med" len="med"/>
                      <a:tailEnd type="none" w="med" len="med"/>
                    </a:lnL>
                    <a:lnR w="6350" cap="flat" cmpd="sng" algn="ctr">
                      <a:noFill/>
                      <a:prstDash val="dot"/>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algn="l" fontAlgn="ctr"/>
                      <a:endPar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noFill/>
                      <a:prstDash val="solid"/>
                      <a:round/>
                      <a:headEnd type="none" w="med" len="med"/>
                      <a:tailEnd type="none" w="med" len="med"/>
                    </a:lnL>
                    <a:lnR w="6350" cap="flat" cmpd="sng" algn="ctr">
                      <a:noFill/>
                      <a:prstDash val="dot"/>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3175"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42272254"/>
                  </a:ext>
                </a:extLst>
              </a:tr>
            </a:tbl>
          </a:graphicData>
        </a:graphic>
      </p:graphicFrame>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cs typeface="Arial" panose="020B0604020202020204" pitchFamily="34" charset="0"/>
              </a:rPr>
              <a:t>PP&amp;E</a:t>
            </a:r>
          </a:p>
          <a:p>
            <a:pPr marL="266699" lvl="2" indent="-171450" defTabSz="914395" fontAlgn="base">
              <a:lnSpc>
                <a:spcPts val="1200"/>
              </a:lnSpc>
              <a:spcBef>
                <a:spcPts val="6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cs typeface="Arial" panose="020B0604020202020204" pitchFamily="34" charset="0"/>
              </a:rPr>
              <a:t>차량운반구</a:t>
            </a:r>
            <a:r>
              <a:rPr lang="en-US" altLang="ko-KR" sz="900" b="1" kern="0" dirty="0">
                <a:latin typeface="Arial" panose="020B0604020202020204" pitchFamily="34" charset="0"/>
                <a:cs typeface="Arial" panose="020B0604020202020204" pitchFamily="34" charset="0"/>
              </a:rPr>
              <a:t>/</a:t>
            </a:r>
            <a:r>
              <a:rPr lang="ko-KR" altLang="en-US" sz="900" b="1" kern="0" dirty="0" err="1">
                <a:latin typeface="Arial" panose="020B0604020202020204" pitchFamily="34" charset="0"/>
                <a:cs typeface="Arial" panose="020B0604020202020204" pitchFamily="34" charset="0"/>
              </a:rPr>
              <a:t>공구와기구</a:t>
            </a:r>
            <a:r>
              <a:rPr lang="en-US" altLang="ko-KR" sz="900" b="1" kern="0" dirty="0">
                <a:latin typeface="Arial" panose="020B0604020202020204" pitchFamily="34" charset="0"/>
                <a:cs typeface="Arial" panose="020B0604020202020204" pitchFamily="34" charset="0"/>
              </a:rPr>
              <a:t>/</a:t>
            </a:r>
            <a:r>
              <a:rPr lang="ko-KR" altLang="en-US" sz="900" b="1" kern="0" dirty="0">
                <a:latin typeface="Arial" panose="020B0604020202020204" pitchFamily="34" charset="0"/>
                <a:cs typeface="Arial" panose="020B0604020202020204" pitchFamily="34" charset="0"/>
              </a:rPr>
              <a:t>비품</a:t>
            </a:r>
            <a:endParaRPr lang="en-US" altLang="ko-KR" sz="900" b="1" kern="0" dirty="0">
              <a:latin typeface="Arial" panose="020B0604020202020204" pitchFamily="34" charset="0"/>
              <a:cs typeface="Arial" panose="020B0604020202020204" pitchFamily="34" charset="0"/>
            </a:endParaRP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차량운반구는 대표이사</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경영지원실장 차량 등 일반차량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대 및 전동 </a:t>
            </a:r>
            <a:r>
              <a:rPr lang="ko-KR" altLang="en-US" sz="900" kern="0" dirty="0" err="1">
                <a:solidFill>
                  <a:srgbClr val="000000"/>
                </a:solidFill>
                <a:latin typeface="Arial" panose="020B0604020202020204" pitchFamily="34" charset="0"/>
                <a:cs typeface="Arial" panose="020B0604020202020204" pitchFamily="34" charset="0"/>
              </a:rPr>
              <a:t>스테커</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 지게차 등으로 구성되어 있음</a:t>
            </a:r>
            <a:r>
              <a:rPr lang="en-US" altLang="ko-KR" sz="900" kern="0" dirty="0">
                <a:solidFill>
                  <a:srgbClr val="000000"/>
                </a:solidFill>
                <a:latin typeface="Arial" panose="020B0604020202020204" pitchFamily="34" charset="0"/>
                <a:cs typeface="Arial" panose="020B0604020202020204" pitchFamily="34" charset="0"/>
              </a:rPr>
              <a:t>. ’21</a:t>
            </a:r>
            <a:r>
              <a:rPr lang="ko-KR" altLang="en-US" sz="900" kern="0" dirty="0">
                <a:solidFill>
                  <a:srgbClr val="000000"/>
                </a:solidFill>
                <a:latin typeface="Arial" panose="020B0604020202020204" pitchFamily="34" charset="0"/>
                <a:cs typeface="Arial" panose="020B0604020202020204" pitchFamily="34" charset="0"/>
              </a:rPr>
              <a:t>년 대표이사 차량 구매</a:t>
            </a:r>
            <a:r>
              <a:rPr lang="en-US" altLang="ko-KR" sz="900" kern="0" dirty="0">
                <a:solidFill>
                  <a:srgbClr val="000000"/>
                </a:solidFill>
                <a:latin typeface="Arial" panose="020B0604020202020204" pitchFamily="34" charset="0"/>
                <a:cs typeface="Arial" panose="020B0604020202020204" pitchFamily="34" charset="0"/>
              </a:rPr>
              <a:t>(63</a:t>
            </a:r>
            <a:r>
              <a:rPr lang="ko-KR" altLang="en-US" sz="900" kern="0" dirty="0">
                <a:solidFill>
                  <a:srgbClr val="000000"/>
                </a:solidFill>
                <a:latin typeface="Arial" panose="020B0604020202020204" pitchFamily="34" charset="0"/>
                <a:cs typeface="Arial" panose="020B0604020202020204" pitchFamily="34" charset="0"/>
              </a:rPr>
              <a:t>백만원</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로 인해 증가하였음</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ko-KR" altLang="en-US" sz="900" kern="0" dirty="0" err="1">
                <a:solidFill>
                  <a:srgbClr val="000000"/>
                </a:solidFill>
                <a:latin typeface="Arial" panose="020B0604020202020204" pitchFamily="34" charset="0"/>
                <a:cs typeface="Arial" panose="020B0604020202020204" pitchFamily="34" charset="0"/>
              </a:rPr>
              <a:t>공구와기구는</a:t>
            </a:r>
            <a:r>
              <a:rPr lang="ko-KR" altLang="en-US"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스테커가</a:t>
            </a:r>
            <a:r>
              <a:rPr lang="ko-KR" altLang="en-US" sz="900" kern="0" dirty="0">
                <a:solidFill>
                  <a:srgbClr val="000000"/>
                </a:solidFill>
                <a:latin typeface="Arial" panose="020B0604020202020204" pitchFamily="34" charset="0"/>
                <a:cs typeface="Arial" panose="020B0604020202020204" pitchFamily="34" charset="0"/>
              </a:rPr>
              <a:t> 대부분을 차지하나 모두 감가상각 완료되었으며</a:t>
            </a:r>
            <a:r>
              <a:rPr lang="en-US" altLang="ko-KR" sz="900" kern="0" dirty="0">
                <a:solidFill>
                  <a:srgbClr val="000000"/>
                </a:solidFill>
                <a:latin typeface="Arial" panose="020B0604020202020204" pitchFamily="34" charset="0"/>
                <a:cs typeface="Arial" panose="020B0604020202020204" pitchFamily="34" charset="0"/>
              </a:rPr>
              <a:t>, ’21</a:t>
            </a:r>
            <a:r>
              <a:rPr lang="ko-KR" altLang="en-US" sz="900" kern="0" dirty="0">
                <a:solidFill>
                  <a:srgbClr val="000000"/>
                </a:solidFill>
                <a:latin typeface="Arial" panose="020B0604020202020204" pitchFamily="34" charset="0"/>
                <a:cs typeface="Arial" panose="020B0604020202020204" pitchFamily="34" charset="0"/>
              </a:rPr>
              <a:t>년에 구입한 </a:t>
            </a:r>
            <a:r>
              <a:rPr lang="ko-KR" altLang="en-US" sz="900" kern="0" dirty="0" err="1">
                <a:solidFill>
                  <a:srgbClr val="000000"/>
                </a:solidFill>
                <a:latin typeface="Arial" panose="020B0604020202020204" pitchFamily="34" charset="0"/>
                <a:cs typeface="Arial" panose="020B0604020202020204" pitchFamily="34" charset="0"/>
              </a:rPr>
              <a:t>공압용</a:t>
            </a:r>
            <a:r>
              <a:rPr lang="ko-KR" altLang="en-US" sz="900" kern="0" dirty="0">
                <a:solidFill>
                  <a:srgbClr val="000000"/>
                </a:solidFill>
                <a:latin typeface="Arial" panose="020B0604020202020204" pitchFamily="34" charset="0"/>
                <a:cs typeface="Arial" panose="020B0604020202020204" pitchFamily="34" charset="0"/>
              </a:rPr>
              <a:t> 수직리프트</a:t>
            </a:r>
            <a:r>
              <a:rPr lang="en-US" altLang="ko-KR" sz="900" kern="0" dirty="0">
                <a:solidFill>
                  <a:srgbClr val="000000"/>
                </a:solidFill>
                <a:latin typeface="Arial" panose="020B0604020202020204" pitchFamily="34" charset="0"/>
                <a:cs typeface="Arial" panose="020B0604020202020204" pitchFamily="34" charset="0"/>
              </a:rPr>
              <a:t>(8</a:t>
            </a:r>
            <a:r>
              <a:rPr lang="ko-KR" altLang="en-US" sz="900" kern="0" dirty="0">
                <a:solidFill>
                  <a:srgbClr val="000000"/>
                </a:solidFill>
                <a:latin typeface="Arial" panose="020B0604020202020204" pitchFamily="34" charset="0"/>
                <a:cs typeface="Arial" panose="020B0604020202020204" pitchFamily="34" charset="0"/>
              </a:rPr>
              <a:t>백만원</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로 구성되어 있음</a:t>
            </a:r>
            <a:r>
              <a:rPr lang="en-US" altLang="ko-KR" sz="900" kern="0" dirty="0">
                <a:solidFill>
                  <a:srgbClr val="000000"/>
                </a:solidFill>
                <a:latin typeface="Arial" panose="020B0604020202020204" pitchFamily="34" charset="0"/>
                <a:cs typeface="Arial" panose="020B0604020202020204" pitchFamily="34" charset="0"/>
              </a:rPr>
              <a:t>. </a:t>
            </a: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비품은 사무용가구</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냉각기 등으로 구성되어 있음</a:t>
            </a:r>
            <a:r>
              <a:rPr lang="en-US" altLang="ko-KR" sz="900" kern="0" dirty="0">
                <a:solidFill>
                  <a:srgbClr val="000000"/>
                </a:solidFill>
                <a:latin typeface="Arial" panose="020B0604020202020204" pitchFamily="34" charset="0"/>
                <a:cs typeface="Arial" panose="020B0604020202020204" pitchFamily="34" charset="0"/>
              </a:rPr>
              <a:t>.</a:t>
            </a:r>
          </a:p>
          <a:p>
            <a:pPr marL="266699" lvl="2" indent="-171450" defTabSz="914395" fontAlgn="base">
              <a:lnSpc>
                <a:spcPts val="1200"/>
              </a:lnSpc>
              <a:spcBef>
                <a:spcPts val="300"/>
              </a:spcBef>
              <a:buClr>
                <a:srgbClr val="00338D"/>
              </a:buClr>
              <a:buSzPct val="100000"/>
              <a:buFont typeface="Wingdings" panose="05000000000000000000" pitchFamily="2" charset="2"/>
              <a:buChar char="§"/>
              <a:defRPr/>
            </a:pPr>
            <a:r>
              <a:rPr lang="ko-KR" altLang="en-US" sz="900" b="1" kern="0" dirty="0" err="1">
                <a:latin typeface="Arial" panose="020B0604020202020204" pitchFamily="34" charset="0"/>
                <a:cs typeface="Arial" panose="020B0604020202020204" pitchFamily="34" charset="0"/>
              </a:rPr>
              <a:t>건설중인자산</a:t>
            </a:r>
            <a:endParaRPr lang="en-US" altLang="ko-KR" sz="900" b="1" kern="0" dirty="0">
              <a:latin typeface="Arial" panose="020B0604020202020204" pitchFamily="34" charset="0"/>
              <a:cs typeface="Arial" panose="020B0604020202020204" pitchFamily="34" charset="0"/>
            </a:endParaRP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en-US" altLang="ko-KR" sz="900" kern="0" dirty="0">
                <a:solidFill>
                  <a:srgbClr val="000000"/>
                </a:solidFill>
                <a:latin typeface="Arial" panose="020B0604020202020204" pitchFamily="34" charset="0"/>
                <a:cs typeface="Arial" panose="020B0604020202020204" pitchFamily="34" charset="0"/>
              </a:rPr>
              <a:t>‘20</a:t>
            </a:r>
            <a:r>
              <a:rPr lang="ko-KR" altLang="en-US" sz="900" kern="0" dirty="0">
                <a:solidFill>
                  <a:srgbClr val="000000"/>
                </a:solidFill>
                <a:latin typeface="Arial" panose="020B0604020202020204" pitchFamily="34" charset="0"/>
                <a:cs typeface="Arial" panose="020B0604020202020204" pitchFamily="34" charset="0"/>
              </a:rPr>
              <a:t>년 신규 제</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공장 관련 토지 계약금으로 인해 </a:t>
            </a:r>
            <a:r>
              <a:rPr lang="en-US" altLang="ko-KR" sz="900" kern="0" dirty="0">
                <a:solidFill>
                  <a:srgbClr val="000000"/>
                </a:solidFill>
                <a:latin typeface="Arial" panose="020B0604020202020204" pitchFamily="34" charset="0"/>
                <a:cs typeface="Arial" panose="020B0604020202020204" pitchFamily="34" charset="0"/>
              </a:rPr>
              <a:t>78</a:t>
            </a:r>
            <a:r>
              <a:rPr lang="ko-KR" altLang="en-US" sz="900" kern="0" dirty="0">
                <a:solidFill>
                  <a:srgbClr val="000000"/>
                </a:solidFill>
                <a:latin typeface="Arial" panose="020B0604020202020204" pitchFamily="34" charset="0"/>
                <a:cs typeface="Arial" panose="020B0604020202020204" pitchFamily="34" charset="0"/>
              </a:rPr>
              <a:t>백만원 증가하였으며</a:t>
            </a:r>
            <a:r>
              <a:rPr lang="en-US" altLang="ko-KR" sz="900" kern="0" dirty="0">
                <a:solidFill>
                  <a:srgbClr val="000000"/>
                </a:solidFill>
                <a:latin typeface="Arial" panose="020B0604020202020204" pitchFamily="34" charset="0"/>
                <a:cs typeface="Arial" panose="020B0604020202020204" pitchFamily="34" charset="0"/>
              </a:rPr>
              <a:t>, ‘21</a:t>
            </a:r>
            <a:r>
              <a:rPr lang="ko-KR" altLang="en-US" sz="900" kern="0" dirty="0">
                <a:solidFill>
                  <a:srgbClr val="000000"/>
                </a:solidFill>
                <a:latin typeface="Arial" panose="020B0604020202020204" pitchFamily="34" charset="0"/>
                <a:cs typeface="Arial" panose="020B0604020202020204" pitchFamily="34" charset="0"/>
              </a:rPr>
              <a:t>년 신규 제</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공장관련 공사대금 </a:t>
            </a:r>
            <a:r>
              <a:rPr lang="en-US" altLang="ko-KR" sz="900" kern="0" dirty="0">
                <a:solidFill>
                  <a:srgbClr val="000000"/>
                </a:solidFill>
                <a:latin typeface="Arial" panose="020B0604020202020204" pitchFamily="34" charset="0"/>
                <a:cs typeface="Arial" panose="020B0604020202020204" pitchFamily="34" charset="0"/>
              </a:rPr>
              <a:t>8</a:t>
            </a:r>
            <a:r>
              <a:rPr lang="ko-KR" altLang="en-US" sz="900" kern="0" dirty="0">
                <a:solidFill>
                  <a:srgbClr val="000000"/>
                </a:solidFill>
                <a:latin typeface="Arial" panose="020B0604020202020204" pitchFamily="34" charset="0"/>
                <a:cs typeface="Arial" panose="020B0604020202020204" pitchFamily="34" charset="0"/>
              </a:rPr>
              <a:t>억원</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철골공사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억원</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제</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호 </a:t>
            </a:r>
            <a:r>
              <a:rPr lang="ko-KR" altLang="en-US" sz="900" kern="0" dirty="0" err="1">
                <a:solidFill>
                  <a:srgbClr val="000000"/>
                </a:solidFill>
                <a:latin typeface="Arial" panose="020B0604020202020204" pitchFamily="34" charset="0"/>
                <a:cs typeface="Arial" panose="020B0604020202020204" pitchFamily="34" charset="0"/>
              </a:rPr>
              <a:t>코팅기</a:t>
            </a:r>
            <a:r>
              <a:rPr lang="ko-KR" altLang="en-US" sz="900" kern="0" dirty="0">
                <a:solidFill>
                  <a:srgbClr val="000000"/>
                </a:solidFill>
                <a:latin typeface="Arial" panose="020B0604020202020204" pitchFamily="34" charset="0"/>
                <a:cs typeface="Arial" panose="020B0604020202020204" pitchFamily="34" charset="0"/>
              </a:rPr>
              <a:t> 관련 </a:t>
            </a:r>
            <a:r>
              <a:rPr lang="en-US" altLang="ko-KR" sz="900" kern="0" dirty="0">
                <a:solidFill>
                  <a:srgbClr val="000000"/>
                </a:solidFill>
                <a:latin typeface="Arial" panose="020B0604020202020204" pitchFamily="34" charset="0"/>
                <a:cs typeface="Arial" panose="020B0604020202020204" pitchFamily="34" charset="0"/>
              </a:rPr>
              <a:t>7</a:t>
            </a:r>
            <a:r>
              <a:rPr lang="ko-KR" altLang="en-US" sz="900" kern="0" dirty="0">
                <a:solidFill>
                  <a:srgbClr val="000000"/>
                </a:solidFill>
                <a:latin typeface="Arial" panose="020B0604020202020204" pitchFamily="34" charset="0"/>
                <a:cs typeface="Arial" panose="020B0604020202020204" pitchFamily="34" charset="0"/>
              </a:rPr>
              <a:t>억원</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등으로 인해</a:t>
            </a:r>
            <a:r>
              <a:rPr lang="en-US" altLang="ko-KR" sz="900" kern="0" dirty="0">
                <a:solidFill>
                  <a:srgbClr val="000000"/>
                </a:solidFill>
                <a:latin typeface="Arial" panose="020B0604020202020204" pitchFamily="34" charset="0"/>
                <a:cs typeface="Arial" panose="020B0604020202020204" pitchFamily="34" charset="0"/>
              </a:rPr>
              <a:t> 23</a:t>
            </a:r>
            <a:r>
              <a:rPr lang="ko-KR" altLang="en-US" sz="900" kern="0" dirty="0">
                <a:solidFill>
                  <a:srgbClr val="000000"/>
                </a:solidFill>
                <a:latin typeface="Arial" panose="020B0604020202020204" pitchFamily="34" charset="0"/>
                <a:cs typeface="Arial" panose="020B0604020202020204" pitchFamily="34" charset="0"/>
              </a:rPr>
              <a:t>억원 증가하였음</a:t>
            </a:r>
            <a:r>
              <a:rPr lang="en-US" altLang="ko-KR" sz="900" kern="0" dirty="0">
                <a:solidFill>
                  <a:srgbClr val="000000"/>
                </a:solidFill>
                <a:latin typeface="Arial" panose="020B0604020202020204" pitchFamily="34" charset="0"/>
                <a:cs typeface="Arial" panose="020B0604020202020204" pitchFamily="34" charset="0"/>
              </a:rPr>
              <a:t>.</a:t>
            </a:r>
          </a:p>
          <a:p>
            <a:pPr marL="266699" lvl="2" indent="-171450" defTabSz="914395" fontAlgn="base">
              <a:lnSpc>
                <a:spcPts val="1200"/>
              </a:lnSpc>
              <a:spcBef>
                <a:spcPts val="300"/>
              </a:spcBef>
              <a:buClr>
                <a:srgbClr val="00338D"/>
              </a:buClr>
              <a:buSzPct val="100000"/>
              <a:buFont typeface="Wingdings" panose="05000000000000000000" pitchFamily="2" charset="2"/>
              <a:buChar char="§"/>
              <a:defRPr/>
            </a:pPr>
            <a:r>
              <a:rPr lang="ko-KR" altLang="en-US" sz="900" b="1" kern="0" dirty="0">
                <a:latin typeface="Arial" panose="020B0604020202020204" pitchFamily="34" charset="0"/>
                <a:cs typeface="Arial" panose="020B0604020202020204" pitchFamily="34" charset="0"/>
              </a:rPr>
              <a:t>무형자산</a:t>
            </a:r>
            <a:endParaRPr lang="en-US" altLang="ko-KR" sz="900" b="1" kern="0" dirty="0">
              <a:latin typeface="Arial" panose="020B0604020202020204" pitchFamily="34" charset="0"/>
              <a:cs typeface="Arial" panose="020B0604020202020204" pitchFamily="34" charset="0"/>
            </a:endParaRP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en-US" altLang="ko-KR" sz="900" kern="0" dirty="0">
                <a:solidFill>
                  <a:srgbClr val="000000"/>
                </a:solidFill>
                <a:latin typeface="Arial" panose="020B0604020202020204" pitchFamily="34" charset="0"/>
                <a:cs typeface="Arial" panose="020B0604020202020204" pitchFamily="34" charset="0"/>
              </a:rPr>
              <a:t>‘21</a:t>
            </a:r>
            <a:r>
              <a:rPr lang="ko-KR" altLang="en-US" sz="900" kern="0" dirty="0">
                <a:solidFill>
                  <a:srgbClr val="000000"/>
                </a:solidFill>
                <a:latin typeface="Arial" panose="020B0604020202020204" pitchFamily="34" charset="0"/>
                <a:cs typeface="Arial" panose="020B0604020202020204" pitchFamily="34" charset="0"/>
              </a:rPr>
              <a:t>년 </a:t>
            </a:r>
            <a:r>
              <a:rPr lang="en-US" altLang="ko-KR" sz="900" kern="0" dirty="0">
                <a:solidFill>
                  <a:srgbClr val="000000"/>
                </a:solidFill>
                <a:latin typeface="Arial" panose="020B0604020202020204" pitchFamily="34" charset="0"/>
                <a:cs typeface="Arial" panose="020B0604020202020204" pitchFamily="34" charset="0"/>
              </a:rPr>
              <a:t>9</a:t>
            </a:r>
            <a:r>
              <a:rPr lang="ko-KR" altLang="en-US" sz="900" kern="0" dirty="0">
                <a:solidFill>
                  <a:srgbClr val="000000"/>
                </a:solidFill>
                <a:latin typeface="Arial" panose="020B0604020202020204" pitchFamily="34" charset="0"/>
                <a:cs typeface="Arial" panose="020B0604020202020204" pitchFamily="34" charset="0"/>
              </a:rPr>
              <a:t>월 기준 특허권 </a:t>
            </a:r>
            <a:r>
              <a:rPr lang="en-US" altLang="ko-KR" sz="900" kern="0" dirty="0">
                <a:solidFill>
                  <a:srgbClr val="000000"/>
                </a:solidFill>
                <a:latin typeface="Arial" panose="020B0604020202020204" pitchFamily="34" charset="0"/>
                <a:cs typeface="Arial" panose="020B0604020202020204" pitchFamily="34" charset="0"/>
              </a:rPr>
              <a:t>1</a:t>
            </a:r>
            <a:r>
              <a:rPr lang="ko-KR" altLang="en-US" sz="900" kern="0" dirty="0">
                <a:solidFill>
                  <a:srgbClr val="000000"/>
                </a:solidFill>
                <a:latin typeface="Arial" panose="020B0604020202020204" pitchFamily="34" charset="0"/>
                <a:cs typeface="Arial" panose="020B0604020202020204" pitchFamily="34" charset="0"/>
              </a:rPr>
              <a:t>백만원</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소프트웨어 </a:t>
            </a:r>
            <a:r>
              <a:rPr lang="en-US" altLang="ko-KR" sz="900" kern="0" dirty="0">
                <a:solidFill>
                  <a:srgbClr val="000000"/>
                </a:solidFill>
                <a:latin typeface="Arial" panose="020B0604020202020204" pitchFamily="34" charset="0"/>
                <a:cs typeface="Arial" panose="020B0604020202020204" pitchFamily="34" charset="0"/>
              </a:rPr>
              <a:t>1</a:t>
            </a:r>
            <a:r>
              <a:rPr lang="ko-KR" altLang="en-US" sz="900" kern="0" dirty="0">
                <a:solidFill>
                  <a:srgbClr val="000000"/>
                </a:solidFill>
                <a:latin typeface="Arial" panose="020B0604020202020204" pitchFamily="34" charset="0"/>
                <a:cs typeface="Arial" panose="020B0604020202020204" pitchFamily="34" charset="0"/>
              </a:rPr>
              <a:t>백만원으로 구성되어 있음</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특허는 총 </a:t>
            </a:r>
            <a:r>
              <a:rPr lang="en-US" altLang="ko-KR" sz="900" kern="0" dirty="0">
                <a:latin typeface="Arial" panose="020B0604020202020204" pitchFamily="34" charset="0"/>
                <a:cs typeface="Arial" panose="020B0604020202020204" pitchFamily="34" charset="0"/>
              </a:rPr>
              <a:t>6</a:t>
            </a:r>
            <a:r>
              <a:rPr lang="ko-KR" altLang="en-US" sz="900" kern="0" dirty="0">
                <a:latin typeface="Arial" panose="020B0604020202020204" pitchFamily="34" charset="0"/>
                <a:cs typeface="Arial" panose="020B0604020202020204" pitchFamily="34" charset="0"/>
              </a:rPr>
              <a:t>건이 존재하고</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총 </a:t>
            </a:r>
            <a:r>
              <a:rPr lang="en-US" altLang="ko-KR" sz="900" kern="0" dirty="0">
                <a:latin typeface="Arial" panose="020B0604020202020204" pitchFamily="34" charset="0"/>
                <a:cs typeface="Arial" panose="020B0604020202020204" pitchFamily="34" charset="0"/>
              </a:rPr>
              <a:t>3</a:t>
            </a:r>
            <a:r>
              <a:rPr lang="ko-KR" altLang="en-US" sz="900" kern="0" dirty="0">
                <a:latin typeface="Arial" panose="020B0604020202020204" pitchFamily="34" charset="0"/>
                <a:cs typeface="Arial" panose="020B0604020202020204" pitchFamily="34" charset="0"/>
              </a:rPr>
              <a:t>건 특허에 대해 매출이 발생하나 장부상에 반영된 특허는 </a:t>
            </a:r>
            <a:r>
              <a:rPr lang="en-US" altLang="ko-KR" sz="900" kern="0" dirty="0">
                <a:latin typeface="Arial" panose="020B0604020202020204" pitchFamily="34" charset="0"/>
                <a:cs typeface="Arial" panose="020B0604020202020204" pitchFamily="34" charset="0"/>
              </a:rPr>
              <a:t>4</a:t>
            </a:r>
            <a:r>
              <a:rPr lang="ko-KR" altLang="en-US" sz="900" kern="0" dirty="0">
                <a:latin typeface="Arial" panose="020B0604020202020204" pitchFamily="34" charset="0"/>
                <a:cs typeface="Arial" panose="020B0604020202020204" pitchFamily="34" charset="0"/>
              </a:rPr>
              <a:t>건임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특허권 상세 내역은 </a:t>
            </a:r>
            <a:r>
              <a:rPr lang="en-US" altLang="ko-KR" sz="900" kern="0" dirty="0">
                <a:latin typeface="Arial" panose="020B0604020202020204" pitchFamily="34" charset="0"/>
                <a:cs typeface="Arial" panose="020B0604020202020204" pitchFamily="34" charset="0"/>
              </a:rPr>
              <a:t>p.39 </a:t>
            </a:r>
            <a:r>
              <a:rPr lang="ko-KR" altLang="en-US" sz="900" kern="0" dirty="0">
                <a:latin typeface="Arial" panose="020B0604020202020204" pitchFamily="34" charset="0"/>
                <a:cs typeface="Arial" panose="020B0604020202020204" pitchFamily="34" charset="0"/>
              </a:rPr>
              <a:t>참조</a:t>
            </a:r>
            <a:r>
              <a:rPr lang="en-US" altLang="ko-KR" sz="900" kern="0" dirty="0">
                <a:latin typeface="Arial" panose="020B0604020202020204" pitchFamily="34" charset="0"/>
                <a:cs typeface="Arial" panose="020B0604020202020204" pitchFamily="34" charset="0"/>
              </a:rPr>
              <a:t>)</a:t>
            </a: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인터뷰에 따르면 미등록 </a:t>
            </a:r>
            <a:r>
              <a:rPr lang="en-US" altLang="ko-KR" sz="900" kern="0" dirty="0">
                <a:latin typeface="Arial" panose="020B0604020202020204" pitchFamily="34" charset="0"/>
                <a:cs typeface="Arial" panose="020B0604020202020204" pitchFamily="34" charset="0"/>
              </a:rPr>
              <a:t>2</a:t>
            </a:r>
            <a:r>
              <a:rPr lang="ko-KR" altLang="en-US" sz="900" kern="0" dirty="0">
                <a:latin typeface="Arial" panose="020B0604020202020204" pitchFamily="34" charset="0"/>
                <a:cs typeface="Arial" panose="020B0604020202020204" pitchFamily="34" charset="0"/>
              </a:rPr>
              <a:t>건은 무상으로 회사에 소유권을 일부 이전하였거나</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특허 등록 등 관련 지출을 </a:t>
            </a:r>
            <a:r>
              <a:rPr lang="ko-KR" altLang="en-US" sz="900" kern="0" dirty="0" err="1">
                <a:latin typeface="Arial" panose="020B0604020202020204" pitchFamily="34" charset="0"/>
                <a:cs typeface="Arial" panose="020B0604020202020204" pitchFamily="34" charset="0"/>
              </a:rPr>
              <a:t>비용처리하여</a:t>
            </a:r>
            <a:r>
              <a:rPr lang="ko-KR" altLang="en-US" sz="900" kern="0" dirty="0">
                <a:latin typeface="Arial" panose="020B0604020202020204" pitchFamily="34" charset="0"/>
                <a:cs typeface="Arial" panose="020B0604020202020204" pitchFamily="34" charset="0"/>
              </a:rPr>
              <a:t> 자산이 발생하지 않아 무형자산에 계상하지 않았다고 답변 받음</a:t>
            </a:r>
            <a:r>
              <a:rPr lang="en-US" altLang="ko-KR" sz="900" kern="0" dirty="0">
                <a:latin typeface="Arial" panose="020B0604020202020204" pitchFamily="34" charset="0"/>
                <a:cs typeface="Arial" panose="020B0604020202020204" pitchFamily="34" charset="0"/>
              </a:rPr>
              <a:t>.</a:t>
            </a: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en-US" altLang="ko-KR" sz="900" kern="0" dirty="0">
                <a:latin typeface="Arial" panose="020B0604020202020204" pitchFamily="34" charset="0"/>
                <a:cs typeface="Arial" panose="020B0604020202020204" pitchFamily="34" charset="0"/>
              </a:rPr>
              <a:t>’21</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11</a:t>
            </a:r>
            <a:r>
              <a:rPr lang="ko-KR" altLang="en-US" sz="900" kern="0" dirty="0">
                <a:latin typeface="Arial" panose="020B0604020202020204" pitchFamily="34" charset="0"/>
                <a:cs typeface="Arial" panose="020B0604020202020204" pitchFamily="34" charset="0"/>
              </a:rPr>
              <a:t>개월 기준 특허 </a:t>
            </a:r>
            <a:r>
              <a:rPr lang="en-US" altLang="ko-KR" sz="900" kern="0" dirty="0">
                <a:latin typeface="Arial" panose="020B0604020202020204" pitchFamily="34" charset="0"/>
                <a:cs typeface="Arial" panose="020B0604020202020204" pitchFamily="34" charset="0"/>
              </a:rPr>
              <a:t>3</a:t>
            </a:r>
            <a:r>
              <a:rPr lang="ko-KR" altLang="en-US" sz="900" kern="0" dirty="0">
                <a:latin typeface="Arial" panose="020B0604020202020204" pitchFamily="34" charset="0"/>
                <a:cs typeface="Arial" panose="020B0604020202020204" pitchFamily="34" charset="0"/>
              </a:rPr>
              <a:t>개로부터 약 </a:t>
            </a:r>
            <a:r>
              <a:rPr lang="en-US" altLang="ko-KR" sz="900" kern="0" dirty="0">
                <a:latin typeface="Arial" panose="020B0604020202020204" pitchFamily="34" charset="0"/>
                <a:cs typeface="Arial" panose="020B0604020202020204" pitchFamily="34" charset="0"/>
              </a:rPr>
              <a:t>17</a:t>
            </a:r>
            <a:r>
              <a:rPr lang="ko-KR" altLang="en-US" sz="900" kern="0" dirty="0">
                <a:latin typeface="Arial" panose="020B0604020202020204" pitchFamily="34" charset="0"/>
                <a:cs typeface="Arial" panose="020B0604020202020204" pitchFamily="34" charset="0"/>
              </a:rPr>
              <a:t>억원의 매출이 발생함</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인터뷰에 따르면 현재 매출이 발생하지 않는 특허 </a:t>
            </a:r>
            <a:r>
              <a:rPr lang="en-US" altLang="ko-KR" sz="900" kern="0" dirty="0">
                <a:latin typeface="Arial" panose="020B0604020202020204" pitchFamily="34" charset="0"/>
                <a:cs typeface="Arial" panose="020B0604020202020204" pitchFamily="34" charset="0"/>
              </a:rPr>
              <a:t>3</a:t>
            </a:r>
            <a:r>
              <a:rPr lang="ko-KR" altLang="en-US" sz="900" kern="0" dirty="0">
                <a:latin typeface="Arial" panose="020B0604020202020204" pitchFamily="34" charset="0"/>
                <a:cs typeface="Arial" panose="020B0604020202020204" pitchFamily="34" charset="0"/>
              </a:rPr>
              <a:t>건에 대해서는 향후 매출 발생이 예상되나 명확한 시기는 불확실 한 것으로 파악됨</a:t>
            </a:r>
            <a:r>
              <a:rPr lang="en-US" altLang="ko-KR" sz="900" kern="0" dirty="0">
                <a:latin typeface="Arial" panose="020B0604020202020204" pitchFamily="34" charset="0"/>
                <a:cs typeface="Arial" panose="020B0604020202020204" pitchFamily="34" charset="0"/>
              </a:rPr>
              <a:t>.</a:t>
            </a:r>
          </a:p>
          <a:p>
            <a:pPr marL="358775" lvl="2" indent="-176213" defTabSz="914395" fontAlgn="base">
              <a:lnSpc>
                <a:spcPts val="1200"/>
              </a:lnSpc>
              <a:spcBef>
                <a:spcPts val="3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회사가 보유하지 않은 특허에 대해 회사로 소유권 이전 또는 향후 특허권 사용 협의에 대한 고려가 필요함</a:t>
            </a:r>
            <a:r>
              <a:rPr lang="en-US" altLang="ko-KR" sz="900" kern="0" dirty="0">
                <a:latin typeface="Arial" panose="020B0604020202020204" pitchFamily="34" charset="0"/>
                <a:cs typeface="Arial" panose="020B0604020202020204" pitchFamily="34" charset="0"/>
              </a:rPr>
              <a:t>. </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latin typeface="Arial" panose="020B0604020202020204" pitchFamily="34" charset="0"/>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PP&amp;E</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PP&amp;E (3/3)</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5" name="TextBox 14">
            <a:extLst>
              <a:ext uri="{FF2B5EF4-FFF2-40B4-BE49-F238E27FC236}">
                <a16:creationId xmlns:a16="http://schemas.microsoft.com/office/drawing/2014/main" id="{39B632DB-1572-470B-B614-843EB56250E7}"/>
              </a:ext>
            </a:extLst>
          </p:cNvPr>
          <p:cNvSpPr txBox="1"/>
          <p:nvPr/>
        </p:nvSpPr>
        <p:spPr>
          <a:xfrm>
            <a:off x="4003198" y="4045335"/>
            <a:ext cx="5268817" cy="215444"/>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회사 전달 자료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유무형자산 세부내역</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상 토지 상세 구분이 불가하여 등기부등본 상 면적에 따라 대부분을 공장 토지로 추정함</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회사 전달 자료 </a:t>
            </a:r>
            <a:r>
              <a:rPr lang="en-US" altLang="ko-KR" sz="700" dirty="0">
                <a:latin typeface="Arial" panose="020B0604020202020204" pitchFamily="34" charset="0"/>
                <a:cs typeface="Arial" panose="020B0604020202020204" pitchFamily="34" charset="0"/>
              </a:rPr>
              <a:t>‘</a:t>
            </a:r>
            <a:r>
              <a:rPr lang="ko-KR" altLang="en-US" sz="700" dirty="0">
                <a:latin typeface="Arial" panose="020B0604020202020204" pitchFamily="34" charset="0"/>
                <a:cs typeface="Arial" panose="020B0604020202020204" pitchFamily="34" charset="0"/>
              </a:rPr>
              <a:t>유무형자산 세부내역</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상 </a:t>
            </a:r>
            <a:r>
              <a:rPr lang="ko-KR" altLang="en-US" sz="700" dirty="0" err="1">
                <a:latin typeface="Arial" panose="020B0604020202020204" pitchFamily="34" charset="0"/>
                <a:cs typeface="Arial" panose="020B0604020202020204" pitchFamily="34" charset="0"/>
              </a:rPr>
              <a:t>코팅기</a:t>
            </a:r>
            <a:r>
              <a:rPr lang="ko-KR" altLang="en-US" sz="700" dirty="0">
                <a:latin typeface="Arial" panose="020B0604020202020204" pitchFamily="34" charset="0"/>
                <a:cs typeface="Arial" panose="020B0604020202020204" pitchFamily="34" charset="0"/>
              </a:rPr>
              <a:t> 상세 구분이 불가하여 자산명에 따라 임의로 분류함</a:t>
            </a:r>
            <a:endParaRPr lang="en-US" altLang="ko-KR" sz="700" dirty="0">
              <a:latin typeface="Arial" panose="020B0604020202020204" pitchFamily="34" charset="0"/>
              <a:cs typeface="Arial" panose="020B0604020202020204" pitchFamily="34" charset="0"/>
            </a:endParaRPr>
          </a:p>
        </p:txBody>
      </p:sp>
      <p:graphicFrame>
        <p:nvGraphicFramePr>
          <p:cNvPr id="17" name="표 16">
            <a:extLst>
              <a:ext uri="{FF2B5EF4-FFF2-40B4-BE49-F238E27FC236}">
                <a16:creationId xmlns:a16="http://schemas.microsoft.com/office/drawing/2014/main" id="{2BEB11D1-8871-430B-A57B-BD88E07F70EB}"/>
              </a:ext>
            </a:extLst>
          </p:cNvPr>
          <p:cNvGraphicFramePr>
            <a:graphicFrameLocks noGrp="1"/>
          </p:cNvGraphicFramePr>
          <p:nvPr/>
        </p:nvGraphicFramePr>
        <p:xfrm>
          <a:off x="4003198" y="4392358"/>
          <a:ext cx="3535400" cy="586444"/>
        </p:xfrm>
        <a:graphic>
          <a:graphicData uri="http://schemas.openxmlformats.org/drawingml/2006/table">
            <a:tbl>
              <a:tblPr/>
              <a:tblGrid>
                <a:gridCol w="97400">
                  <a:extLst>
                    <a:ext uri="{9D8B030D-6E8A-4147-A177-3AD203B41FA5}">
                      <a16:colId xmlns:a16="http://schemas.microsoft.com/office/drawing/2014/main" val="2038340364"/>
                    </a:ext>
                  </a:extLst>
                </a:gridCol>
                <a:gridCol w="846000">
                  <a:extLst>
                    <a:ext uri="{9D8B030D-6E8A-4147-A177-3AD203B41FA5}">
                      <a16:colId xmlns:a16="http://schemas.microsoft.com/office/drawing/2014/main" val="733248757"/>
                    </a:ext>
                  </a:extLst>
                </a:gridCol>
                <a:gridCol w="648000">
                  <a:extLst>
                    <a:ext uri="{9D8B030D-6E8A-4147-A177-3AD203B41FA5}">
                      <a16:colId xmlns:a16="http://schemas.microsoft.com/office/drawing/2014/main" val="2447702597"/>
                    </a:ext>
                  </a:extLst>
                </a:gridCol>
                <a:gridCol w="648000">
                  <a:extLst>
                    <a:ext uri="{9D8B030D-6E8A-4147-A177-3AD203B41FA5}">
                      <a16:colId xmlns:a16="http://schemas.microsoft.com/office/drawing/2014/main" val="1005684298"/>
                    </a:ext>
                  </a:extLst>
                </a:gridCol>
                <a:gridCol w="648000">
                  <a:extLst>
                    <a:ext uri="{9D8B030D-6E8A-4147-A177-3AD203B41FA5}">
                      <a16:colId xmlns:a16="http://schemas.microsoft.com/office/drawing/2014/main" val="494523910"/>
                    </a:ext>
                  </a:extLst>
                </a:gridCol>
                <a:gridCol w="648000">
                  <a:extLst>
                    <a:ext uri="{9D8B030D-6E8A-4147-A177-3AD203B41FA5}">
                      <a16:colId xmlns:a16="http://schemas.microsoft.com/office/drawing/2014/main" val="680381228"/>
                    </a:ext>
                  </a:extLst>
                </a:gridCol>
              </a:tblGrid>
              <a:tr h="146611">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123211025"/>
                  </a:ext>
                </a:extLst>
              </a:tr>
              <a:tr h="146611">
                <a:tc gridSpan="2">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무형자산</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275232995"/>
                  </a:ext>
                </a:extLst>
              </a:tr>
              <a:tr h="146611">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특허권</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4152262371"/>
                  </a:ext>
                </a:extLst>
              </a:tr>
              <a:tr h="146611">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소프트웨어</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42272254"/>
                  </a:ext>
                </a:extLst>
              </a:tr>
            </a:tbl>
          </a:graphicData>
        </a:graphic>
      </p:graphicFrame>
      <p:cxnSp>
        <p:nvCxnSpPr>
          <p:cNvPr id="18" name="연결선: 꺾임 17">
            <a:extLst>
              <a:ext uri="{FF2B5EF4-FFF2-40B4-BE49-F238E27FC236}">
                <a16:creationId xmlns:a16="http://schemas.microsoft.com/office/drawing/2014/main" id="{D25C4303-B9D7-4322-861D-C0E34F0466A2}"/>
              </a:ext>
            </a:extLst>
          </p:cNvPr>
          <p:cNvCxnSpPr>
            <a:cxnSpLocks/>
          </p:cNvCxnSpPr>
          <p:nvPr/>
        </p:nvCxnSpPr>
        <p:spPr>
          <a:xfrm flipH="1">
            <a:off x="4006691" y="3913297"/>
            <a:ext cx="326" cy="672008"/>
          </a:xfrm>
          <a:prstGeom prst="bentConnector3">
            <a:avLst>
              <a:gd name="adj1" fmla="val 38996070"/>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DA785E9E-59FF-4607-AEC1-C56C28776E10}"/>
              </a:ext>
            </a:extLst>
          </p:cNvPr>
          <p:cNvSpPr/>
          <p:nvPr/>
        </p:nvSpPr>
        <p:spPr>
          <a:xfrm>
            <a:off x="4006389" y="3121467"/>
            <a:ext cx="5115631" cy="432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2" name="순서도: 연결자 21">
            <a:extLst>
              <a:ext uri="{FF2B5EF4-FFF2-40B4-BE49-F238E27FC236}">
                <a16:creationId xmlns:a16="http://schemas.microsoft.com/office/drawing/2014/main" id="{EFA40D34-F6F3-455B-8300-64DA21FACD09}"/>
              </a:ext>
            </a:extLst>
          </p:cNvPr>
          <p:cNvSpPr/>
          <p:nvPr/>
        </p:nvSpPr>
        <p:spPr bwMode="auto">
          <a:xfrm>
            <a:off x="546162" y="149941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3" name="직사각형 22">
            <a:extLst>
              <a:ext uri="{FF2B5EF4-FFF2-40B4-BE49-F238E27FC236}">
                <a16:creationId xmlns:a16="http://schemas.microsoft.com/office/drawing/2014/main" id="{5E073825-4C23-4BD7-91E6-DFD74307FE00}"/>
              </a:ext>
            </a:extLst>
          </p:cNvPr>
          <p:cNvSpPr/>
          <p:nvPr/>
        </p:nvSpPr>
        <p:spPr>
          <a:xfrm>
            <a:off x="4006389" y="3852485"/>
            <a:ext cx="5115631" cy="13942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25" name="순서도: 연결자 24">
            <a:extLst>
              <a:ext uri="{FF2B5EF4-FFF2-40B4-BE49-F238E27FC236}">
                <a16:creationId xmlns:a16="http://schemas.microsoft.com/office/drawing/2014/main" id="{B747721A-D155-4A0E-BF6F-C977E75E4424}"/>
              </a:ext>
            </a:extLst>
          </p:cNvPr>
          <p:cNvSpPr/>
          <p:nvPr/>
        </p:nvSpPr>
        <p:spPr bwMode="auto">
          <a:xfrm>
            <a:off x="546162" y="3713056"/>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5</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7" name="순서도: 연결자 26">
            <a:extLst>
              <a:ext uri="{FF2B5EF4-FFF2-40B4-BE49-F238E27FC236}">
                <a16:creationId xmlns:a16="http://schemas.microsoft.com/office/drawing/2014/main" id="{3DBE5C4D-59CD-4C45-8C7E-8DCE28D7BFD5}"/>
              </a:ext>
            </a:extLst>
          </p:cNvPr>
          <p:cNvSpPr/>
          <p:nvPr/>
        </p:nvSpPr>
        <p:spPr bwMode="auto">
          <a:xfrm>
            <a:off x="3922100" y="3044989"/>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3</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8" name="순서도: 연결자 27">
            <a:extLst>
              <a:ext uri="{FF2B5EF4-FFF2-40B4-BE49-F238E27FC236}">
                <a16:creationId xmlns:a16="http://schemas.microsoft.com/office/drawing/2014/main" id="{A778729B-2A2D-4EAE-9FA7-EF7392ED71BF}"/>
              </a:ext>
            </a:extLst>
          </p:cNvPr>
          <p:cNvSpPr/>
          <p:nvPr/>
        </p:nvSpPr>
        <p:spPr bwMode="auto">
          <a:xfrm>
            <a:off x="3922100" y="3778811"/>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5</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29" name="직사각형 28">
            <a:extLst>
              <a:ext uri="{FF2B5EF4-FFF2-40B4-BE49-F238E27FC236}">
                <a16:creationId xmlns:a16="http://schemas.microsoft.com/office/drawing/2014/main" id="{176E839D-D684-4050-863D-382551B794D9}"/>
              </a:ext>
            </a:extLst>
          </p:cNvPr>
          <p:cNvSpPr/>
          <p:nvPr/>
        </p:nvSpPr>
        <p:spPr>
          <a:xfrm>
            <a:off x="4006389" y="3555918"/>
            <a:ext cx="5115631" cy="13942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
        <p:nvSpPr>
          <p:cNvPr id="30" name="순서도: 연결자 29">
            <a:extLst>
              <a:ext uri="{FF2B5EF4-FFF2-40B4-BE49-F238E27FC236}">
                <a16:creationId xmlns:a16="http://schemas.microsoft.com/office/drawing/2014/main" id="{9DA916F1-1947-4C05-AF38-01F75A881233}"/>
              </a:ext>
            </a:extLst>
          </p:cNvPr>
          <p:cNvSpPr/>
          <p:nvPr/>
        </p:nvSpPr>
        <p:spPr bwMode="auto">
          <a:xfrm>
            <a:off x="3922100" y="3482244"/>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4</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
        <p:nvSpPr>
          <p:cNvPr id="31" name="순서도: 연결자 30">
            <a:extLst>
              <a:ext uri="{FF2B5EF4-FFF2-40B4-BE49-F238E27FC236}">
                <a16:creationId xmlns:a16="http://schemas.microsoft.com/office/drawing/2014/main" id="{9DE1B46F-55D2-42ED-B2FC-4B4CB4232149}"/>
              </a:ext>
            </a:extLst>
          </p:cNvPr>
          <p:cNvSpPr/>
          <p:nvPr/>
        </p:nvSpPr>
        <p:spPr bwMode="auto">
          <a:xfrm>
            <a:off x="546162" y="2875588"/>
            <a:ext cx="144000" cy="144000"/>
          </a:xfrm>
          <a:prstGeom prst="flowChartConnector">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198">
              <a:tabLst>
                <a:tab pos="5714967" algn="l"/>
              </a:tabLst>
              <a:defRPr/>
            </a:pPr>
            <a:r>
              <a:rPr lang="en-US" altLang="ko-KR"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rPr>
              <a:t>4</a:t>
            </a:r>
            <a:endParaRPr lang="ko-KR" altLang="en-US" sz="800" b="1" kern="0" dirty="0">
              <a:solidFill>
                <a:srgbClr val="FFFFFF"/>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143265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cs typeface="Arial" panose="020B0604020202020204" pitchFamily="34" charset="0"/>
              </a:rPr>
              <a:t>Other Assets &amp; Liabilities</a:t>
            </a:r>
          </a:p>
          <a:p>
            <a:pPr marL="266699" lvl="2" indent="-171450" defTabSz="914395" fontAlgn="base">
              <a:lnSpc>
                <a:spcPts val="1200"/>
              </a:lnSpc>
              <a:spcBef>
                <a:spcPts val="600"/>
              </a:spcBef>
              <a:buClr>
                <a:srgbClr val="00338D"/>
              </a:buClr>
              <a:buSzPct val="100000"/>
              <a:buFont typeface="Wingdings" panose="05000000000000000000" pitchFamily="2" charset="2"/>
              <a:buChar char="§"/>
              <a:defRPr/>
            </a:pPr>
            <a:r>
              <a:rPr lang="en-US" altLang="ko-KR" sz="900" b="1" kern="0" dirty="0">
                <a:latin typeface="Arial" panose="020B0604020202020204" pitchFamily="34" charset="0"/>
                <a:cs typeface="Arial" panose="020B0604020202020204" pitchFamily="34" charset="0"/>
              </a:rPr>
              <a:t>Other Assets</a:t>
            </a:r>
          </a:p>
          <a:p>
            <a:pPr marL="355600" marR="0" lvl="2" indent="-174625" algn="l" defTabSz="914395" rtl="0" eaLnBrk="1" fontAlgn="base" hangingPunct="1">
              <a:lnSpc>
                <a:spcPts val="1200"/>
              </a:lnSpc>
              <a:spcBef>
                <a:spcPts val="4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미수금은 대부분 </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부가세환급액이며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시설장치에 대한 국고보조금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백만원이 포함되어 있음</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년은 전액 </a:t>
            </a:r>
            <a:r>
              <a:rPr kumimoji="0" lang="ko-KR" altLang="en-US" sz="900" b="0" i="0" u="none" strike="noStrike" kern="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부가세환급액임</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effectLst/>
                <a:uLnTx/>
                <a:uFillTx/>
                <a:latin typeface="Arial" panose="020B0604020202020204" pitchFamily="34" charset="0"/>
                <a:ea typeface="+mn-ea"/>
                <a:cs typeface="Arial" panose="020B0604020202020204" pitchFamily="34" charset="0"/>
              </a:rPr>
              <a:t>장기금융상품은 장기성예금</a:t>
            </a:r>
            <a:r>
              <a:rPr kumimoji="0" lang="en-US" altLang="ko-KR" sz="900" b="0" i="0" u="none" strike="noStrike" kern="0" cap="none" spc="0" normalizeH="0" baseline="0" noProof="0" dirty="0">
                <a:ln>
                  <a:noFill/>
                </a:ln>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effectLst/>
                <a:uLnTx/>
                <a:uFillTx/>
                <a:latin typeface="Arial" panose="020B0604020202020204" pitchFamily="34" charset="0"/>
                <a:ea typeface="+mn-ea"/>
                <a:cs typeface="Arial" panose="020B0604020202020204" pitchFamily="34" charset="0"/>
              </a:rPr>
              <a:t>퇴직보험예치금으로 구성되어 있으며</a:t>
            </a:r>
            <a:r>
              <a:rPr kumimoji="0" lang="en-US" altLang="ko-KR" sz="900" b="0" i="0" u="none" strike="noStrike" kern="0" cap="none" spc="0" normalizeH="0" baseline="0" noProof="0" dirty="0">
                <a:ln>
                  <a:noFill/>
                </a:ln>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 </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월 장기성예금을 해지하여 보통예금으로 대체됨에 따라 감소함</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266699" marR="0" lvl="2" indent="-171450"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
              <a:tabLst/>
              <a:defRPr/>
            </a:pPr>
            <a:r>
              <a:rPr kumimoji="0" lang="en-US" altLang="ko-KR" sz="900" b="1" i="0" u="none" strike="noStrike" kern="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Other Liabilities</a:t>
            </a: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미지급비용은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급여</a:t>
            </a:r>
            <a:r>
              <a:rPr kumimoji="0" lang="en-US" altLang="ko-KR"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법인카드 관련 비용으로 구성되어 </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있으며</a:t>
            </a:r>
            <a:r>
              <a:rPr kumimoji="0" lang="en-US" altLang="ko-KR"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’20</a:t>
            </a:r>
            <a:r>
              <a:rPr kumimoji="0" lang="ko-KR" altLang="en-US" sz="9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년말 대표이사 퇴직급여 관련 미지급비용 </a:t>
            </a:r>
            <a:r>
              <a:rPr kumimoji="0" lang="en-US" altLang="ko-KR" sz="90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327</a:t>
            </a:r>
            <a:r>
              <a:rPr kumimoji="0" lang="ko-KR" altLang="en-US" sz="90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백만원 인식에 따라</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일시적으로 상승하였음</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회사는 </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년부터 감사인의 의견에 따라 매년 당해 매출액의 </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 </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수준이 유지되도록 하자보수충당부채를 설정하고 있음</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ko-KR" altLang="en-US"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구체적인 기준 마련에 대한 고려가 필요함</a:t>
            </a:r>
            <a:r>
              <a:rPr kumimoji="0" lang="en-US" altLang="ko-KR" sz="90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기타는 미수수익</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선급금</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선급비용</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단기대여금</a:t>
            </a:r>
            <a:r>
              <a:rPr lang="en-US" altLang="ko-KR" sz="900" kern="0" dirty="0">
                <a:latin typeface="Arial" panose="020B0604020202020204" pitchFamily="34" charset="0"/>
                <a:ea typeface="+mj-ea"/>
                <a:cs typeface="Arial" panose="020B0604020202020204" pitchFamily="34" charset="0"/>
              </a:rPr>
              <a:t>, </a:t>
            </a:r>
            <a:r>
              <a:rPr lang="ko-KR" altLang="en-US" sz="900" kern="0" dirty="0" err="1">
                <a:latin typeface="Arial" panose="020B0604020202020204" pitchFamily="34" charset="0"/>
                <a:ea typeface="+mj-ea"/>
                <a:cs typeface="Arial" panose="020B0604020202020204" pitchFamily="34" charset="0"/>
              </a:rPr>
              <a:t>부가세대급금</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임차보증금</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기타보증금</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가수금</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예수금</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선수금</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퇴직급여충당부채로 구성되어 있음</a:t>
            </a:r>
            <a:r>
              <a:rPr lang="en-US" altLang="ko-KR" sz="900" kern="0" dirty="0">
                <a:latin typeface="Arial" panose="020B0604020202020204" pitchFamily="34" charset="0"/>
                <a:ea typeface="+mj-ea"/>
                <a:cs typeface="Arial" panose="020B0604020202020204" pitchFamily="34" charset="0"/>
              </a:rPr>
              <a:t>.</a:t>
            </a:r>
          </a:p>
          <a:p>
            <a:pPr marL="355600" marR="0" lvl="2" indent="-174625" algn="l" defTabSz="914395" rtl="0" eaLnBrk="1" fontAlgn="base" hangingPunct="1">
              <a:lnSpc>
                <a:spcPts val="1200"/>
              </a:lnSpc>
              <a:spcBef>
                <a:spcPts val="600"/>
              </a:spcBef>
              <a:spcAft>
                <a:spcPts val="0"/>
              </a:spcAft>
              <a:buClr>
                <a:srgbClr val="00338D"/>
              </a:buClr>
              <a:buSzPct val="100000"/>
              <a:buFont typeface="Wingdings" panose="05000000000000000000" pitchFamily="2" charset="2"/>
              <a:buChar char="ü"/>
              <a:tabLst/>
              <a:defRPr/>
            </a:pPr>
            <a:r>
              <a:rPr lang="ko-KR" altLang="en-US" sz="900" kern="0" dirty="0">
                <a:latin typeface="Arial" panose="020B0604020202020204" pitchFamily="34" charset="0"/>
                <a:ea typeface="+mj-ea"/>
                <a:cs typeface="Arial" panose="020B0604020202020204" pitchFamily="34" charset="0"/>
              </a:rPr>
              <a:t>기타 중 임차보증금은 기숙사 관련 </a:t>
            </a:r>
            <a:r>
              <a:rPr lang="ko-KR" altLang="en-US" sz="900" kern="0" dirty="0" err="1">
                <a:latin typeface="Arial" panose="020B0604020202020204" pitchFamily="34" charset="0"/>
                <a:ea typeface="+mj-ea"/>
                <a:cs typeface="Arial" panose="020B0604020202020204" pitchFamily="34" charset="0"/>
              </a:rPr>
              <a:t>임차보증금이며</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단기대여금 </a:t>
            </a:r>
            <a:r>
              <a:rPr lang="en-US" altLang="ko-KR" sz="900" kern="0" dirty="0">
                <a:latin typeface="Arial" panose="020B0604020202020204" pitchFamily="34" charset="0"/>
                <a:ea typeface="+mj-ea"/>
                <a:cs typeface="Arial" panose="020B0604020202020204" pitchFamily="34" charset="0"/>
              </a:rPr>
              <a:t>39</a:t>
            </a:r>
            <a:r>
              <a:rPr lang="ko-KR" altLang="en-US" sz="900" kern="0" dirty="0">
                <a:latin typeface="Arial" panose="020B0604020202020204" pitchFamily="34" charset="0"/>
                <a:ea typeface="+mj-ea"/>
                <a:cs typeface="Arial" panose="020B0604020202020204" pitchFamily="34" charset="0"/>
              </a:rPr>
              <a:t>백만원은 직원</a:t>
            </a:r>
            <a:r>
              <a:rPr lang="en-US" altLang="ko-KR" sz="900" kern="0" dirty="0">
                <a:latin typeface="Arial" panose="020B0604020202020204" pitchFamily="34" charset="0"/>
                <a:ea typeface="+mj-ea"/>
                <a:cs typeface="Arial" panose="020B0604020202020204" pitchFamily="34" charset="0"/>
              </a:rPr>
              <a:t>1</a:t>
            </a:r>
            <a:r>
              <a:rPr lang="ko-KR" altLang="en-US" sz="900" kern="0" dirty="0">
                <a:latin typeface="Arial" panose="020B0604020202020204" pitchFamily="34" charset="0"/>
                <a:ea typeface="+mj-ea"/>
                <a:cs typeface="Arial" panose="020B0604020202020204" pitchFamily="34" charset="0"/>
              </a:rPr>
              <a:t>의</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주택구입자금 목적으로 </a:t>
            </a:r>
            <a:r>
              <a:rPr lang="en-US" altLang="ko-KR" sz="900" kern="0" dirty="0">
                <a:latin typeface="Arial" panose="020B0604020202020204" pitchFamily="34" charset="0"/>
                <a:ea typeface="+mj-ea"/>
                <a:cs typeface="Arial" panose="020B0604020202020204" pitchFamily="34" charset="0"/>
              </a:rPr>
              <a:t>20</a:t>
            </a:r>
            <a:r>
              <a:rPr lang="ko-KR" altLang="en-US" sz="900" kern="0" dirty="0">
                <a:latin typeface="Arial" panose="020B0604020202020204" pitchFamily="34" charset="0"/>
                <a:ea typeface="+mj-ea"/>
                <a:cs typeface="Arial" panose="020B0604020202020204" pitchFamily="34" charset="0"/>
              </a:rPr>
              <a:t>백만원 대여하였으며</a:t>
            </a:r>
            <a:r>
              <a:rPr lang="en-US" altLang="ko-KR" sz="900" kern="0" dirty="0">
                <a:latin typeface="Arial" panose="020B0604020202020204" pitchFamily="34" charset="0"/>
                <a:ea typeface="+mj-ea"/>
                <a:cs typeface="Arial" panose="020B0604020202020204" pitchFamily="34" charset="0"/>
              </a:rPr>
              <a:t>, ‘21</a:t>
            </a:r>
            <a:r>
              <a:rPr lang="ko-KR" altLang="en-US" sz="900" kern="0" dirty="0">
                <a:latin typeface="Arial" panose="020B0604020202020204" pitchFamily="34" charset="0"/>
                <a:ea typeface="+mj-ea"/>
                <a:cs typeface="Arial" panose="020B0604020202020204" pitchFamily="34" charset="0"/>
              </a:rPr>
              <a:t>년 </a:t>
            </a:r>
            <a:r>
              <a:rPr lang="en-US" altLang="ko-KR" sz="900" kern="0" dirty="0">
                <a:latin typeface="Arial" panose="020B0604020202020204" pitchFamily="34" charset="0"/>
                <a:ea typeface="+mj-ea"/>
                <a:cs typeface="Arial" panose="020B0604020202020204" pitchFamily="34" charset="0"/>
              </a:rPr>
              <a:t>12</a:t>
            </a:r>
            <a:r>
              <a:rPr lang="ko-KR" altLang="en-US" sz="900" kern="0" dirty="0">
                <a:latin typeface="Arial" panose="020B0604020202020204" pitchFamily="34" charset="0"/>
                <a:ea typeface="+mj-ea"/>
                <a:cs typeface="Arial" panose="020B0604020202020204" pitchFamily="34" charset="0"/>
              </a:rPr>
              <a:t>월 내 상환될 계획임</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또한</a:t>
            </a:r>
            <a:r>
              <a:rPr lang="en-US" altLang="ko-KR" sz="900" kern="0" dirty="0">
                <a:latin typeface="Arial" panose="020B0604020202020204" pitchFamily="34" charset="0"/>
                <a:ea typeface="+mj-ea"/>
                <a:cs typeface="Arial" panose="020B0604020202020204" pitchFamily="34" charset="0"/>
              </a:rPr>
              <a:t>, 19</a:t>
            </a:r>
            <a:r>
              <a:rPr lang="ko-KR" altLang="en-US" sz="900" kern="0" dirty="0">
                <a:latin typeface="Arial" panose="020B0604020202020204" pitchFamily="34" charset="0"/>
                <a:ea typeface="+mj-ea"/>
                <a:cs typeface="Arial" panose="020B0604020202020204" pitchFamily="34" charset="0"/>
              </a:rPr>
              <a:t>백만원은</a:t>
            </a:r>
            <a:r>
              <a:rPr lang="en-US" altLang="ko-KR" sz="900" kern="0" dirty="0">
                <a:latin typeface="Arial" panose="020B0604020202020204" pitchFamily="34" charset="0"/>
                <a:ea typeface="+mj-ea"/>
                <a:cs typeface="Arial" panose="020B0604020202020204" pitchFamily="34" charset="0"/>
              </a:rPr>
              <a:t> </a:t>
            </a:r>
            <a:r>
              <a:rPr lang="ko-KR" altLang="en-US" sz="900" kern="0" dirty="0">
                <a:latin typeface="Arial" panose="020B0604020202020204" pitchFamily="34" charset="0"/>
                <a:ea typeface="+mj-ea"/>
                <a:cs typeface="Arial" panose="020B0604020202020204" pitchFamily="34" charset="0"/>
              </a:rPr>
              <a:t>직원</a:t>
            </a:r>
            <a:r>
              <a:rPr lang="en-US" altLang="ko-KR" sz="900" kern="0" dirty="0">
                <a:latin typeface="Arial" panose="020B0604020202020204" pitchFamily="34" charset="0"/>
                <a:ea typeface="+mj-ea"/>
                <a:cs typeface="Arial" panose="020B0604020202020204" pitchFamily="34" charset="0"/>
              </a:rPr>
              <a:t>2</a:t>
            </a:r>
            <a:r>
              <a:rPr lang="ko-KR" altLang="en-US" sz="900" kern="0" dirty="0">
                <a:latin typeface="Arial" panose="020B0604020202020204" pitchFamily="34" charset="0"/>
                <a:ea typeface="+mj-ea"/>
                <a:cs typeface="Arial" panose="020B0604020202020204" pitchFamily="34" charset="0"/>
              </a:rPr>
              <a:t>의 개인사채상환 목적으로 매월급여에서 원금상환 중이며 </a:t>
            </a:r>
            <a:r>
              <a:rPr lang="en-US" altLang="ko-KR" sz="900" kern="0" dirty="0">
                <a:latin typeface="Arial" panose="020B0604020202020204" pitchFamily="34" charset="0"/>
                <a:ea typeface="+mj-ea"/>
                <a:cs typeface="Arial" panose="020B0604020202020204" pitchFamily="34" charset="0"/>
              </a:rPr>
              <a:t>‘22</a:t>
            </a:r>
            <a:r>
              <a:rPr lang="ko-KR" altLang="en-US" sz="900" kern="0" dirty="0">
                <a:latin typeface="Arial" panose="020B0604020202020204" pitchFamily="34" charset="0"/>
                <a:ea typeface="+mj-ea"/>
                <a:cs typeface="Arial" panose="020B0604020202020204" pitchFamily="34" charset="0"/>
              </a:rPr>
              <a:t>년</a:t>
            </a:r>
            <a:r>
              <a:rPr lang="en-US" altLang="ko-KR" sz="900" kern="0" dirty="0">
                <a:latin typeface="Arial" panose="020B0604020202020204" pitchFamily="34" charset="0"/>
                <a:ea typeface="+mj-ea"/>
                <a:cs typeface="Arial" panose="020B0604020202020204" pitchFamily="34" charset="0"/>
              </a:rPr>
              <a:t>7</a:t>
            </a:r>
            <a:r>
              <a:rPr lang="ko-KR" altLang="en-US" sz="900" kern="0" dirty="0">
                <a:latin typeface="Arial" panose="020B0604020202020204" pitchFamily="34" charset="0"/>
                <a:ea typeface="+mj-ea"/>
                <a:cs typeface="Arial" panose="020B0604020202020204" pitchFamily="34" charset="0"/>
              </a:rPr>
              <a:t>월 상환 완료될 예정임</a:t>
            </a:r>
            <a:r>
              <a:rPr lang="en-US" altLang="ko-KR" sz="900" kern="0" dirty="0">
                <a:latin typeface="Arial" panose="020B0604020202020204" pitchFamily="34" charset="0"/>
                <a:ea typeface="+mj-ea"/>
                <a:cs typeface="Arial" panose="020B0604020202020204" pitchFamily="34" charset="0"/>
              </a:rPr>
              <a:t>.</a:t>
            </a: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Other Assets &amp; Liabilities </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400" b="1" dirty="0">
                <a:solidFill>
                  <a:srgbClr val="00338D"/>
                </a:solidFill>
                <a:latin typeface="KPMG Extralight" panose="020B0303030202040204" pitchFamily="34" charset="0"/>
              </a:rPr>
              <a:t>Other Assets &amp; Liabilities</a:t>
            </a:r>
            <a:endParaRPr kumimoji="0" lang="en-US" altLang="ko-KR" sz="4500" b="1" i="0" u="none" strike="noStrike" kern="1200" cap="none" spc="0" normalizeH="0" baseline="0" noProof="0" dirty="0">
              <a:ln>
                <a:noFill/>
              </a:ln>
              <a:solidFill>
                <a:srgbClr val="00338D"/>
              </a:solidFill>
              <a:effectLst/>
              <a:uLnTx/>
              <a:uFillTx/>
              <a:latin typeface="KPMG Extralight" panose="020B0303030202040204" pitchFamily="34" charset="0"/>
              <a:ea typeface="맑은 고딕"/>
              <a:cs typeface="+mj-cs"/>
            </a:endParaRP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10" name="표 9">
            <a:extLst>
              <a:ext uri="{FF2B5EF4-FFF2-40B4-BE49-F238E27FC236}">
                <a16:creationId xmlns:a16="http://schemas.microsoft.com/office/drawing/2014/main" id="{B24C822B-40FA-421B-8035-008E660C74DC}"/>
              </a:ext>
            </a:extLst>
          </p:cNvPr>
          <p:cNvGraphicFramePr>
            <a:graphicFrameLocks noGrp="1"/>
          </p:cNvGraphicFramePr>
          <p:nvPr>
            <p:extLst>
              <p:ext uri="{D42A27DB-BD31-4B8C-83A1-F6EECF244321}">
                <p14:modId xmlns:p14="http://schemas.microsoft.com/office/powerpoint/2010/main" val="1271803384"/>
              </p:ext>
            </p:extLst>
          </p:nvPr>
        </p:nvGraphicFramePr>
        <p:xfrm>
          <a:off x="4003199" y="1501200"/>
          <a:ext cx="5108433" cy="1238250"/>
        </p:xfrm>
        <a:graphic>
          <a:graphicData uri="http://schemas.openxmlformats.org/drawingml/2006/table">
            <a:tbl>
              <a:tblPr/>
              <a:tblGrid>
                <a:gridCol w="99571">
                  <a:extLst>
                    <a:ext uri="{9D8B030D-6E8A-4147-A177-3AD203B41FA5}">
                      <a16:colId xmlns:a16="http://schemas.microsoft.com/office/drawing/2014/main" val="3191182140"/>
                    </a:ext>
                  </a:extLst>
                </a:gridCol>
                <a:gridCol w="1393442">
                  <a:extLst>
                    <a:ext uri="{9D8B030D-6E8A-4147-A177-3AD203B41FA5}">
                      <a16:colId xmlns:a16="http://schemas.microsoft.com/office/drawing/2014/main" val="1836558542"/>
                    </a:ext>
                  </a:extLst>
                </a:gridCol>
                <a:gridCol w="903855">
                  <a:extLst>
                    <a:ext uri="{9D8B030D-6E8A-4147-A177-3AD203B41FA5}">
                      <a16:colId xmlns:a16="http://schemas.microsoft.com/office/drawing/2014/main" val="3086618800"/>
                    </a:ext>
                  </a:extLst>
                </a:gridCol>
                <a:gridCol w="903855">
                  <a:extLst>
                    <a:ext uri="{9D8B030D-6E8A-4147-A177-3AD203B41FA5}">
                      <a16:colId xmlns:a16="http://schemas.microsoft.com/office/drawing/2014/main" val="352571825"/>
                    </a:ext>
                  </a:extLst>
                </a:gridCol>
                <a:gridCol w="903855">
                  <a:extLst>
                    <a:ext uri="{9D8B030D-6E8A-4147-A177-3AD203B41FA5}">
                      <a16:colId xmlns:a16="http://schemas.microsoft.com/office/drawing/2014/main" val="2211181129"/>
                    </a:ext>
                  </a:extLst>
                </a:gridCol>
                <a:gridCol w="903855">
                  <a:extLst>
                    <a:ext uri="{9D8B030D-6E8A-4147-A177-3AD203B41FA5}">
                      <a16:colId xmlns:a16="http://schemas.microsoft.com/office/drawing/2014/main" val="1363110886"/>
                    </a:ext>
                  </a:extLst>
                </a:gridCol>
              </a:tblGrid>
              <a:tr h="152400">
                <a:tc gridSpan="2">
                  <a:txBody>
                    <a:bodyPr/>
                    <a:lstStyle/>
                    <a:p>
                      <a:pPr algn="l" fontAlgn="ct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567169616"/>
                  </a:ext>
                </a:extLst>
              </a:tr>
              <a:tr h="1524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Others</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(818)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664894541"/>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미수금</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992144316"/>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장기금융상품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299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527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050595721"/>
                  </a:ext>
                </a:extLst>
              </a:tr>
              <a:tr h="17145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미지급금</a:t>
                      </a: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_</a:t>
                      </a:r>
                      <a:r>
                        <a:rPr lang="ko-KR" altLang="en-US" sz="900" b="0" i="0" u="none" strike="noStrike" dirty="0">
                          <a:solidFill>
                            <a:srgbClr val="000000"/>
                          </a:solidFill>
                          <a:effectLst/>
                          <a:latin typeface="Arial" panose="020B0604020202020204" pitchFamily="34" charset="0"/>
                          <a:ea typeface="Arial Unicode MS" panose="020B0604020202020204" pitchFamily="50" charset="-127"/>
                          <a:cs typeface="Arial" panose="020B0604020202020204" pitchFamily="34" charset="0"/>
                        </a:rPr>
                        <a:t>기타</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(33)</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(70)</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768277719"/>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미지급비용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(769)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(1,297)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8217176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하자보수충당부채</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(133)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139256346"/>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(267)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446967102"/>
                  </a:ext>
                </a:extLst>
              </a:tr>
            </a:tbl>
          </a:graphicData>
        </a:graphic>
      </p:graphicFrame>
      <p:graphicFrame>
        <p:nvGraphicFramePr>
          <p:cNvPr id="3" name="표 2">
            <a:extLst>
              <a:ext uri="{FF2B5EF4-FFF2-40B4-BE49-F238E27FC236}">
                <a16:creationId xmlns:a16="http://schemas.microsoft.com/office/drawing/2014/main" id="{C7EB84E0-DAE2-4747-A03A-C70E84183D1A}"/>
              </a:ext>
            </a:extLst>
          </p:cNvPr>
          <p:cNvGraphicFramePr>
            <a:graphicFrameLocks noGrp="1"/>
          </p:cNvGraphicFramePr>
          <p:nvPr>
            <p:extLst>
              <p:ext uri="{D42A27DB-BD31-4B8C-83A1-F6EECF244321}">
                <p14:modId xmlns:p14="http://schemas.microsoft.com/office/powerpoint/2010/main" val="3969183855"/>
              </p:ext>
            </p:extLst>
          </p:nvPr>
        </p:nvGraphicFramePr>
        <p:xfrm>
          <a:off x="4003199" y="3189569"/>
          <a:ext cx="5108435" cy="1981200"/>
        </p:xfrm>
        <a:graphic>
          <a:graphicData uri="http://schemas.openxmlformats.org/drawingml/2006/table">
            <a:tbl>
              <a:tblPr/>
              <a:tblGrid>
                <a:gridCol w="99571">
                  <a:extLst>
                    <a:ext uri="{9D8B030D-6E8A-4147-A177-3AD203B41FA5}">
                      <a16:colId xmlns:a16="http://schemas.microsoft.com/office/drawing/2014/main" val="118875697"/>
                    </a:ext>
                  </a:extLst>
                </a:gridCol>
                <a:gridCol w="1461756">
                  <a:extLst>
                    <a:ext uri="{9D8B030D-6E8A-4147-A177-3AD203B41FA5}">
                      <a16:colId xmlns:a16="http://schemas.microsoft.com/office/drawing/2014/main" val="1661617523"/>
                    </a:ext>
                  </a:extLst>
                </a:gridCol>
                <a:gridCol w="886777">
                  <a:extLst>
                    <a:ext uri="{9D8B030D-6E8A-4147-A177-3AD203B41FA5}">
                      <a16:colId xmlns:a16="http://schemas.microsoft.com/office/drawing/2014/main" val="3691501120"/>
                    </a:ext>
                  </a:extLst>
                </a:gridCol>
                <a:gridCol w="886777">
                  <a:extLst>
                    <a:ext uri="{9D8B030D-6E8A-4147-A177-3AD203B41FA5}">
                      <a16:colId xmlns:a16="http://schemas.microsoft.com/office/drawing/2014/main" val="795633996"/>
                    </a:ext>
                  </a:extLst>
                </a:gridCol>
                <a:gridCol w="886777">
                  <a:extLst>
                    <a:ext uri="{9D8B030D-6E8A-4147-A177-3AD203B41FA5}">
                      <a16:colId xmlns:a16="http://schemas.microsoft.com/office/drawing/2014/main" val="3947645976"/>
                    </a:ext>
                  </a:extLst>
                </a:gridCol>
                <a:gridCol w="886777">
                  <a:extLst>
                    <a:ext uri="{9D8B030D-6E8A-4147-A177-3AD203B41FA5}">
                      <a16:colId xmlns:a16="http://schemas.microsoft.com/office/drawing/2014/main" val="213432842"/>
                    </a:ext>
                  </a:extLst>
                </a:gridCol>
              </a:tblGrid>
              <a:tr h="152400">
                <a:tc gridSpan="2">
                  <a:txBody>
                    <a:bodyPr/>
                    <a:lstStyle/>
                    <a:p>
                      <a:pPr algn="l" fontAlgn="ct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단위</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 </a:t>
                      </a:r>
                      <a:r>
                        <a:rPr lang="ko-KR" alt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백만원</a:t>
                      </a:r>
                      <a:r>
                        <a:rPr lang="en-US" altLang="ko-KR"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887260405"/>
                  </a:ext>
                </a:extLst>
              </a:tr>
              <a:tr h="152400">
                <a:tc gridSpan="2">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(267)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425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80698840"/>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미수수익</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79257510"/>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21649087"/>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선급비용</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655339841"/>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단기대여금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55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937022304"/>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부가세대급금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240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124592471"/>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임차보증금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094985065"/>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기타보증금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371932644"/>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가수금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05951022"/>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예수금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(22)</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(64)</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622289908"/>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선금금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513041293"/>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퇴직급여충당부채</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(257)</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306861576"/>
                  </a:ext>
                </a:extLst>
              </a:tr>
            </a:tbl>
          </a:graphicData>
        </a:graphic>
      </p:graphicFrame>
      <p:cxnSp>
        <p:nvCxnSpPr>
          <p:cNvPr id="15" name="연결선: 꺾임 14">
            <a:extLst>
              <a:ext uri="{FF2B5EF4-FFF2-40B4-BE49-F238E27FC236}">
                <a16:creationId xmlns:a16="http://schemas.microsoft.com/office/drawing/2014/main" id="{287A5E43-2C68-4E94-A863-43752B7093E4}"/>
              </a:ext>
            </a:extLst>
          </p:cNvPr>
          <p:cNvCxnSpPr>
            <a:cxnSpLocks/>
          </p:cNvCxnSpPr>
          <p:nvPr/>
        </p:nvCxnSpPr>
        <p:spPr>
          <a:xfrm flipH="1">
            <a:off x="4006691" y="2663545"/>
            <a:ext cx="326" cy="739209"/>
          </a:xfrm>
          <a:prstGeom prst="bentConnector3">
            <a:avLst>
              <a:gd name="adj1" fmla="val 38996070"/>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C7EB462C-9945-4AF7-B03D-6F5BCA785871}"/>
              </a:ext>
            </a:extLst>
          </p:cNvPr>
          <p:cNvSpPr/>
          <p:nvPr/>
        </p:nvSpPr>
        <p:spPr>
          <a:xfrm>
            <a:off x="4009437" y="2597857"/>
            <a:ext cx="5115631" cy="14931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1000" dirty="0">
              <a:solidFill>
                <a:schemeClr val="bg1"/>
              </a:solidFill>
            </a:endParaRPr>
          </a:p>
        </p:txBody>
      </p:sp>
    </p:spTree>
    <p:extLst>
      <p:ext uri="{BB962C8B-B14F-4D97-AF65-F5344CB8AC3E}">
        <p14:creationId xmlns:p14="http://schemas.microsoft.com/office/powerpoint/2010/main" val="3598993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err="1">
                <a:latin typeface="Arial" panose="020B0604020202020204" pitchFamily="34" charset="0"/>
                <a:cs typeface="Arial" panose="020B0604020202020204" pitchFamily="34" charset="0"/>
              </a:rPr>
              <a:t>CapEx</a:t>
            </a:r>
            <a:endParaRPr lang="en-US" altLang="ko-KR" sz="1000" b="1" kern="0" dirty="0">
              <a:latin typeface="Arial" panose="020B0604020202020204" pitchFamily="34" charset="0"/>
              <a:cs typeface="Arial" panose="020B0604020202020204" pitchFamily="34" charset="0"/>
            </a:endParaRPr>
          </a:p>
          <a:p>
            <a:pPr marL="266699" lvl="2" indent="-171450" defTabSz="914395" fontAlgn="base">
              <a:lnSpc>
                <a:spcPts val="1200"/>
              </a:lnSpc>
              <a:spcBef>
                <a:spcPts val="600"/>
              </a:spcBef>
              <a:buClr>
                <a:srgbClr val="00338D"/>
              </a:buClr>
              <a:buSzPct val="100000"/>
              <a:buFont typeface="Wingdings" panose="05000000000000000000" pitchFamily="2" charset="2"/>
              <a:buChar char="§"/>
              <a:defRPr/>
            </a:pPr>
            <a:r>
              <a:rPr lang="en-US" altLang="ko-KR" sz="900" b="1" kern="0" dirty="0">
                <a:latin typeface="Arial" panose="020B0604020202020204" pitchFamily="34" charset="0"/>
                <a:cs typeface="Arial" panose="020B0604020202020204" pitchFamily="34" charset="0"/>
              </a:rPr>
              <a:t>Expansion </a:t>
            </a:r>
            <a:r>
              <a:rPr lang="en-US" altLang="ko-KR" sz="900" b="1" kern="0" dirty="0" err="1">
                <a:latin typeface="Arial" panose="020B0604020202020204" pitchFamily="34" charset="0"/>
                <a:cs typeface="Arial" panose="020B0604020202020204" pitchFamily="34" charset="0"/>
              </a:rPr>
              <a:t>CapEx</a:t>
            </a:r>
            <a:endParaRPr lang="en-US" altLang="ko-KR" sz="900" b="1" kern="0" dirty="0">
              <a:latin typeface="Arial" panose="020B0604020202020204" pitchFamily="34" charset="0"/>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토지는</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신규 제</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공장 토지 구입으로 인해 </a:t>
            </a:r>
            <a:r>
              <a:rPr lang="en-US" altLang="ko-KR" sz="900" kern="0" dirty="0">
                <a:solidFill>
                  <a:srgbClr val="000000"/>
                </a:solidFill>
                <a:latin typeface="Arial" panose="020B0604020202020204" pitchFamily="34" charset="0"/>
                <a:cs typeface="Arial" panose="020B0604020202020204" pitchFamily="34" charset="0"/>
              </a:rPr>
              <a:t>’20</a:t>
            </a:r>
            <a:r>
              <a:rPr lang="ko-KR" altLang="en-US" sz="900" kern="0" dirty="0">
                <a:solidFill>
                  <a:srgbClr val="000000"/>
                </a:solidFill>
                <a:latin typeface="Arial" panose="020B0604020202020204" pitchFamily="34" charset="0"/>
                <a:cs typeface="Arial" panose="020B0604020202020204" pitchFamily="34" charset="0"/>
              </a:rPr>
              <a:t>년 약 </a:t>
            </a:r>
            <a:r>
              <a:rPr lang="en-US" altLang="ko-KR" sz="900" kern="0" dirty="0">
                <a:solidFill>
                  <a:srgbClr val="000000"/>
                </a:solidFill>
                <a:latin typeface="Arial" panose="020B0604020202020204" pitchFamily="34" charset="0"/>
                <a:cs typeface="Arial" panose="020B0604020202020204" pitchFamily="34" charset="0"/>
              </a:rPr>
              <a:t>10</a:t>
            </a:r>
            <a:r>
              <a:rPr lang="ko-KR" altLang="en-US" sz="900" kern="0" dirty="0">
                <a:solidFill>
                  <a:srgbClr val="000000"/>
                </a:solidFill>
                <a:latin typeface="Arial" panose="020B0604020202020204" pitchFamily="34" charset="0"/>
                <a:cs typeface="Arial" panose="020B0604020202020204" pitchFamily="34" charset="0"/>
              </a:rPr>
              <a:t>억원</a:t>
            </a:r>
            <a:r>
              <a:rPr lang="en-US" altLang="ko-KR" sz="900" kern="0" dirty="0">
                <a:solidFill>
                  <a:srgbClr val="000000"/>
                </a:solidFill>
                <a:latin typeface="Arial" panose="020B0604020202020204" pitchFamily="34" charset="0"/>
                <a:cs typeface="Arial" panose="020B0604020202020204" pitchFamily="34" charset="0"/>
              </a:rPr>
              <a:t>, ’21</a:t>
            </a:r>
            <a:r>
              <a:rPr lang="ko-KR" altLang="en-US" sz="900" kern="0" dirty="0">
                <a:solidFill>
                  <a:srgbClr val="000000"/>
                </a:solidFill>
                <a:latin typeface="Arial" panose="020B0604020202020204" pitchFamily="34" charset="0"/>
                <a:cs typeface="Arial" panose="020B0604020202020204" pitchFamily="34" charset="0"/>
              </a:rPr>
              <a:t>년 약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억원 증가함</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건물은</a:t>
            </a:r>
            <a:r>
              <a:rPr lang="en-US" altLang="ko-KR" sz="900" kern="0" dirty="0">
                <a:solidFill>
                  <a:srgbClr val="000000"/>
                </a:solidFill>
                <a:latin typeface="Arial" panose="020B0604020202020204" pitchFamily="34" charset="0"/>
                <a:cs typeface="Arial" panose="020B0604020202020204" pitchFamily="34" charset="0"/>
              </a:rPr>
              <a:t> ’19</a:t>
            </a:r>
            <a:r>
              <a:rPr lang="ko-KR" altLang="en-US" sz="900" kern="0" dirty="0">
                <a:solidFill>
                  <a:srgbClr val="000000"/>
                </a:solidFill>
                <a:latin typeface="Arial" panose="020B0604020202020204" pitchFamily="34" charset="0"/>
                <a:cs typeface="Arial" panose="020B0604020202020204" pitchFamily="34" charset="0"/>
              </a:rPr>
              <a:t>년 오피스텔 구매로 </a:t>
            </a:r>
            <a:r>
              <a:rPr lang="en-US" altLang="ko-KR" sz="900" kern="0" dirty="0">
                <a:solidFill>
                  <a:srgbClr val="000000"/>
                </a:solidFill>
                <a:latin typeface="Arial" panose="020B0604020202020204" pitchFamily="34" charset="0"/>
                <a:cs typeface="Arial" panose="020B0604020202020204" pitchFamily="34" charset="0"/>
              </a:rPr>
              <a:t>180</a:t>
            </a:r>
            <a:r>
              <a:rPr lang="ko-KR" altLang="en-US" sz="900" kern="0" dirty="0">
                <a:solidFill>
                  <a:srgbClr val="000000"/>
                </a:solidFill>
                <a:latin typeface="Arial" panose="020B0604020202020204" pitchFamily="34" charset="0"/>
                <a:cs typeface="Arial" panose="020B0604020202020204" pitchFamily="34" charset="0"/>
              </a:rPr>
              <a:t>백만원</a:t>
            </a:r>
            <a:r>
              <a:rPr lang="en-US" altLang="ko-KR" sz="900" kern="0" dirty="0">
                <a:solidFill>
                  <a:srgbClr val="000000"/>
                </a:solidFill>
                <a:latin typeface="Arial" panose="020B0604020202020204" pitchFamily="34" charset="0"/>
                <a:cs typeface="Arial" panose="020B0604020202020204" pitchFamily="34" charset="0"/>
              </a:rPr>
              <a:t>, ’20</a:t>
            </a:r>
            <a:r>
              <a:rPr lang="ko-KR" altLang="en-US" sz="900" kern="0" dirty="0">
                <a:solidFill>
                  <a:srgbClr val="000000"/>
                </a:solidFill>
                <a:latin typeface="Arial" panose="020B0604020202020204" pitchFamily="34" charset="0"/>
                <a:cs typeface="Arial" panose="020B0604020202020204" pitchFamily="34" charset="0"/>
              </a:rPr>
              <a:t>년 </a:t>
            </a:r>
            <a:r>
              <a:rPr lang="ko-KR" altLang="en-US" sz="900" kern="0" dirty="0" err="1">
                <a:solidFill>
                  <a:srgbClr val="000000"/>
                </a:solidFill>
                <a:latin typeface="Arial" panose="020B0604020202020204" pitchFamily="34" charset="0"/>
                <a:cs typeface="Arial" panose="020B0604020202020204" pitchFamily="34" charset="0"/>
              </a:rPr>
              <a:t>엠보기</a:t>
            </a:r>
            <a:r>
              <a:rPr lang="ko-KR" altLang="en-US" sz="900" kern="0" dirty="0">
                <a:solidFill>
                  <a:srgbClr val="000000"/>
                </a:solidFill>
                <a:latin typeface="Arial" panose="020B0604020202020204" pitchFamily="34" charset="0"/>
                <a:cs typeface="Arial" panose="020B0604020202020204" pitchFamily="34" charset="0"/>
              </a:rPr>
              <a:t> 공장 설치로 </a:t>
            </a:r>
            <a:r>
              <a:rPr lang="en-US" altLang="ko-KR" sz="900" kern="0" dirty="0">
                <a:solidFill>
                  <a:srgbClr val="000000"/>
                </a:solidFill>
                <a:latin typeface="Arial" panose="020B0604020202020204" pitchFamily="34" charset="0"/>
                <a:cs typeface="Arial" panose="020B0604020202020204" pitchFamily="34" charset="0"/>
              </a:rPr>
              <a:t>234</a:t>
            </a:r>
            <a:r>
              <a:rPr lang="ko-KR" altLang="en-US" sz="900" kern="0" dirty="0">
                <a:solidFill>
                  <a:srgbClr val="000000"/>
                </a:solidFill>
                <a:latin typeface="Arial" panose="020B0604020202020204" pitchFamily="34" charset="0"/>
                <a:cs typeface="Arial" panose="020B0604020202020204" pitchFamily="34" charset="0"/>
              </a:rPr>
              <a:t>백만원</a:t>
            </a:r>
            <a:r>
              <a:rPr lang="en-US" altLang="ko-KR" sz="900" kern="0" dirty="0">
                <a:solidFill>
                  <a:srgbClr val="000000"/>
                </a:solidFill>
                <a:latin typeface="Arial" panose="020B0604020202020204" pitchFamily="34" charset="0"/>
                <a:cs typeface="Arial" panose="020B0604020202020204" pitchFamily="34" charset="0"/>
              </a:rPr>
              <a:t>, ‘21</a:t>
            </a:r>
            <a:r>
              <a:rPr lang="ko-KR" altLang="en-US" sz="900" kern="0" dirty="0">
                <a:solidFill>
                  <a:srgbClr val="000000"/>
                </a:solidFill>
                <a:latin typeface="Arial" panose="020B0604020202020204" pitchFamily="34" charset="0"/>
                <a:cs typeface="Arial" panose="020B0604020202020204" pitchFamily="34" charset="0"/>
              </a:rPr>
              <a:t>년 기숙사</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빌라</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잔금</a:t>
            </a:r>
            <a:r>
              <a:rPr lang="en-US" altLang="ko-KR" sz="900" kern="0" dirty="0">
                <a:solidFill>
                  <a:srgbClr val="000000"/>
                </a:solidFill>
                <a:latin typeface="Arial" panose="020B0604020202020204" pitchFamily="34" charset="0"/>
                <a:cs typeface="Arial" panose="020B0604020202020204" pitchFamily="34" charset="0"/>
              </a:rPr>
              <a:t>(3.6</a:t>
            </a:r>
            <a:r>
              <a:rPr lang="ko-KR" altLang="en-US" sz="900" kern="0" dirty="0">
                <a:solidFill>
                  <a:srgbClr val="000000"/>
                </a:solidFill>
                <a:latin typeface="Arial" panose="020B0604020202020204" pitchFamily="34" charset="0"/>
                <a:cs typeface="Arial" panose="020B0604020202020204" pitchFamily="34" charset="0"/>
              </a:rPr>
              <a:t>억원</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등으로 </a:t>
            </a:r>
            <a:r>
              <a:rPr lang="en-US" altLang="ko-KR" sz="900" kern="0" dirty="0">
                <a:solidFill>
                  <a:srgbClr val="000000"/>
                </a:solidFill>
                <a:latin typeface="Arial" panose="020B0604020202020204" pitchFamily="34" charset="0"/>
                <a:cs typeface="Arial" panose="020B0604020202020204" pitchFamily="34" charset="0"/>
              </a:rPr>
              <a:t>371</a:t>
            </a:r>
            <a:r>
              <a:rPr lang="ko-KR" altLang="en-US" sz="900" kern="0" dirty="0">
                <a:solidFill>
                  <a:srgbClr val="000000"/>
                </a:solidFill>
                <a:latin typeface="Arial" panose="020B0604020202020204" pitchFamily="34" charset="0"/>
                <a:cs typeface="Arial" panose="020B0604020202020204" pitchFamily="34" charset="0"/>
              </a:rPr>
              <a:t>백만원 지출하였음</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기계장치는</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엠보기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코팅기</a:t>
            </a:r>
            <a:r>
              <a:rPr lang="en-US" altLang="ko-KR" sz="900" kern="0" dirty="0">
                <a:solidFill>
                  <a:srgbClr val="000000"/>
                </a:solidFill>
                <a:latin typeface="Arial" panose="020B0604020202020204" pitchFamily="34" charset="0"/>
                <a:cs typeface="Arial" panose="020B0604020202020204" pitchFamily="34" charset="0"/>
              </a:rPr>
              <a:t>, UV LED </a:t>
            </a:r>
            <a:r>
              <a:rPr lang="ko-KR" altLang="en-US" sz="900" kern="0" dirty="0">
                <a:solidFill>
                  <a:srgbClr val="000000"/>
                </a:solidFill>
                <a:latin typeface="Arial" panose="020B0604020202020204" pitchFamily="34" charset="0"/>
                <a:cs typeface="Arial" panose="020B0604020202020204" pitchFamily="34" charset="0"/>
              </a:rPr>
              <a:t>등으로 인해 매년 </a:t>
            </a:r>
            <a:r>
              <a:rPr lang="en-US" altLang="ko-KR" sz="900" kern="0" dirty="0">
                <a:solidFill>
                  <a:srgbClr val="000000"/>
                </a:solidFill>
                <a:latin typeface="Arial" panose="020B0604020202020204" pitchFamily="34" charset="0"/>
                <a:cs typeface="Arial" panose="020B0604020202020204" pitchFamily="34" charset="0"/>
              </a:rPr>
              <a:t>2~4</a:t>
            </a:r>
            <a:r>
              <a:rPr lang="ko-KR" altLang="en-US" sz="900" kern="0" dirty="0">
                <a:solidFill>
                  <a:srgbClr val="000000"/>
                </a:solidFill>
                <a:latin typeface="Arial" panose="020B0604020202020204" pitchFamily="34" charset="0"/>
                <a:cs typeface="Arial" panose="020B0604020202020204" pitchFamily="34" charset="0"/>
              </a:rPr>
              <a:t>억원 수준으로 발생함</a:t>
            </a:r>
            <a:r>
              <a:rPr lang="en-US" altLang="ko-KR" sz="900" kern="0" dirty="0">
                <a:solidFill>
                  <a:srgbClr val="000000"/>
                </a:solidFill>
                <a:latin typeface="Arial" panose="020B0604020202020204" pitchFamily="34" charset="0"/>
                <a:cs typeface="Arial" panose="020B0604020202020204" pitchFamily="34" charset="0"/>
              </a:rPr>
              <a:t>. </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en-US" altLang="ko-KR" sz="900" kern="0" dirty="0">
                <a:solidFill>
                  <a:srgbClr val="000000"/>
                </a:solidFill>
                <a:latin typeface="Arial" panose="020B0604020202020204" pitchFamily="34" charset="0"/>
                <a:cs typeface="Arial" panose="020B0604020202020204" pitchFamily="34" charset="0"/>
              </a:rPr>
              <a:t>’20</a:t>
            </a:r>
            <a:r>
              <a:rPr lang="ko-KR" altLang="en-US" sz="900" kern="0" dirty="0">
                <a:solidFill>
                  <a:srgbClr val="000000"/>
                </a:solidFill>
                <a:latin typeface="Arial" panose="020B0604020202020204" pitchFamily="34" charset="0"/>
                <a:cs typeface="Arial" panose="020B0604020202020204" pitchFamily="34" charset="0"/>
              </a:rPr>
              <a:t>년</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’21</a:t>
            </a:r>
            <a:r>
              <a:rPr lang="ko-KR" altLang="en-US" sz="900" kern="0" dirty="0">
                <a:solidFill>
                  <a:srgbClr val="000000"/>
                </a:solidFill>
                <a:latin typeface="Arial" panose="020B0604020202020204" pitchFamily="34" charset="0"/>
                <a:cs typeface="Arial" panose="020B0604020202020204" pitchFamily="34" charset="0"/>
              </a:rPr>
              <a:t>년 스마트공장 구축 사업을 수행하였으며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관련 기계장치 등 에 대해 국고보조금을 지원 받음</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a:t>
            </a:r>
            <a:r>
              <a:rPr lang="ko-KR" altLang="en-US" sz="900" kern="0" dirty="0">
                <a:solidFill>
                  <a:srgbClr val="000000"/>
                </a:solidFill>
                <a:latin typeface="Arial" panose="020B0604020202020204" pitchFamily="34" charset="0"/>
                <a:cs typeface="Arial" panose="020B0604020202020204" pitchFamily="34" charset="0"/>
              </a:rPr>
              <a:t>총 국고보조금 수령액</a:t>
            </a:r>
            <a:r>
              <a:rPr lang="en-US" altLang="ko-KR" sz="900" kern="0" dirty="0">
                <a:solidFill>
                  <a:srgbClr val="000000"/>
                </a:solidFill>
                <a:latin typeface="Arial" panose="020B0604020202020204" pitchFamily="34" charset="0"/>
                <a:cs typeface="Arial" panose="020B0604020202020204" pitchFamily="34" charset="0"/>
              </a:rPr>
              <a:t>: ’20</a:t>
            </a:r>
            <a:r>
              <a:rPr lang="ko-KR" altLang="en-US" sz="900" kern="0" dirty="0">
                <a:solidFill>
                  <a:srgbClr val="000000"/>
                </a:solidFill>
                <a:latin typeface="Arial" panose="020B0604020202020204" pitchFamily="34" charset="0"/>
                <a:cs typeface="Arial" panose="020B0604020202020204" pitchFamily="34" charset="0"/>
              </a:rPr>
              <a:t>년 </a:t>
            </a:r>
            <a:r>
              <a:rPr lang="en-US" altLang="ko-KR" sz="900" kern="0" dirty="0">
                <a:solidFill>
                  <a:srgbClr val="000000"/>
                </a:solidFill>
                <a:latin typeface="Arial" panose="020B0604020202020204" pitchFamily="34" charset="0"/>
                <a:cs typeface="Arial" panose="020B0604020202020204" pitchFamily="34" charset="0"/>
              </a:rPr>
              <a:t>66</a:t>
            </a:r>
            <a:r>
              <a:rPr lang="ko-KR" altLang="en-US" sz="900" kern="0" dirty="0">
                <a:solidFill>
                  <a:srgbClr val="000000"/>
                </a:solidFill>
                <a:latin typeface="Arial" panose="020B0604020202020204" pitchFamily="34" charset="0"/>
                <a:cs typeface="Arial" panose="020B0604020202020204" pitchFamily="34" charset="0"/>
              </a:rPr>
              <a:t>백만원</a:t>
            </a:r>
            <a:r>
              <a:rPr lang="en-US" altLang="ko-KR" sz="900" kern="0" dirty="0">
                <a:solidFill>
                  <a:srgbClr val="000000"/>
                </a:solidFill>
                <a:latin typeface="Arial" panose="020B0604020202020204" pitchFamily="34" charset="0"/>
                <a:cs typeface="Arial" panose="020B0604020202020204" pitchFamily="34" charset="0"/>
              </a:rPr>
              <a:t>, ’21</a:t>
            </a:r>
            <a:r>
              <a:rPr lang="ko-KR" altLang="en-US" sz="900" kern="0" dirty="0">
                <a:solidFill>
                  <a:srgbClr val="000000"/>
                </a:solidFill>
                <a:latin typeface="Arial" panose="020B0604020202020204" pitchFamily="34" charset="0"/>
                <a:cs typeface="Arial" panose="020B0604020202020204" pitchFamily="34" charset="0"/>
              </a:rPr>
              <a:t>년 </a:t>
            </a:r>
            <a:r>
              <a:rPr lang="en-US" altLang="ko-KR" sz="900" kern="0" dirty="0">
                <a:solidFill>
                  <a:srgbClr val="000000"/>
                </a:solidFill>
                <a:latin typeface="Arial" panose="020B0604020202020204" pitchFamily="34" charset="0"/>
                <a:cs typeface="Arial" panose="020B0604020202020204" pitchFamily="34" charset="0"/>
              </a:rPr>
              <a:t>204</a:t>
            </a:r>
            <a:r>
              <a:rPr lang="ko-KR" altLang="en-US" sz="900" kern="0" dirty="0">
                <a:solidFill>
                  <a:srgbClr val="000000"/>
                </a:solidFill>
                <a:latin typeface="Arial" panose="020B0604020202020204" pitchFamily="34" charset="0"/>
                <a:cs typeface="Arial" panose="020B0604020202020204" pitchFamily="34" charset="0"/>
              </a:rPr>
              <a:t>백만원</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err="1">
                <a:solidFill>
                  <a:srgbClr val="000000"/>
                </a:solidFill>
                <a:latin typeface="Arial" panose="020B0604020202020204" pitchFamily="34" charset="0"/>
                <a:cs typeface="Arial" panose="020B0604020202020204" pitchFamily="34" charset="0"/>
              </a:rPr>
              <a:t>건설중인자산은</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신규 제</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공장 관련 토지</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건물 및 제</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호기 </a:t>
            </a:r>
            <a:r>
              <a:rPr lang="ko-KR" altLang="en-US" sz="900" kern="0" dirty="0" err="1">
                <a:solidFill>
                  <a:srgbClr val="000000"/>
                </a:solidFill>
                <a:latin typeface="Arial" panose="020B0604020202020204" pitchFamily="34" charset="0"/>
                <a:cs typeface="Arial" panose="020B0604020202020204" pitchFamily="34" charset="0"/>
              </a:rPr>
              <a:t>코팅기</a:t>
            </a:r>
            <a:r>
              <a:rPr lang="ko-KR" altLang="en-US" sz="900" kern="0" dirty="0">
                <a:solidFill>
                  <a:srgbClr val="000000"/>
                </a:solidFill>
                <a:latin typeface="Arial" panose="020B0604020202020204" pitchFamily="34" charset="0"/>
                <a:cs typeface="Arial" panose="020B0604020202020204" pitchFamily="34" charset="0"/>
              </a:rPr>
              <a:t> 구입 등 으로 인해 ’</a:t>
            </a:r>
            <a:r>
              <a:rPr lang="en-US" altLang="ko-KR" sz="900" kern="0" dirty="0">
                <a:solidFill>
                  <a:srgbClr val="000000"/>
                </a:solidFill>
                <a:latin typeface="Arial" panose="020B0604020202020204" pitchFamily="34" charset="0"/>
                <a:cs typeface="Arial" panose="020B0604020202020204" pitchFamily="34" charset="0"/>
              </a:rPr>
              <a:t>21</a:t>
            </a:r>
            <a:r>
              <a:rPr lang="ko-KR" altLang="en-US" sz="900" kern="0" dirty="0">
                <a:solidFill>
                  <a:srgbClr val="000000"/>
                </a:solidFill>
                <a:latin typeface="Arial" panose="020B0604020202020204" pitchFamily="34" charset="0"/>
                <a:cs typeface="Arial" panose="020B0604020202020204" pitchFamily="34" charset="0"/>
              </a:rPr>
              <a:t>년 크게 증가함</a:t>
            </a:r>
            <a:r>
              <a:rPr lang="en-US" altLang="ko-KR" sz="900" kern="0" dirty="0">
                <a:solidFill>
                  <a:srgbClr val="000000"/>
                </a:solidFill>
                <a:latin typeface="Arial" panose="020B0604020202020204" pitchFamily="34" charset="0"/>
                <a:cs typeface="Arial" panose="020B0604020202020204" pitchFamily="34" charset="0"/>
              </a:rPr>
              <a:t>. </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시설장치는 공장 천막공사</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보일러공사 등에 대해 발생하며 천막공사가 대부분을 차지함</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시설장치 중 집진기는 대기환경정화 장치로 국고보조금 </a:t>
            </a:r>
            <a:r>
              <a:rPr lang="en-US" altLang="ko-KR" sz="900" kern="0" dirty="0">
                <a:solidFill>
                  <a:srgbClr val="000000"/>
                </a:solidFill>
                <a:latin typeface="Arial" panose="020B0604020202020204" pitchFamily="34" charset="0"/>
                <a:cs typeface="Arial" panose="020B0604020202020204" pitchFamily="34" charset="0"/>
              </a:rPr>
              <a:t>90%</a:t>
            </a:r>
            <a:r>
              <a:rPr lang="ko-KR" altLang="en-US" sz="900" kern="0" dirty="0">
                <a:solidFill>
                  <a:srgbClr val="000000"/>
                </a:solidFill>
                <a:latin typeface="Arial" panose="020B0604020202020204" pitchFamily="34" charset="0"/>
                <a:cs typeface="Arial" panose="020B0604020202020204" pitchFamily="34" charset="0"/>
              </a:rPr>
              <a:t>를 지원받음</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차량운반구는 </a:t>
            </a:r>
            <a:r>
              <a:rPr lang="en-US" altLang="ko-KR" sz="900" kern="0" dirty="0">
                <a:solidFill>
                  <a:srgbClr val="000000"/>
                </a:solidFill>
                <a:latin typeface="Arial" panose="020B0604020202020204" pitchFamily="34" charset="0"/>
                <a:cs typeface="Arial" panose="020B0604020202020204" pitchFamily="34" charset="0"/>
              </a:rPr>
              <a:t>‘20</a:t>
            </a:r>
            <a:r>
              <a:rPr lang="ko-KR" altLang="en-US" sz="900" kern="0" dirty="0">
                <a:solidFill>
                  <a:srgbClr val="000000"/>
                </a:solidFill>
                <a:latin typeface="Arial" panose="020B0604020202020204" pitchFamily="34" charset="0"/>
                <a:cs typeface="Arial" panose="020B0604020202020204" pitchFamily="34" charset="0"/>
              </a:rPr>
              <a:t>년 지게차 </a:t>
            </a:r>
            <a:r>
              <a:rPr lang="en-US" altLang="ko-KR" sz="900" kern="0" dirty="0">
                <a:solidFill>
                  <a:srgbClr val="000000"/>
                </a:solidFill>
                <a:latin typeface="Arial" panose="020B0604020202020204" pitchFamily="34" charset="0"/>
                <a:cs typeface="Arial" panose="020B0604020202020204" pitchFamily="34" charset="0"/>
              </a:rPr>
              <a:t>66</a:t>
            </a:r>
            <a:r>
              <a:rPr lang="ko-KR" altLang="en-US" sz="900" kern="0" dirty="0">
                <a:solidFill>
                  <a:srgbClr val="000000"/>
                </a:solidFill>
                <a:latin typeface="Arial" panose="020B0604020202020204" pitchFamily="34" charset="0"/>
                <a:cs typeface="Arial" panose="020B0604020202020204" pitchFamily="34" charset="0"/>
              </a:rPr>
              <a:t>백만원</a:t>
            </a:r>
            <a:r>
              <a:rPr lang="en-US" altLang="ko-KR" sz="900" kern="0" dirty="0">
                <a:solidFill>
                  <a:srgbClr val="000000"/>
                </a:solidFill>
                <a:latin typeface="Arial" panose="020B0604020202020204" pitchFamily="34" charset="0"/>
                <a:cs typeface="Arial" panose="020B0604020202020204" pitchFamily="34" charset="0"/>
              </a:rPr>
              <a:t>, ‘21</a:t>
            </a:r>
            <a:r>
              <a:rPr lang="ko-KR" altLang="en-US" sz="900" kern="0" dirty="0">
                <a:solidFill>
                  <a:srgbClr val="000000"/>
                </a:solidFill>
                <a:latin typeface="Arial" panose="020B0604020202020204" pitchFamily="34" charset="0"/>
                <a:cs typeface="Arial" panose="020B0604020202020204" pitchFamily="34" charset="0"/>
              </a:rPr>
              <a:t>년 일반차량 </a:t>
            </a:r>
            <a:r>
              <a:rPr lang="en-US" altLang="ko-KR" sz="900" kern="0" dirty="0">
                <a:solidFill>
                  <a:srgbClr val="000000"/>
                </a:solidFill>
                <a:latin typeface="Arial" panose="020B0604020202020204" pitchFamily="34" charset="0"/>
                <a:cs typeface="Arial" panose="020B0604020202020204" pitchFamily="34" charset="0"/>
              </a:rPr>
              <a:t>63</a:t>
            </a:r>
            <a:r>
              <a:rPr lang="ko-KR" altLang="en-US" sz="900" kern="0" dirty="0">
                <a:solidFill>
                  <a:srgbClr val="000000"/>
                </a:solidFill>
                <a:latin typeface="Arial" panose="020B0604020202020204" pitchFamily="34" charset="0"/>
                <a:cs typeface="Arial" panose="020B0604020202020204" pitchFamily="34" charset="0"/>
              </a:rPr>
              <a:t>백만원</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및 지게차 </a:t>
            </a:r>
            <a:r>
              <a:rPr lang="en-US" altLang="ko-KR" sz="900" kern="0" dirty="0">
                <a:solidFill>
                  <a:srgbClr val="000000"/>
                </a:solidFill>
                <a:latin typeface="Arial" panose="020B0604020202020204" pitchFamily="34" charset="0"/>
                <a:cs typeface="Arial" panose="020B0604020202020204" pitchFamily="34" charset="0"/>
              </a:rPr>
              <a:t>36</a:t>
            </a:r>
            <a:r>
              <a:rPr lang="ko-KR" altLang="en-US" sz="900" kern="0" dirty="0">
                <a:solidFill>
                  <a:srgbClr val="000000"/>
                </a:solidFill>
                <a:latin typeface="Arial" panose="020B0604020202020204" pitchFamily="34" charset="0"/>
                <a:cs typeface="Arial" panose="020B0604020202020204" pitchFamily="34" charset="0"/>
              </a:rPr>
              <a:t>백만원 구입으로 인해 발생하였으며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공구와기구는</a:t>
            </a:r>
            <a:r>
              <a:rPr lang="ko-KR" altLang="en-US"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공압용</a:t>
            </a:r>
            <a:r>
              <a:rPr lang="ko-KR" altLang="en-US" sz="900" kern="0" dirty="0">
                <a:solidFill>
                  <a:srgbClr val="000000"/>
                </a:solidFill>
                <a:latin typeface="Arial" panose="020B0604020202020204" pitchFamily="34" charset="0"/>
                <a:cs typeface="Arial" panose="020B0604020202020204" pitchFamily="34" charset="0"/>
              </a:rPr>
              <a:t> 수직리프트</a:t>
            </a:r>
            <a:r>
              <a:rPr lang="en-US" altLang="ko-KR" sz="900" kern="0" dirty="0">
                <a:solidFill>
                  <a:srgbClr val="000000"/>
                </a:solidFill>
                <a:latin typeface="Arial" panose="020B0604020202020204" pitchFamily="34" charset="0"/>
                <a:cs typeface="Arial" panose="020B0604020202020204" pitchFamily="34" charset="0"/>
              </a:rPr>
              <a:t>(‘21</a:t>
            </a:r>
            <a:r>
              <a:rPr lang="ko-KR" altLang="en-US" sz="900" kern="0" dirty="0">
                <a:solidFill>
                  <a:srgbClr val="000000"/>
                </a:solidFill>
                <a:latin typeface="Arial" panose="020B0604020202020204" pitchFamily="34" charset="0"/>
                <a:cs typeface="Arial" panose="020B0604020202020204" pitchFamily="34" charset="0"/>
              </a:rPr>
              <a:t>년 </a:t>
            </a:r>
            <a:r>
              <a:rPr lang="en-US" altLang="ko-KR" sz="900" kern="0" dirty="0">
                <a:solidFill>
                  <a:srgbClr val="000000"/>
                </a:solidFill>
                <a:latin typeface="Arial" panose="020B0604020202020204" pitchFamily="34" charset="0"/>
                <a:cs typeface="Arial" panose="020B0604020202020204" pitchFamily="34" charset="0"/>
              </a:rPr>
              <a:t>8</a:t>
            </a:r>
            <a:r>
              <a:rPr lang="ko-KR" altLang="en-US" sz="900" kern="0" dirty="0">
                <a:solidFill>
                  <a:srgbClr val="000000"/>
                </a:solidFill>
                <a:latin typeface="Arial" panose="020B0604020202020204" pitchFamily="34" charset="0"/>
                <a:cs typeface="Arial" panose="020B0604020202020204" pitchFamily="34" charset="0"/>
              </a:rPr>
              <a:t>백만원</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비품은 전동구동 </a:t>
            </a:r>
            <a:r>
              <a:rPr lang="ko-KR" altLang="en-US" sz="900" kern="0" dirty="0" err="1">
                <a:solidFill>
                  <a:srgbClr val="000000"/>
                </a:solidFill>
                <a:latin typeface="Arial" panose="020B0604020202020204" pitchFamily="34" charset="0"/>
                <a:cs typeface="Arial" panose="020B0604020202020204" pitchFamily="34" charset="0"/>
              </a:rPr>
              <a:t>포크스테커</a:t>
            </a:r>
            <a:r>
              <a:rPr lang="ko-KR" altLang="en-US" sz="900" kern="0" dirty="0">
                <a:solidFill>
                  <a:srgbClr val="000000"/>
                </a:solidFill>
                <a:latin typeface="Arial" panose="020B0604020202020204" pitchFamily="34" charset="0"/>
                <a:cs typeface="Arial" panose="020B0604020202020204" pitchFamily="34" charset="0"/>
              </a:rPr>
              <a:t> 구입 등 으로 인해 지출이 발생하였음</a:t>
            </a:r>
            <a:r>
              <a:rPr lang="en-US" altLang="ko-KR" sz="900" kern="0" dirty="0">
                <a:solidFill>
                  <a:srgbClr val="000000"/>
                </a:solidFill>
                <a:latin typeface="Arial" panose="020B0604020202020204" pitchFamily="34" charset="0"/>
                <a:cs typeface="Arial" panose="020B0604020202020204" pitchFamily="34" charset="0"/>
              </a:rPr>
              <a:t>. </a:t>
            </a:r>
          </a:p>
          <a:p>
            <a:pPr marL="266699" lvl="2" indent="-171450" defTabSz="914395" fontAlgn="base">
              <a:lnSpc>
                <a:spcPts val="1200"/>
              </a:lnSpc>
              <a:spcBef>
                <a:spcPts val="600"/>
              </a:spcBef>
              <a:buClr>
                <a:srgbClr val="00338D"/>
              </a:buClr>
              <a:buSzPct val="100000"/>
              <a:buFont typeface="Wingdings" panose="05000000000000000000" pitchFamily="2" charset="2"/>
              <a:buChar char="§"/>
              <a:defRPr/>
            </a:pPr>
            <a:r>
              <a:rPr lang="en-US" altLang="ko-KR" sz="900" b="1" kern="0" dirty="0">
                <a:latin typeface="Arial" panose="020B0604020202020204" pitchFamily="34" charset="0"/>
                <a:cs typeface="Arial" panose="020B0604020202020204" pitchFamily="34" charset="0"/>
              </a:rPr>
              <a:t>Maintenance </a:t>
            </a:r>
            <a:r>
              <a:rPr lang="en-US" altLang="ko-KR" sz="900" b="1" kern="0" dirty="0" err="1">
                <a:latin typeface="Arial" panose="020B0604020202020204" pitchFamily="34" charset="0"/>
                <a:cs typeface="Arial" panose="020B0604020202020204" pitchFamily="34" charset="0"/>
              </a:rPr>
              <a:t>CapEx</a:t>
            </a:r>
            <a:endParaRPr lang="en-US" altLang="ko-KR" sz="900" b="1" kern="0" dirty="0">
              <a:latin typeface="Arial" panose="020B0604020202020204" pitchFamily="34" charset="0"/>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수선비</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회사 유지보수 </a:t>
            </a:r>
            <a:r>
              <a:rPr lang="en-US" altLang="ko-KR" sz="900" kern="0" dirty="0">
                <a:solidFill>
                  <a:srgbClr val="000000"/>
                </a:solidFill>
                <a:latin typeface="Arial" panose="020B0604020202020204" pitchFamily="34" charset="0"/>
                <a:cs typeface="Arial" panose="020B0604020202020204" pitchFamily="34" charset="0"/>
              </a:rPr>
              <a:t>Capex</a:t>
            </a:r>
            <a:r>
              <a:rPr lang="ko-KR" altLang="en-US" sz="900" kern="0" dirty="0">
                <a:solidFill>
                  <a:srgbClr val="000000"/>
                </a:solidFill>
                <a:latin typeface="Arial" panose="020B0604020202020204" pitchFamily="34" charset="0"/>
                <a:cs typeface="Arial" panose="020B0604020202020204" pitchFamily="34" charset="0"/>
              </a:rPr>
              <a:t>는 연 </a:t>
            </a:r>
            <a:r>
              <a:rPr lang="en-US" altLang="ko-KR" sz="900" kern="0" dirty="0">
                <a:solidFill>
                  <a:srgbClr val="000000"/>
                </a:solidFill>
                <a:latin typeface="Arial" panose="020B0604020202020204" pitchFamily="34" charset="0"/>
                <a:cs typeface="Arial" panose="020B0604020202020204" pitchFamily="34" charset="0"/>
              </a:rPr>
              <a:t>1</a:t>
            </a:r>
            <a:r>
              <a:rPr lang="ko-KR" altLang="en-US" sz="900" kern="0" dirty="0">
                <a:solidFill>
                  <a:srgbClr val="000000"/>
                </a:solidFill>
                <a:latin typeface="Arial" panose="020B0604020202020204" pitchFamily="34" charset="0"/>
                <a:cs typeface="Arial" panose="020B0604020202020204" pitchFamily="34" charset="0"/>
              </a:rPr>
              <a:t>억원</a:t>
            </a:r>
            <a:r>
              <a:rPr lang="en-US" altLang="ko-KR" sz="900" kern="0" dirty="0">
                <a:solidFill>
                  <a:srgbClr val="000000"/>
                </a:solidFill>
                <a:latin typeface="Arial" panose="020B0604020202020204" pitchFamily="34" charset="0"/>
                <a:cs typeface="Arial" panose="020B0604020202020204" pitchFamily="34" charset="0"/>
              </a:rPr>
              <a:t>~1.7</a:t>
            </a:r>
            <a:r>
              <a:rPr lang="ko-KR" altLang="en-US" sz="900" kern="0" dirty="0">
                <a:solidFill>
                  <a:srgbClr val="000000"/>
                </a:solidFill>
                <a:latin typeface="Arial" panose="020B0604020202020204" pitchFamily="34" charset="0"/>
                <a:cs typeface="Arial" panose="020B0604020202020204" pitchFamily="34" charset="0"/>
              </a:rPr>
              <a:t>억원 수준으로 대부분 기계장치 수선으로 부터 발생함</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ko-KR" altLang="en-US" sz="900" kern="0" dirty="0">
              <a:solidFill>
                <a:srgbClr val="000000"/>
              </a:solidFill>
              <a:latin typeface="Arial" panose="020B0604020202020204" pitchFamily="34" charset="0"/>
              <a:cs typeface="Arial" panose="020B0604020202020204" pitchFamily="34" charset="0"/>
            </a:endParaRP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endParaRPr lang="en-US" altLang="ko-KR" sz="900" kern="0" dirty="0">
              <a:solidFill>
                <a:srgbClr val="000000"/>
              </a:solidFill>
              <a:latin typeface="Arial" panose="020B0604020202020204" pitchFamily="34" charset="0"/>
              <a:cs typeface="Arial" panose="020B0604020202020204" pitchFamily="34" charset="0"/>
            </a:endParaRPr>
          </a:p>
          <a:p>
            <a:pPr defTabSz="914390" fontAlgn="base">
              <a:lnSpc>
                <a:spcPct val="120000"/>
              </a:lnSpc>
              <a:spcBef>
                <a:spcPts val="600"/>
              </a:spcBef>
              <a:spcAft>
                <a:spcPct val="0"/>
              </a:spcAft>
            </a:pPr>
            <a:endParaRPr lang="en-US" altLang="ko-KR" sz="1000" b="1" kern="0" dirty="0">
              <a:latin typeface="Arial" panose="020B0604020202020204" pitchFamily="34" charset="0"/>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err="1">
                <a:solidFill>
                  <a:srgbClr val="00338D"/>
                </a:solidFill>
                <a:latin typeface="Arial" panose="020B0604020202020204" pitchFamily="34" charset="0"/>
                <a:ea typeface="+mj-ea"/>
                <a:cs typeface="Arial" panose="020B0604020202020204" pitchFamily="34" charset="0"/>
              </a:rPr>
              <a:t>CapEx</a:t>
            </a:r>
            <a:endParaRPr lang="en-US" altLang="ko-KR" sz="1000" b="1" baseline="30000" dirty="0">
              <a:solidFill>
                <a:srgbClr val="00338D"/>
              </a:solidFill>
              <a:latin typeface="Arial" panose="020B0604020202020204" pitchFamily="34" charset="0"/>
              <a:ea typeface="+mj-ea"/>
              <a:cs typeface="Arial" panose="020B0604020202020204" pitchFamily="34" charset="0"/>
            </a:endParaRPr>
          </a:p>
        </p:txBody>
      </p:sp>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err="1">
                <a:solidFill>
                  <a:srgbClr val="00338D"/>
                </a:solidFill>
                <a:latin typeface="KPMG Extralight" panose="020B0303030202040204" pitchFamily="34" charset="0"/>
              </a:rPr>
              <a:t>CapEx</a:t>
            </a:r>
            <a:endParaRPr lang="en-US" altLang="ko-KR" sz="4500" b="1" dirty="0">
              <a:solidFill>
                <a:srgbClr val="00338D"/>
              </a:solidFill>
              <a:latin typeface="KPMG Extralight" panose="020B0303030202040204" pitchFamily="34" charset="0"/>
            </a:endParaRP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0" name="TextBox 9">
            <a:extLst>
              <a:ext uri="{FF2B5EF4-FFF2-40B4-BE49-F238E27FC236}">
                <a16:creationId xmlns:a16="http://schemas.microsoft.com/office/drawing/2014/main" id="{CDD4A807-1A81-463E-A08A-55AD4E84B6CE}"/>
              </a:ext>
            </a:extLst>
          </p:cNvPr>
          <p:cNvSpPr txBox="1"/>
          <p:nvPr/>
        </p:nvSpPr>
        <p:spPr>
          <a:xfrm>
            <a:off x="4003199" y="3503277"/>
            <a:ext cx="5130327" cy="430887"/>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 1: </a:t>
            </a:r>
            <a:r>
              <a:rPr lang="ko-KR" altLang="en-US" sz="700" dirty="0">
                <a:latin typeface="Arial" panose="020B0604020202020204" pitchFamily="34" charset="0"/>
                <a:cs typeface="Arial" panose="020B0604020202020204" pitchFamily="34" charset="0"/>
              </a:rPr>
              <a:t>회사는 별도로 </a:t>
            </a:r>
            <a:r>
              <a:rPr lang="en-US" altLang="ko-KR" sz="700" dirty="0">
                <a:latin typeface="Arial" panose="020B0604020202020204" pitchFamily="34" charset="0"/>
                <a:cs typeface="Arial" panose="020B0604020202020204" pitchFamily="34" charset="0"/>
              </a:rPr>
              <a:t>Expansion</a:t>
            </a:r>
            <a:r>
              <a:rPr lang="ko-KR" altLang="en-US" sz="700" dirty="0">
                <a:latin typeface="Arial" panose="020B0604020202020204" pitchFamily="34" charset="0"/>
                <a:cs typeface="Arial" panose="020B0604020202020204" pitchFamily="34" charset="0"/>
              </a:rPr>
              <a:t> </a:t>
            </a:r>
            <a:r>
              <a:rPr lang="en-US" altLang="ko-KR" sz="700" dirty="0" err="1">
                <a:latin typeface="Arial" panose="020B0604020202020204" pitchFamily="34" charset="0"/>
                <a:cs typeface="Arial" panose="020B0604020202020204" pitchFamily="34" charset="0"/>
              </a:rPr>
              <a:t>CapEx</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지출 데이터를 관리하고 있지 않으며</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원장을 통해 당해 증가한 유형자산을 </a:t>
            </a:r>
            <a:r>
              <a:rPr lang="en-US" altLang="ko-KR" sz="700" dirty="0">
                <a:latin typeface="Arial" panose="020B0604020202020204" pitchFamily="34" charset="0"/>
                <a:cs typeface="Arial" panose="020B0604020202020204" pitchFamily="34" charset="0"/>
              </a:rPr>
              <a:t>Expansion </a:t>
            </a:r>
            <a:r>
              <a:rPr lang="en-US" altLang="ko-KR" sz="700" dirty="0" err="1">
                <a:latin typeface="Arial" panose="020B0604020202020204" pitchFamily="34" charset="0"/>
                <a:cs typeface="Arial" panose="020B0604020202020204" pitchFamily="34" charset="0"/>
              </a:rPr>
              <a:t>CapEx</a:t>
            </a:r>
            <a:r>
              <a:rPr lang="ko-KR" altLang="en-US" sz="700" dirty="0">
                <a:latin typeface="Arial" panose="020B0604020202020204" pitchFamily="34" charset="0"/>
                <a:cs typeface="Arial" panose="020B0604020202020204" pitchFamily="34" charset="0"/>
              </a:rPr>
              <a:t>로 반영함</a:t>
            </a:r>
            <a:endParaRPr lang="en-US" altLang="ko-KR" sz="700" dirty="0">
              <a:latin typeface="Arial" panose="020B0604020202020204" pitchFamily="34" charset="0"/>
              <a:cs typeface="Arial" panose="020B0604020202020204" pitchFamily="34" charset="0"/>
            </a:endParaRPr>
          </a:p>
          <a:p>
            <a:r>
              <a:rPr lang="en-US" altLang="ko-KR" sz="700" dirty="0">
                <a:latin typeface="Arial" panose="020B0604020202020204" pitchFamily="34" charset="0"/>
                <a:cs typeface="Arial" panose="020B0604020202020204" pitchFamily="34" charset="0"/>
              </a:rPr>
              <a:t>Note 2: </a:t>
            </a:r>
            <a:r>
              <a:rPr lang="ko-KR" altLang="en-US" sz="700" dirty="0">
                <a:latin typeface="Arial" panose="020B0604020202020204" pitchFamily="34" charset="0"/>
                <a:cs typeface="Arial" panose="020B0604020202020204" pitchFamily="34" charset="0"/>
              </a:rPr>
              <a:t>회사는 별도로 </a:t>
            </a:r>
            <a:r>
              <a:rPr lang="en-US" altLang="ko-KR" sz="700" dirty="0">
                <a:latin typeface="Arial" panose="020B0604020202020204" pitchFamily="34" charset="0"/>
                <a:cs typeface="Arial" panose="020B0604020202020204" pitchFamily="34" charset="0"/>
              </a:rPr>
              <a:t>Maintenance </a:t>
            </a:r>
            <a:r>
              <a:rPr lang="en-US" altLang="ko-KR" sz="700" dirty="0" err="1">
                <a:latin typeface="Arial" panose="020B0604020202020204" pitchFamily="34" charset="0"/>
                <a:cs typeface="Arial" panose="020B0604020202020204" pitchFamily="34" charset="0"/>
              </a:rPr>
              <a:t>CapEx</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지출 데이터를 관리하고 있지 않으며</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수선비 성격이 대부분 </a:t>
            </a:r>
            <a:r>
              <a:rPr lang="en-US" altLang="ko-KR" sz="700" dirty="0">
                <a:latin typeface="Arial" panose="020B0604020202020204" pitchFamily="34" charset="0"/>
                <a:cs typeface="Arial" panose="020B0604020202020204" pitchFamily="34" charset="0"/>
              </a:rPr>
              <a:t>Maintenance </a:t>
            </a:r>
            <a:r>
              <a:rPr lang="en-US" altLang="ko-KR" sz="700" dirty="0" err="1">
                <a:latin typeface="Arial" panose="020B0604020202020204" pitchFamily="34" charset="0"/>
                <a:cs typeface="Arial" panose="020B0604020202020204" pitchFamily="34" charset="0"/>
              </a:rPr>
              <a:t>CapEx</a:t>
            </a:r>
            <a:r>
              <a:rPr lang="ko-KR" altLang="en-US" sz="700" dirty="0">
                <a:latin typeface="Arial" panose="020B0604020202020204" pitchFamily="34" charset="0"/>
                <a:cs typeface="Arial" panose="020B0604020202020204" pitchFamily="34" charset="0"/>
              </a:rPr>
              <a:t>와 유사하여</a:t>
            </a:r>
            <a:r>
              <a:rPr lang="en-US" altLang="ko-KR" sz="700" dirty="0">
                <a:latin typeface="Arial" panose="020B0604020202020204" pitchFamily="34" charset="0"/>
                <a:cs typeface="Arial" panose="020B0604020202020204" pitchFamily="34" charset="0"/>
              </a:rPr>
              <a:t>, </a:t>
            </a:r>
            <a:r>
              <a:rPr lang="ko-KR" altLang="en-US" sz="700" dirty="0">
                <a:latin typeface="Arial" panose="020B0604020202020204" pitchFamily="34" charset="0"/>
                <a:cs typeface="Arial" panose="020B0604020202020204" pitchFamily="34" charset="0"/>
              </a:rPr>
              <a:t>매년도 수선비를 </a:t>
            </a:r>
            <a:r>
              <a:rPr lang="en-US" altLang="ko-KR" sz="700" dirty="0">
                <a:latin typeface="Arial" panose="020B0604020202020204" pitchFamily="34" charset="0"/>
                <a:cs typeface="Arial" panose="020B0604020202020204" pitchFamily="34" charset="0"/>
              </a:rPr>
              <a:t>Maintenance </a:t>
            </a:r>
            <a:r>
              <a:rPr lang="en-US" altLang="ko-KR" sz="700" dirty="0" err="1">
                <a:latin typeface="Arial" panose="020B0604020202020204" pitchFamily="34" charset="0"/>
                <a:cs typeface="Arial" panose="020B0604020202020204" pitchFamily="34" charset="0"/>
              </a:rPr>
              <a:t>CapEx</a:t>
            </a:r>
            <a:r>
              <a:rPr lang="ko-KR" altLang="en-US" sz="700" dirty="0">
                <a:latin typeface="Arial" panose="020B0604020202020204" pitchFamily="34" charset="0"/>
                <a:cs typeface="Arial" panose="020B0604020202020204" pitchFamily="34" charset="0"/>
              </a:rPr>
              <a:t>로 반영함</a:t>
            </a:r>
            <a:endParaRPr lang="en-US" altLang="ko-KR" sz="700" dirty="0">
              <a:latin typeface="Arial" panose="020B0604020202020204" pitchFamily="34" charset="0"/>
              <a:cs typeface="Arial" panose="020B0604020202020204" pitchFamily="34" charset="0"/>
            </a:endParaRPr>
          </a:p>
        </p:txBody>
      </p:sp>
      <p:graphicFrame>
        <p:nvGraphicFramePr>
          <p:cNvPr id="12" name="표 11">
            <a:extLst>
              <a:ext uri="{FF2B5EF4-FFF2-40B4-BE49-F238E27FC236}">
                <a16:creationId xmlns:a16="http://schemas.microsoft.com/office/drawing/2014/main" id="{C3131C6C-F5B1-43BB-9C47-21B8E6B5D4A0}"/>
              </a:ext>
            </a:extLst>
          </p:cNvPr>
          <p:cNvGraphicFramePr>
            <a:graphicFrameLocks noGrp="1"/>
          </p:cNvGraphicFramePr>
          <p:nvPr>
            <p:extLst>
              <p:ext uri="{D42A27DB-BD31-4B8C-83A1-F6EECF244321}">
                <p14:modId xmlns:p14="http://schemas.microsoft.com/office/powerpoint/2010/main" val="1584780923"/>
              </p:ext>
            </p:extLst>
          </p:nvPr>
        </p:nvGraphicFramePr>
        <p:xfrm>
          <a:off x="4003199" y="1501200"/>
          <a:ext cx="5114675" cy="1981200"/>
        </p:xfrm>
        <a:graphic>
          <a:graphicData uri="http://schemas.openxmlformats.org/drawingml/2006/table">
            <a:tbl>
              <a:tblPr/>
              <a:tblGrid>
                <a:gridCol w="97883">
                  <a:extLst>
                    <a:ext uri="{9D8B030D-6E8A-4147-A177-3AD203B41FA5}">
                      <a16:colId xmlns:a16="http://schemas.microsoft.com/office/drawing/2014/main" val="1112748930"/>
                    </a:ext>
                  </a:extLst>
                </a:gridCol>
                <a:gridCol w="1543628">
                  <a:extLst>
                    <a:ext uri="{9D8B030D-6E8A-4147-A177-3AD203B41FA5}">
                      <a16:colId xmlns:a16="http://schemas.microsoft.com/office/drawing/2014/main" val="4110253337"/>
                    </a:ext>
                  </a:extLst>
                </a:gridCol>
                <a:gridCol w="868291">
                  <a:extLst>
                    <a:ext uri="{9D8B030D-6E8A-4147-A177-3AD203B41FA5}">
                      <a16:colId xmlns:a16="http://schemas.microsoft.com/office/drawing/2014/main" val="213272834"/>
                    </a:ext>
                  </a:extLst>
                </a:gridCol>
                <a:gridCol w="868291">
                  <a:extLst>
                    <a:ext uri="{9D8B030D-6E8A-4147-A177-3AD203B41FA5}">
                      <a16:colId xmlns:a16="http://schemas.microsoft.com/office/drawing/2014/main" val="734009164"/>
                    </a:ext>
                  </a:extLst>
                </a:gridCol>
                <a:gridCol w="868291">
                  <a:extLst>
                    <a:ext uri="{9D8B030D-6E8A-4147-A177-3AD203B41FA5}">
                      <a16:colId xmlns:a16="http://schemas.microsoft.com/office/drawing/2014/main" val="33789627"/>
                    </a:ext>
                  </a:extLst>
                </a:gridCol>
                <a:gridCol w="868291">
                  <a:extLst>
                    <a:ext uri="{9D8B030D-6E8A-4147-A177-3AD203B41FA5}">
                      <a16:colId xmlns:a16="http://schemas.microsoft.com/office/drawing/2014/main" val="1880639230"/>
                    </a:ext>
                  </a:extLst>
                </a:gridCol>
              </a:tblGrid>
              <a:tr h="1524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mj-ea"/>
                          <a:cs typeface="Arial" panose="020B0604020202020204" pitchFamily="34" charset="0"/>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mj-ea"/>
                          <a:cs typeface="Arial" panose="020B0604020202020204" pitchFamily="34" charset="0"/>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mj-ea"/>
                          <a:cs typeface="Arial" panose="020B0604020202020204" pitchFamily="34" charset="0"/>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527167488"/>
                  </a:ext>
                </a:extLst>
              </a:tr>
              <a:tr h="152400">
                <a:tc gridSpan="2">
                  <a:txBody>
                    <a:bodyPr/>
                    <a:lstStyle/>
                    <a:p>
                      <a:pPr algn="l"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Expansion</a:t>
                      </a:r>
                      <a:r>
                        <a:rPr lang="en-US" sz="900" b="1" i="0" u="none" strike="noStrike" baseline="30000" dirty="0">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459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461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1,885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4,140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082435955"/>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토지</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998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472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118318067"/>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건물</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180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234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371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403958179"/>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기계장치</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233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215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303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446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777263747"/>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차량운반구</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66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100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13053938"/>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Arial" panose="020B0604020202020204" pitchFamily="34" charset="0"/>
                          <a:ea typeface="+mj-ea"/>
                          <a:cs typeface="Arial" panose="020B0604020202020204" pitchFamily="34" charset="0"/>
                        </a:rPr>
                        <a:t>공구와기구</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670908556"/>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비품</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24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446512910"/>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건설중인자산</a:t>
                      </a: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2,682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141694397"/>
                  </a:ext>
                </a:extLst>
              </a:tr>
              <a:tr h="1524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시설장치</a:t>
                      </a: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176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30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182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97029877"/>
                  </a:ext>
                </a:extLst>
              </a:tr>
              <a:tr h="152400">
                <a:tc gridSpan="2">
                  <a:txBody>
                    <a:bodyPr/>
                    <a:lstStyle/>
                    <a:p>
                      <a:pPr algn="l"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Maintenance</a:t>
                      </a:r>
                      <a:r>
                        <a:rPr lang="en-US" sz="900" b="1" i="0" u="none" strike="noStrike" baseline="30000" dirty="0">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84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99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176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173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158560571"/>
                  </a:ext>
                </a:extLst>
              </a:tr>
              <a:tr h="1524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수선비</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84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99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176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173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74078575"/>
                  </a:ext>
                </a:extLst>
              </a:tr>
              <a:tr h="1524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합계</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543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560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2,061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4,313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03966189"/>
                  </a:ext>
                </a:extLst>
              </a:tr>
            </a:tbl>
          </a:graphicData>
        </a:graphic>
      </p:graphicFrame>
    </p:spTree>
    <p:extLst>
      <p:ext uri="{BB962C8B-B14F-4D97-AF65-F5344CB8AC3E}">
        <p14:creationId xmlns:p14="http://schemas.microsoft.com/office/powerpoint/2010/main" val="3725321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23E538-0163-40D2-A249-E97C6ED75FFD}"/>
              </a:ext>
            </a:extLst>
          </p:cNvPr>
          <p:cNvSpPr txBox="1">
            <a:spLocks/>
          </p:cNvSpPr>
          <p:nvPr/>
        </p:nvSpPr>
        <p:spPr>
          <a:xfrm>
            <a:off x="468000" y="1191600"/>
            <a:ext cx="3348000" cy="5042454"/>
          </a:xfrm>
          <a:prstGeom prst="rect">
            <a:avLst/>
          </a:prstGeom>
          <a:noFill/>
          <a:ln w="6350">
            <a:solidFill>
              <a:srgbClr val="00338D"/>
            </a:solidFill>
          </a:ln>
        </p:spPr>
        <p:txBody>
          <a:bodyPr wrap="square" lIns="54610" tIns="54610" rIns="54000" bIns="54610" rtlCol="0" anchor="t" anchorCtr="0">
            <a:noAutofit/>
          </a:bodyPr>
          <a:lstStyle/>
          <a:p>
            <a:pPr fontAlgn="base">
              <a:lnSpc>
                <a:spcPct val="120000"/>
              </a:lnSpc>
              <a:spcBef>
                <a:spcPts val="600"/>
              </a:spcBef>
              <a:spcAft>
                <a:spcPct val="0"/>
              </a:spcAft>
            </a:pPr>
            <a:r>
              <a:rPr lang="en-US" altLang="ko-KR" sz="1000" b="1" kern="0" dirty="0">
                <a:latin typeface="Arial" panose="020B0604020202020204" pitchFamily="34" charset="0"/>
                <a:cs typeface="Arial" panose="020B0604020202020204" pitchFamily="34" charset="0"/>
              </a:rPr>
              <a:t>Capacity &amp; Utilization</a:t>
            </a:r>
          </a:p>
          <a:p>
            <a:pPr marL="266699" lvl="2" indent="-171450" defTabSz="914395" fontAlgn="base">
              <a:lnSpc>
                <a:spcPts val="1200"/>
              </a:lnSpc>
              <a:spcBef>
                <a:spcPts val="600"/>
              </a:spcBef>
              <a:buClr>
                <a:srgbClr val="00338D"/>
              </a:buClr>
              <a:buSzPct val="100000"/>
              <a:buFont typeface="Wingdings" panose="05000000000000000000" pitchFamily="2" charset="2"/>
              <a:buChar char="§"/>
              <a:defRPr/>
            </a:pPr>
            <a:r>
              <a:rPr lang="ko-KR" altLang="en-US" sz="900" kern="0" dirty="0">
                <a:latin typeface="Arial" panose="020B0604020202020204" pitchFamily="34" charset="0"/>
                <a:cs typeface="Arial" panose="020B0604020202020204" pitchFamily="34" charset="0"/>
              </a:rPr>
              <a:t>회사는 현재 총 </a:t>
            </a:r>
            <a:r>
              <a:rPr lang="en-US" altLang="ko-KR" sz="900" kern="0" dirty="0">
                <a:latin typeface="Arial" panose="020B0604020202020204" pitchFamily="34" charset="0"/>
                <a:cs typeface="Arial" panose="020B0604020202020204" pitchFamily="34" charset="0"/>
              </a:rPr>
              <a:t>4</a:t>
            </a:r>
            <a:r>
              <a:rPr lang="ko-KR" altLang="en-US" sz="900" kern="0" dirty="0">
                <a:latin typeface="Arial" panose="020B0604020202020204" pitchFamily="34" charset="0"/>
                <a:cs typeface="Arial" panose="020B0604020202020204" pitchFamily="34" charset="0"/>
              </a:rPr>
              <a:t>대의 코팅기를 가동하고 있으며</a:t>
            </a:r>
            <a:r>
              <a:rPr lang="en-US" altLang="ko-KR" sz="900" kern="0" dirty="0">
                <a:latin typeface="Arial" panose="020B0604020202020204" pitchFamily="34" charset="0"/>
                <a:cs typeface="Arial" panose="020B0604020202020204" pitchFamily="34" charset="0"/>
              </a:rPr>
              <a:t>, </a:t>
            </a:r>
            <a:r>
              <a:rPr lang="ko-KR" altLang="en-US" sz="900" kern="0" dirty="0" err="1">
                <a:latin typeface="Arial" panose="020B0604020202020204" pitchFamily="34" charset="0"/>
                <a:cs typeface="Arial" panose="020B0604020202020204" pitchFamily="34" charset="0"/>
              </a:rPr>
              <a:t>코팅기</a:t>
            </a:r>
            <a:r>
              <a:rPr lang="ko-KR" altLang="en-US" sz="900" kern="0" dirty="0">
                <a:latin typeface="Arial" panose="020B0604020202020204" pitchFamily="34" charset="0"/>
                <a:cs typeface="Arial" panose="020B0604020202020204" pitchFamily="34" charset="0"/>
              </a:rPr>
              <a:t> </a:t>
            </a:r>
            <a:r>
              <a:rPr lang="en-US" altLang="ko-KR" sz="900" kern="0" dirty="0">
                <a:latin typeface="Arial" panose="020B0604020202020204" pitchFamily="34" charset="0"/>
                <a:cs typeface="Arial" panose="020B0604020202020204" pitchFamily="34" charset="0"/>
              </a:rPr>
              <a:t>4</a:t>
            </a:r>
            <a:r>
              <a:rPr lang="ko-KR" altLang="en-US" sz="900" kern="0" dirty="0">
                <a:latin typeface="Arial" panose="020B0604020202020204" pitchFamily="34" charset="0"/>
                <a:cs typeface="Arial" panose="020B0604020202020204" pitchFamily="34" charset="0"/>
              </a:rPr>
              <a:t>대의 연간 총 </a:t>
            </a:r>
            <a:r>
              <a:rPr lang="en-US" altLang="ko-KR" sz="900" kern="0" dirty="0">
                <a:latin typeface="Arial" panose="020B0604020202020204" pitchFamily="34" charset="0"/>
                <a:cs typeface="Arial" panose="020B0604020202020204" pitchFamily="34" charset="0"/>
              </a:rPr>
              <a:t>Capacity</a:t>
            </a:r>
            <a:r>
              <a:rPr lang="ko-KR" altLang="en-US" sz="900" kern="0" dirty="0">
                <a:latin typeface="Arial" panose="020B0604020202020204" pitchFamily="34" charset="0"/>
                <a:cs typeface="Arial" panose="020B0604020202020204" pitchFamily="34" charset="0"/>
              </a:rPr>
              <a:t>는 </a:t>
            </a:r>
            <a:r>
              <a:rPr lang="en-US" altLang="ko-KR" sz="900" kern="0" dirty="0">
                <a:latin typeface="Arial" panose="020B0604020202020204" pitchFamily="34" charset="0"/>
                <a:cs typeface="Arial" panose="020B0604020202020204" pitchFamily="34" charset="0"/>
              </a:rPr>
              <a:t>3,360m</a:t>
            </a:r>
            <a:r>
              <a:rPr lang="ko-KR" altLang="en-US" sz="900" kern="0" dirty="0">
                <a:latin typeface="Arial" panose="020B0604020202020204" pitchFamily="34" charset="0"/>
                <a:cs typeface="Arial" panose="020B0604020202020204" pitchFamily="34" charset="0"/>
              </a:rPr>
              <a:t>임</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가동률은 매출 증가에 따라 지속적으로 증가하는 추세이며</a:t>
            </a:r>
            <a:r>
              <a:rPr lang="en-US" altLang="ko-KR" sz="900" kern="0" dirty="0">
                <a:latin typeface="Arial" panose="020B0604020202020204" pitchFamily="34" charset="0"/>
                <a:cs typeface="Arial" panose="020B0604020202020204" pitchFamily="34" charset="0"/>
              </a:rPr>
              <a:t>, ’21</a:t>
            </a:r>
            <a:r>
              <a:rPr lang="ko-KR" altLang="en-US" sz="900" kern="0" dirty="0">
                <a:latin typeface="Arial" panose="020B0604020202020204" pitchFamily="34" charset="0"/>
                <a:cs typeface="Arial" panose="020B0604020202020204" pitchFamily="34" charset="0"/>
              </a:rPr>
              <a:t>년 </a:t>
            </a:r>
            <a:r>
              <a:rPr lang="en-US" altLang="ko-KR" sz="900" kern="0" dirty="0">
                <a:latin typeface="Arial" panose="020B0604020202020204" pitchFamily="34" charset="0"/>
                <a:cs typeface="Arial" panose="020B0604020202020204" pitchFamily="34" charset="0"/>
              </a:rPr>
              <a:t>3</a:t>
            </a:r>
            <a:r>
              <a:rPr lang="ko-KR" altLang="en-US" sz="900" kern="0" dirty="0">
                <a:latin typeface="Arial" panose="020B0604020202020204" pitchFamily="34" charset="0"/>
                <a:cs typeface="Arial" panose="020B0604020202020204" pitchFamily="34" charset="0"/>
              </a:rPr>
              <a:t>분기 기준 </a:t>
            </a:r>
            <a:r>
              <a:rPr lang="en-US" altLang="ko-KR" sz="900" kern="0" dirty="0">
                <a:latin typeface="Arial" panose="020B0604020202020204" pitchFamily="34" charset="0"/>
                <a:cs typeface="Arial" panose="020B0604020202020204" pitchFamily="34" charset="0"/>
              </a:rPr>
              <a:t>95.2%</a:t>
            </a:r>
            <a:r>
              <a:rPr lang="ko-KR" altLang="en-US" sz="900" kern="0" dirty="0">
                <a:latin typeface="Arial" panose="020B0604020202020204" pitchFamily="34" charset="0"/>
                <a:cs typeface="Arial" panose="020B0604020202020204" pitchFamily="34" charset="0"/>
              </a:rPr>
              <a:t>의 가동률을 보이고 있음</a:t>
            </a:r>
            <a:r>
              <a:rPr lang="en-US" altLang="ko-KR" sz="900" kern="0" dirty="0">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latin typeface="Arial" panose="020B0604020202020204" pitchFamily="34" charset="0"/>
                <a:cs typeface="Arial" panose="020B0604020202020204" pitchFamily="34" charset="0"/>
              </a:rPr>
              <a:t>코팅기당 </a:t>
            </a:r>
            <a:r>
              <a:rPr lang="ko-KR" altLang="en-US" sz="900" kern="0" dirty="0" err="1">
                <a:latin typeface="Arial" panose="020B0604020202020204" pitchFamily="34" charset="0"/>
                <a:cs typeface="Arial" panose="020B0604020202020204" pitchFamily="34" charset="0"/>
              </a:rPr>
              <a:t>스펙차이는</a:t>
            </a:r>
            <a:r>
              <a:rPr lang="ko-KR" altLang="en-US" sz="900" kern="0" dirty="0">
                <a:latin typeface="Arial" panose="020B0604020202020204" pitchFamily="34" charset="0"/>
                <a:cs typeface="Arial" panose="020B0604020202020204" pitchFamily="34" charset="0"/>
              </a:rPr>
              <a:t> 미미하며</a:t>
            </a:r>
            <a:r>
              <a:rPr lang="en-US" altLang="ko-KR" sz="900" kern="0" dirty="0">
                <a:latin typeface="Arial" panose="020B0604020202020204" pitchFamily="34" charset="0"/>
                <a:cs typeface="Arial" panose="020B0604020202020204" pitchFamily="34" charset="0"/>
              </a:rPr>
              <a:t>, </a:t>
            </a:r>
            <a:r>
              <a:rPr lang="ko-KR" altLang="en-US" sz="900" kern="0" dirty="0">
                <a:latin typeface="Arial" panose="020B0604020202020204" pitchFamily="34" charset="0"/>
                <a:cs typeface="Arial" panose="020B0604020202020204" pitchFamily="34" charset="0"/>
              </a:rPr>
              <a:t>월 </a:t>
            </a:r>
            <a:r>
              <a:rPr lang="en-US" altLang="ko-KR" sz="900" kern="0" dirty="0">
                <a:latin typeface="Arial" panose="020B0604020202020204" pitchFamily="34" charset="0"/>
                <a:cs typeface="Arial" panose="020B0604020202020204" pitchFamily="34" charset="0"/>
              </a:rPr>
              <a:t>25</a:t>
            </a:r>
            <a:r>
              <a:rPr lang="ko-KR" altLang="en-US" sz="900" kern="0" dirty="0">
                <a:latin typeface="Arial" panose="020B0604020202020204" pitchFamily="34" charset="0"/>
                <a:cs typeface="Arial" panose="020B0604020202020204" pitchFamily="34" charset="0"/>
              </a:rPr>
              <a:t>일 기준으로 </a:t>
            </a:r>
            <a:r>
              <a:rPr lang="ko-KR" altLang="en-US" sz="900" kern="0" dirty="0">
                <a:solidFill>
                  <a:srgbClr val="000000"/>
                </a:solidFill>
                <a:latin typeface="Arial" panose="020B0604020202020204" pitchFamily="34" charset="0"/>
                <a:cs typeface="Arial" panose="020B0604020202020204" pitchFamily="34" charset="0"/>
              </a:rPr>
              <a:t>일 </a:t>
            </a:r>
            <a:r>
              <a:rPr lang="en-US" altLang="ko-KR" sz="900" kern="0" dirty="0">
                <a:solidFill>
                  <a:srgbClr val="000000"/>
                </a:solidFill>
                <a:latin typeface="Arial" panose="020B0604020202020204" pitchFamily="34" charset="0"/>
                <a:cs typeface="Arial" panose="020B0604020202020204" pitchFamily="34" charset="0"/>
              </a:rPr>
              <a:t>24</a:t>
            </a:r>
            <a:r>
              <a:rPr lang="ko-KR" altLang="en-US" sz="900" kern="0" dirty="0">
                <a:solidFill>
                  <a:srgbClr val="000000"/>
                </a:solidFill>
                <a:latin typeface="Arial" panose="020B0604020202020204" pitchFamily="34" charset="0"/>
                <a:cs typeface="Arial" panose="020B0604020202020204" pitchFamily="34" charset="0"/>
              </a:rPr>
              <a:t>시간 가동하였을 시</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코팅기당 월 </a:t>
            </a:r>
            <a:r>
              <a:rPr lang="en-US" altLang="ko-KR" sz="900" kern="0" dirty="0">
                <a:solidFill>
                  <a:srgbClr val="000000"/>
                </a:solidFill>
                <a:latin typeface="Arial" panose="020B0604020202020204" pitchFamily="34" charset="0"/>
                <a:cs typeface="Arial" panose="020B0604020202020204" pitchFamily="34" charset="0"/>
              </a:rPr>
              <a:t>70</a:t>
            </a:r>
            <a:r>
              <a:rPr lang="ko-KR" altLang="en-US" sz="900" kern="0" dirty="0">
                <a:solidFill>
                  <a:srgbClr val="000000"/>
                </a:solidFill>
                <a:latin typeface="Arial" panose="020B0604020202020204" pitchFamily="34" charset="0"/>
                <a:cs typeface="Arial" panose="020B0604020202020204" pitchFamily="34" charset="0"/>
              </a:rPr>
              <a:t>만</a:t>
            </a:r>
            <a:r>
              <a:rPr lang="en-US" altLang="ko-KR" sz="900" kern="0" dirty="0">
                <a:solidFill>
                  <a:srgbClr val="000000"/>
                </a:solidFill>
                <a:latin typeface="Arial" panose="020B0604020202020204" pitchFamily="34" charset="0"/>
                <a:cs typeface="Arial" panose="020B0604020202020204" pitchFamily="34" charset="0"/>
              </a:rPr>
              <a:t>m</a:t>
            </a:r>
            <a:r>
              <a:rPr lang="ko-KR" altLang="en-US" sz="900" kern="0" dirty="0">
                <a:solidFill>
                  <a:srgbClr val="000000"/>
                </a:solidFill>
                <a:latin typeface="Arial" panose="020B0604020202020204" pitchFamily="34" charset="0"/>
                <a:cs typeface="Arial" panose="020B0604020202020204" pitchFamily="34" charset="0"/>
              </a:rPr>
              <a:t>의 제품을 생산할 수 있음</a:t>
            </a:r>
            <a:r>
              <a:rPr lang="en-US" altLang="ko-KR" sz="900" kern="0" dirty="0">
                <a:solidFill>
                  <a:srgbClr val="000000"/>
                </a:solidFill>
                <a:latin typeface="Arial" panose="020B0604020202020204" pitchFamily="34" charset="0"/>
                <a:cs typeface="Arial" panose="020B0604020202020204" pitchFamily="34" charset="0"/>
              </a:rPr>
              <a:t>. </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err="1">
                <a:solidFill>
                  <a:srgbClr val="000000"/>
                </a:solidFill>
                <a:latin typeface="Arial" panose="020B0604020202020204" pitchFamily="34" charset="0"/>
                <a:cs typeface="Arial" panose="020B0604020202020204" pitchFamily="34" charset="0"/>
              </a:rPr>
              <a:t>코팅기</a:t>
            </a:r>
            <a:r>
              <a:rPr lang="ko-KR" altLang="en-US" sz="900" kern="0" dirty="0">
                <a:solidFill>
                  <a:srgbClr val="000000"/>
                </a:solidFill>
                <a:latin typeface="Arial" panose="020B0604020202020204" pitchFamily="34" charset="0"/>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4</a:t>
            </a:r>
            <a:r>
              <a:rPr lang="ko-KR" altLang="en-US" sz="900" kern="0" dirty="0">
                <a:solidFill>
                  <a:srgbClr val="000000"/>
                </a:solidFill>
                <a:latin typeface="Arial" panose="020B0604020202020204" pitchFamily="34" charset="0"/>
                <a:cs typeface="Arial" panose="020B0604020202020204" pitchFamily="34" charset="0"/>
              </a:rPr>
              <a:t>대 고려 시</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회사의 연간 총 </a:t>
            </a:r>
            <a:r>
              <a:rPr lang="en-US" altLang="ko-KR" sz="900" kern="0" dirty="0">
                <a:solidFill>
                  <a:srgbClr val="000000"/>
                </a:solidFill>
                <a:latin typeface="Arial" panose="020B0604020202020204" pitchFamily="34" charset="0"/>
                <a:cs typeface="Arial" panose="020B0604020202020204" pitchFamily="34" charset="0"/>
              </a:rPr>
              <a:t>Capacity</a:t>
            </a:r>
            <a:r>
              <a:rPr lang="ko-KR" altLang="en-US" sz="900" kern="0" dirty="0">
                <a:solidFill>
                  <a:srgbClr val="000000"/>
                </a:solidFill>
                <a:latin typeface="Arial" panose="020B0604020202020204" pitchFamily="34" charset="0"/>
                <a:cs typeface="Arial" panose="020B0604020202020204" pitchFamily="34" charset="0"/>
              </a:rPr>
              <a:t>는 </a:t>
            </a:r>
            <a:r>
              <a:rPr lang="en-US" altLang="ko-KR" sz="900" kern="0" dirty="0">
                <a:solidFill>
                  <a:srgbClr val="000000"/>
                </a:solidFill>
                <a:latin typeface="Arial" panose="020B0604020202020204" pitchFamily="34" charset="0"/>
                <a:cs typeface="Arial" panose="020B0604020202020204" pitchFamily="34" charset="0"/>
              </a:rPr>
              <a:t>3,360</a:t>
            </a:r>
            <a:r>
              <a:rPr lang="ko-KR" altLang="en-US" sz="900" kern="0" dirty="0">
                <a:solidFill>
                  <a:srgbClr val="000000"/>
                </a:solidFill>
                <a:latin typeface="Arial" panose="020B0604020202020204" pitchFamily="34" charset="0"/>
                <a:cs typeface="Arial" panose="020B0604020202020204" pitchFamily="34" charset="0"/>
              </a:rPr>
              <a:t>만</a:t>
            </a:r>
            <a:r>
              <a:rPr lang="en-US" altLang="ko-KR" sz="900" kern="0" dirty="0">
                <a:solidFill>
                  <a:srgbClr val="000000"/>
                </a:solidFill>
                <a:latin typeface="Arial" panose="020B0604020202020204" pitchFamily="34" charset="0"/>
                <a:cs typeface="Arial" panose="020B0604020202020204" pitchFamily="34" charset="0"/>
              </a:rPr>
              <a:t>m </a:t>
            </a:r>
            <a:r>
              <a:rPr lang="ko-KR" altLang="en-US" sz="900" kern="0" dirty="0">
                <a:solidFill>
                  <a:srgbClr val="000000"/>
                </a:solidFill>
                <a:latin typeface="Arial" panose="020B0604020202020204" pitchFamily="34" charset="0"/>
                <a:cs typeface="Arial" panose="020B0604020202020204" pitchFamily="34" charset="0"/>
              </a:rPr>
              <a:t>수준이고</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과거 </a:t>
            </a:r>
            <a:r>
              <a:rPr lang="en-US" altLang="ko-KR" sz="900" kern="0" dirty="0">
                <a:solidFill>
                  <a:srgbClr val="000000"/>
                </a:solidFill>
                <a:latin typeface="Arial" panose="020B0604020202020204" pitchFamily="34" charset="0"/>
                <a:cs typeface="Arial" panose="020B0604020202020204" pitchFamily="34" charset="0"/>
              </a:rPr>
              <a:t>Utilization</a:t>
            </a:r>
            <a:r>
              <a:rPr lang="ko-KR" altLang="en-US" sz="900" kern="0" dirty="0">
                <a:solidFill>
                  <a:srgbClr val="000000"/>
                </a:solidFill>
                <a:latin typeface="Arial" panose="020B0604020202020204" pitchFamily="34" charset="0"/>
                <a:cs typeface="Arial" panose="020B0604020202020204" pitchFamily="34" charset="0"/>
              </a:rPr>
              <a:t>은 약 </a:t>
            </a:r>
            <a:r>
              <a:rPr lang="en-US" altLang="ko-KR" sz="900" kern="0" dirty="0">
                <a:solidFill>
                  <a:srgbClr val="000000"/>
                </a:solidFill>
                <a:latin typeface="Arial" panose="020B0604020202020204" pitchFamily="34" charset="0"/>
                <a:cs typeface="Arial" panose="020B0604020202020204" pitchFamily="34" charset="0"/>
              </a:rPr>
              <a:t>50% </a:t>
            </a:r>
            <a:r>
              <a:rPr lang="ko-KR" altLang="en-US" sz="900" kern="0" dirty="0">
                <a:solidFill>
                  <a:srgbClr val="000000"/>
                </a:solidFill>
                <a:latin typeface="Arial" panose="020B0604020202020204" pitchFamily="34" charset="0"/>
                <a:cs typeface="Arial" panose="020B0604020202020204" pitchFamily="34" charset="0"/>
              </a:rPr>
              <a:t>수준이었으나</a:t>
            </a:r>
            <a:r>
              <a:rPr lang="en-US" altLang="ko-KR" sz="900" kern="0" dirty="0">
                <a:solidFill>
                  <a:srgbClr val="000000"/>
                </a:solidFill>
                <a:latin typeface="Arial" panose="020B0604020202020204" pitchFamily="34" charset="0"/>
                <a:cs typeface="Arial" panose="020B0604020202020204" pitchFamily="34" charset="0"/>
              </a:rPr>
              <a:t>, ’20</a:t>
            </a:r>
            <a:r>
              <a:rPr lang="ko-KR" altLang="en-US" sz="900" kern="0" dirty="0">
                <a:solidFill>
                  <a:srgbClr val="000000"/>
                </a:solidFill>
                <a:latin typeface="Arial" panose="020B0604020202020204" pitchFamily="34" charset="0"/>
                <a:cs typeface="Arial" panose="020B0604020202020204" pitchFamily="34" charset="0"/>
              </a:rPr>
              <a:t>년 이후 판매 물량이 증가함에 따라 지속적으로 상승하여 ‘</a:t>
            </a:r>
            <a:r>
              <a:rPr lang="en-US" altLang="ko-KR" sz="900" kern="0" dirty="0">
                <a:solidFill>
                  <a:srgbClr val="000000"/>
                </a:solidFill>
                <a:latin typeface="Arial" panose="020B0604020202020204" pitchFamily="34" charset="0"/>
                <a:cs typeface="Arial" panose="020B0604020202020204" pitchFamily="34" charset="0"/>
              </a:rPr>
              <a:t>21</a:t>
            </a:r>
            <a:r>
              <a:rPr lang="ko-KR" altLang="en-US" sz="900" kern="0" dirty="0">
                <a:solidFill>
                  <a:srgbClr val="000000"/>
                </a:solidFill>
                <a:latin typeface="Arial" panose="020B0604020202020204" pitchFamily="34" charset="0"/>
                <a:cs typeface="Arial" panose="020B0604020202020204" pitchFamily="34" charset="0"/>
              </a:rPr>
              <a:t>년 </a:t>
            </a:r>
            <a:r>
              <a:rPr lang="en-US" altLang="ko-KR" sz="900" kern="0" dirty="0">
                <a:solidFill>
                  <a:srgbClr val="000000"/>
                </a:solidFill>
                <a:latin typeface="Arial" panose="020B0604020202020204" pitchFamily="34" charset="0"/>
                <a:cs typeface="Arial" panose="020B0604020202020204" pitchFamily="34" charset="0"/>
              </a:rPr>
              <a:t>3</a:t>
            </a:r>
            <a:r>
              <a:rPr lang="ko-KR" altLang="en-US" sz="900" kern="0" dirty="0">
                <a:solidFill>
                  <a:srgbClr val="000000"/>
                </a:solidFill>
                <a:latin typeface="Arial" panose="020B0604020202020204" pitchFamily="34" charset="0"/>
                <a:cs typeface="Arial" panose="020B0604020202020204" pitchFamily="34" charset="0"/>
              </a:rPr>
              <a:t>분기 기준 </a:t>
            </a:r>
            <a:r>
              <a:rPr lang="en-US" altLang="ko-KR" sz="900" kern="0" dirty="0">
                <a:solidFill>
                  <a:srgbClr val="000000"/>
                </a:solidFill>
                <a:latin typeface="Arial" panose="020B0604020202020204" pitchFamily="34" charset="0"/>
                <a:cs typeface="Arial" panose="020B0604020202020204" pitchFamily="34" charset="0"/>
              </a:rPr>
              <a:t>95.2%</a:t>
            </a:r>
            <a:r>
              <a:rPr lang="ko-KR" altLang="en-US" sz="900" kern="0" dirty="0">
                <a:solidFill>
                  <a:srgbClr val="000000"/>
                </a:solidFill>
                <a:latin typeface="Arial" panose="020B0604020202020204" pitchFamily="34" charset="0"/>
                <a:cs typeface="Arial" panose="020B0604020202020204" pitchFamily="34" charset="0"/>
              </a:rPr>
              <a:t>의 가동률을 보이고 있음</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en-US" altLang="ko-KR" sz="900" kern="0" dirty="0">
                <a:solidFill>
                  <a:srgbClr val="000000"/>
                </a:solidFill>
                <a:latin typeface="Arial" panose="020B0604020202020204" pitchFamily="34" charset="0"/>
                <a:cs typeface="Arial" panose="020B0604020202020204" pitchFamily="34" charset="0"/>
              </a:rPr>
              <a:t>’20</a:t>
            </a:r>
            <a:r>
              <a:rPr lang="ko-KR" altLang="en-US" sz="900" kern="0" dirty="0">
                <a:solidFill>
                  <a:srgbClr val="000000"/>
                </a:solidFill>
                <a:latin typeface="Arial" panose="020B0604020202020204" pitchFamily="34" charset="0"/>
                <a:cs typeface="Arial" panose="020B0604020202020204" pitchFamily="34" charset="0"/>
              </a:rPr>
              <a:t>년</a:t>
            </a:r>
            <a:r>
              <a:rPr lang="en-US" altLang="ko-KR" sz="900" kern="0" dirty="0">
                <a:solidFill>
                  <a:srgbClr val="000000"/>
                </a:solidFill>
                <a:latin typeface="Arial" panose="020B0604020202020204" pitchFamily="34" charset="0"/>
                <a:cs typeface="Arial" panose="020B0604020202020204" pitchFamily="34" charset="0"/>
              </a:rPr>
              <a:t>~’21</a:t>
            </a:r>
            <a:r>
              <a:rPr lang="ko-KR" altLang="en-US" sz="900" kern="0" dirty="0">
                <a:solidFill>
                  <a:srgbClr val="000000"/>
                </a:solidFill>
                <a:latin typeface="Arial" panose="020B0604020202020204" pitchFamily="34" charset="0"/>
                <a:cs typeface="Arial" panose="020B0604020202020204" pitchFamily="34" charset="0"/>
              </a:rPr>
              <a:t>년 중 월 최대 생산량은 </a:t>
            </a:r>
            <a:r>
              <a:rPr lang="en-US" altLang="ko-KR" sz="900" kern="0" dirty="0">
                <a:solidFill>
                  <a:srgbClr val="000000"/>
                </a:solidFill>
                <a:latin typeface="Arial" panose="020B0604020202020204" pitchFamily="34" charset="0"/>
                <a:cs typeface="Arial" panose="020B0604020202020204" pitchFamily="34" charset="0"/>
              </a:rPr>
              <a:t>310</a:t>
            </a:r>
            <a:r>
              <a:rPr lang="ko-KR" altLang="en-US" sz="900" kern="0" dirty="0">
                <a:solidFill>
                  <a:srgbClr val="000000"/>
                </a:solidFill>
                <a:latin typeface="Arial" panose="020B0604020202020204" pitchFamily="34" charset="0"/>
                <a:cs typeface="Arial" panose="020B0604020202020204" pitchFamily="34" charset="0"/>
              </a:rPr>
              <a:t>만</a:t>
            </a:r>
            <a:r>
              <a:rPr lang="en-US" altLang="ko-KR" sz="900" kern="0" dirty="0">
                <a:solidFill>
                  <a:srgbClr val="000000"/>
                </a:solidFill>
                <a:latin typeface="Arial" panose="020B0604020202020204" pitchFamily="34" charset="0"/>
                <a:cs typeface="Arial" panose="020B0604020202020204" pitchFamily="34" charset="0"/>
              </a:rPr>
              <a:t>m</a:t>
            </a:r>
            <a:r>
              <a:rPr lang="ko-KR" altLang="en-US" sz="900" kern="0" dirty="0">
                <a:solidFill>
                  <a:srgbClr val="000000"/>
                </a:solidFill>
                <a:latin typeface="Arial" panose="020B0604020202020204" pitchFamily="34" charset="0"/>
                <a:cs typeface="Arial" panose="020B0604020202020204" pitchFamily="34" charset="0"/>
              </a:rPr>
              <a:t>였으며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인터뷰에 따르면 월 </a:t>
            </a:r>
            <a:r>
              <a:rPr lang="en-US" altLang="ko-KR" sz="900" kern="0" dirty="0">
                <a:solidFill>
                  <a:srgbClr val="000000"/>
                </a:solidFill>
                <a:latin typeface="Arial" panose="020B0604020202020204" pitchFamily="34" charset="0"/>
                <a:cs typeface="Arial" panose="020B0604020202020204" pitchFamily="34" charset="0"/>
              </a:rPr>
              <a:t>264</a:t>
            </a:r>
            <a:r>
              <a:rPr lang="ko-KR" altLang="en-US" sz="900" kern="0" dirty="0">
                <a:solidFill>
                  <a:srgbClr val="000000"/>
                </a:solidFill>
                <a:latin typeface="Arial" panose="020B0604020202020204" pitchFamily="34" charset="0"/>
                <a:cs typeface="Arial" panose="020B0604020202020204" pitchFamily="34" charset="0"/>
              </a:rPr>
              <a:t>만</a:t>
            </a:r>
            <a:r>
              <a:rPr lang="en-US" altLang="ko-KR" sz="900" kern="0" dirty="0">
                <a:solidFill>
                  <a:srgbClr val="000000"/>
                </a:solidFill>
                <a:latin typeface="Arial" panose="020B0604020202020204" pitchFamily="34" charset="0"/>
                <a:cs typeface="Arial" panose="020B0604020202020204" pitchFamily="34" charset="0"/>
              </a:rPr>
              <a:t>m </a:t>
            </a:r>
            <a:r>
              <a:rPr lang="ko-KR" altLang="en-US" sz="900" kern="0" dirty="0">
                <a:solidFill>
                  <a:srgbClr val="000000"/>
                </a:solidFill>
                <a:latin typeface="Arial" panose="020B0604020202020204" pitchFamily="34" charset="0"/>
                <a:cs typeface="Arial" panose="020B0604020202020204" pitchFamily="34" charset="0"/>
              </a:rPr>
              <a:t>초과 주문접수시 법적요구사항인 주</a:t>
            </a:r>
            <a:r>
              <a:rPr lang="en-US" altLang="ko-KR" sz="900" kern="0" dirty="0">
                <a:solidFill>
                  <a:srgbClr val="000000"/>
                </a:solidFill>
                <a:latin typeface="Arial" panose="020B0604020202020204" pitchFamily="34" charset="0"/>
                <a:cs typeface="Arial" panose="020B0604020202020204" pitchFamily="34" charset="0"/>
              </a:rPr>
              <a:t>52</a:t>
            </a:r>
            <a:r>
              <a:rPr lang="ko-KR" altLang="en-US" sz="900" kern="0" dirty="0">
                <a:solidFill>
                  <a:srgbClr val="000000"/>
                </a:solidFill>
                <a:latin typeface="Arial" panose="020B0604020202020204" pitchFamily="34" charset="0"/>
                <a:cs typeface="Arial" panose="020B0604020202020204" pitchFamily="34" charset="0"/>
              </a:rPr>
              <a:t>시간 근무 준수가 불가능하여 ’</a:t>
            </a:r>
            <a:r>
              <a:rPr lang="en-US" altLang="ko-KR" sz="900" kern="0" dirty="0">
                <a:solidFill>
                  <a:srgbClr val="000000"/>
                </a:solidFill>
                <a:latin typeface="Arial" panose="020B0604020202020204" pitchFamily="34" charset="0"/>
                <a:cs typeface="Arial" panose="020B0604020202020204" pitchFamily="34" charset="0"/>
              </a:rPr>
              <a:t>21</a:t>
            </a:r>
            <a:r>
              <a:rPr lang="ko-KR" altLang="en-US" sz="900" kern="0" dirty="0">
                <a:solidFill>
                  <a:srgbClr val="000000"/>
                </a:solidFill>
                <a:latin typeface="Arial" panose="020B0604020202020204" pitchFamily="34" charset="0"/>
                <a:cs typeface="Arial" panose="020B0604020202020204" pitchFamily="34" charset="0"/>
              </a:rPr>
              <a:t>년 말 신규 제</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공장 및 제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호기 코팅기를 추가 설치하였음</a:t>
            </a:r>
            <a:r>
              <a:rPr lang="en-US" altLang="ko-KR" sz="900" kern="0" dirty="0">
                <a:solidFill>
                  <a:srgbClr val="000000"/>
                </a:solidFill>
                <a:latin typeface="Arial" panose="020B0604020202020204" pitchFamily="34" charset="0"/>
                <a:cs typeface="Arial" panose="020B0604020202020204" pitchFamily="34" charset="0"/>
              </a:rPr>
              <a:t>. </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회사는 일 </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교대를 수행하고 있으며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교대방식은 </a:t>
            </a:r>
            <a:r>
              <a:rPr lang="ko-KR" altLang="en-US" sz="900" kern="0" dirty="0" err="1">
                <a:solidFill>
                  <a:srgbClr val="000000"/>
                </a:solidFill>
                <a:latin typeface="Arial" panose="020B0604020202020204" pitchFamily="34" charset="0"/>
                <a:cs typeface="Arial" panose="020B0604020202020204" pitchFamily="34" charset="0"/>
              </a:rPr>
              <a:t>맞교대와</a:t>
            </a:r>
            <a:r>
              <a:rPr lang="ko-KR" altLang="en-US" sz="900" kern="0" dirty="0">
                <a:solidFill>
                  <a:srgbClr val="000000"/>
                </a:solidFill>
                <a:latin typeface="Arial" panose="020B0604020202020204" pitchFamily="34" charset="0"/>
                <a:cs typeface="Arial" panose="020B0604020202020204" pitchFamily="34" charset="0"/>
              </a:rPr>
              <a:t> 정상교대로 구분됨</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맞교대는</a:t>
            </a:r>
            <a:r>
              <a:rPr lang="ko-KR" altLang="en-US" sz="900" kern="0" dirty="0">
                <a:solidFill>
                  <a:srgbClr val="000000"/>
                </a:solidFill>
                <a:latin typeface="Arial" panose="020B0604020202020204" pitchFamily="34" charset="0"/>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12</a:t>
            </a:r>
            <a:r>
              <a:rPr lang="ko-KR" altLang="en-US" sz="900" kern="0" dirty="0">
                <a:solidFill>
                  <a:srgbClr val="000000"/>
                </a:solidFill>
                <a:latin typeface="Arial" panose="020B0604020202020204" pitchFamily="34" charset="0"/>
                <a:cs typeface="Arial" panose="020B0604020202020204" pitchFamily="34" charset="0"/>
              </a:rPr>
              <a:t>시간씩 </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교대로 공장을 </a:t>
            </a:r>
            <a:r>
              <a:rPr lang="en-US" altLang="ko-KR" sz="900" kern="0" dirty="0">
                <a:solidFill>
                  <a:srgbClr val="000000"/>
                </a:solidFill>
                <a:latin typeface="Arial" panose="020B0604020202020204" pitchFamily="34" charset="0"/>
                <a:cs typeface="Arial" panose="020B0604020202020204" pitchFamily="34" charset="0"/>
              </a:rPr>
              <a:t>24</a:t>
            </a:r>
            <a:r>
              <a:rPr lang="ko-KR" altLang="en-US" sz="900" kern="0" dirty="0">
                <a:solidFill>
                  <a:srgbClr val="000000"/>
                </a:solidFill>
                <a:latin typeface="Arial" panose="020B0604020202020204" pitchFamily="34" charset="0"/>
                <a:cs typeface="Arial" panose="020B0604020202020204" pitchFamily="34" charset="0"/>
              </a:rPr>
              <a:t>시간 가동하는 것이며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정상교대는 </a:t>
            </a:r>
            <a:r>
              <a:rPr lang="en-US" altLang="ko-KR" sz="900" kern="0" dirty="0">
                <a:solidFill>
                  <a:srgbClr val="000000"/>
                </a:solidFill>
                <a:latin typeface="Arial" panose="020B0604020202020204" pitchFamily="34" charset="0"/>
                <a:cs typeface="Arial" panose="020B0604020202020204" pitchFamily="34" charset="0"/>
              </a:rPr>
              <a:t>9</a:t>
            </a:r>
            <a:r>
              <a:rPr lang="ko-KR" altLang="en-US" sz="900" kern="0" dirty="0">
                <a:solidFill>
                  <a:srgbClr val="000000"/>
                </a:solidFill>
                <a:latin typeface="Arial" panose="020B0604020202020204" pitchFamily="34" charset="0"/>
                <a:cs typeface="Arial" panose="020B0604020202020204" pitchFamily="34" charset="0"/>
              </a:rPr>
              <a:t>시간씩 </a:t>
            </a:r>
            <a:r>
              <a:rPr lang="en-US" altLang="ko-KR" sz="900" kern="0" dirty="0">
                <a:solidFill>
                  <a:srgbClr val="000000"/>
                </a:solidFill>
                <a:latin typeface="Arial" panose="020B0604020202020204" pitchFamily="34" charset="0"/>
                <a:cs typeface="Arial" panose="020B0604020202020204" pitchFamily="34" charset="0"/>
              </a:rPr>
              <a:t>2</a:t>
            </a:r>
            <a:r>
              <a:rPr lang="ko-KR" altLang="en-US" sz="900" kern="0" dirty="0">
                <a:solidFill>
                  <a:srgbClr val="000000"/>
                </a:solidFill>
                <a:latin typeface="Arial" panose="020B0604020202020204" pitchFamily="34" charset="0"/>
                <a:cs typeface="Arial" panose="020B0604020202020204" pitchFamily="34" charset="0"/>
              </a:rPr>
              <a:t>교대로 </a:t>
            </a:r>
            <a:r>
              <a:rPr lang="en-US" altLang="ko-KR" sz="900" kern="0" dirty="0">
                <a:solidFill>
                  <a:srgbClr val="000000"/>
                </a:solidFill>
                <a:latin typeface="Arial" panose="020B0604020202020204" pitchFamily="34" charset="0"/>
                <a:cs typeface="Arial" panose="020B0604020202020204" pitchFamily="34" charset="0"/>
              </a:rPr>
              <a:t>18</a:t>
            </a:r>
            <a:r>
              <a:rPr lang="ko-KR" altLang="en-US" sz="900" kern="0" dirty="0">
                <a:solidFill>
                  <a:srgbClr val="000000"/>
                </a:solidFill>
                <a:latin typeface="Arial" panose="020B0604020202020204" pitchFamily="34" charset="0"/>
                <a:cs typeface="Arial" panose="020B0604020202020204" pitchFamily="34" charset="0"/>
              </a:rPr>
              <a:t>시간동안 가동하는 방식임</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생산량에 따라 </a:t>
            </a:r>
            <a:r>
              <a:rPr lang="ko-KR" altLang="en-US" sz="900" kern="0" dirty="0" err="1">
                <a:solidFill>
                  <a:srgbClr val="000000"/>
                </a:solidFill>
                <a:latin typeface="Arial" panose="020B0604020202020204" pitchFamily="34" charset="0"/>
                <a:cs typeface="Arial" panose="020B0604020202020204" pitchFamily="34" charset="0"/>
              </a:rPr>
              <a:t>맞교대</a:t>
            </a:r>
            <a:r>
              <a:rPr lang="ko-KR" altLang="en-US" sz="900" kern="0" dirty="0">
                <a:solidFill>
                  <a:srgbClr val="000000"/>
                </a:solidFill>
                <a:latin typeface="Arial" panose="020B0604020202020204" pitchFamily="34" charset="0"/>
                <a:cs typeface="Arial" panose="020B0604020202020204" pitchFamily="34" charset="0"/>
              </a:rPr>
              <a:t> 또는 정상교대가 결정됨</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인터뷰에 따르면</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err="1">
                <a:solidFill>
                  <a:srgbClr val="000000"/>
                </a:solidFill>
                <a:latin typeface="Arial" panose="020B0604020202020204" pitchFamily="34" charset="0"/>
                <a:cs typeface="Arial" panose="020B0604020202020204" pitchFamily="34" charset="0"/>
              </a:rPr>
              <a:t>코팅기</a:t>
            </a:r>
            <a:r>
              <a:rPr lang="ko-KR" altLang="en-US" sz="900" kern="0" dirty="0">
                <a:solidFill>
                  <a:srgbClr val="000000"/>
                </a:solidFill>
                <a:latin typeface="Arial" panose="020B0604020202020204" pitchFamily="34" charset="0"/>
                <a:cs typeface="Arial" panose="020B0604020202020204" pitchFamily="34" charset="0"/>
              </a:rPr>
              <a:t> </a:t>
            </a:r>
            <a:r>
              <a:rPr lang="en-US" altLang="ko-KR" sz="900" kern="0" dirty="0">
                <a:solidFill>
                  <a:srgbClr val="000000"/>
                </a:solidFill>
                <a:latin typeface="Arial" panose="020B0604020202020204" pitchFamily="34" charset="0"/>
                <a:cs typeface="Arial" panose="020B0604020202020204" pitchFamily="34" charset="0"/>
              </a:rPr>
              <a:t>1</a:t>
            </a:r>
            <a:r>
              <a:rPr lang="ko-KR" altLang="en-US" sz="900" kern="0" dirty="0">
                <a:solidFill>
                  <a:srgbClr val="000000"/>
                </a:solidFill>
                <a:latin typeface="Arial" panose="020B0604020202020204" pitchFamily="34" charset="0"/>
                <a:cs typeface="Arial" panose="020B0604020202020204" pitchFamily="34" charset="0"/>
              </a:rPr>
              <a:t>대 당 핵심인력 </a:t>
            </a:r>
            <a:r>
              <a:rPr lang="en-US" altLang="ko-KR" sz="900" kern="0" dirty="0">
                <a:solidFill>
                  <a:srgbClr val="000000"/>
                </a:solidFill>
                <a:latin typeface="Arial" panose="020B0604020202020204" pitchFamily="34" charset="0"/>
                <a:cs typeface="Arial" panose="020B0604020202020204" pitchFamily="34" charset="0"/>
              </a:rPr>
              <a:t>4</a:t>
            </a:r>
            <a:r>
              <a:rPr lang="ko-KR" altLang="en-US" sz="900" kern="0" dirty="0">
                <a:solidFill>
                  <a:srgbClr val="000000"/>
                </a:solidFill>
                <a:latin typeface="Arial" panose="020B0604020202020204" pitchFamily="34" charset="0"/>
                <a:cs typeface="Arial" panose="020B0604020202020204" pitchFamily="34" charset="0"/>
              </a:rPr>
              <a:t>명 포함 총 </a:t>
            </a:r>
            <a:r>
              <a:rPr lang="en-US" altLang="ko-KR" sz="900" kern="0" dirty="0">
                <a:solidFill>
                  <a:srgbClr val="000000"/>
                </a:solidFill>
                <a:latin typeface="Arial" panose="020B0604020202020204" pitchFamily="34" charset="0"/>
                <a:cs typeface="Arial" panose="020B0604020202020204" pitchFamily="34" charset="0"/>
              </a:rPr>
              <a:t>10</a:t>
            </a:r>
            <a:r>
              <a:rPr lang="ko-KR" altLang="en-US" sz="900" kern="0" dirty="0">
                <a:solidFill>
                  <a:srgbClr val="000000"/>
                </a:solidFill>
                <a:latin typeface="Arial" panose="020B0604020202020204" pitchFamily="34" charset="0"/>
                <a:cs typeface="Arial" panose="020B0604020202020204" pitchFamily="34" charset="0"/>
              </a:rPr>
              <a:t>명의 인력이 필요하며</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현재 인력으로는 총 </a:t>
            </a:r>
            <a:r>
              <a:rPr lang="en-US" altLang="ko-KR" sz="900" kern="0" dirty="0">
                <a:solidFill>
                  <a:srgbClr val="000000"/>
                </a:solidFill>
                <a:latin typeface="Arial" panose="020B0604020202020204" pitchFamily="34" charset="0"/>
                <a:cs typeface="Arial" panose="020B0604020202020204" pitchFamily="34" charset="0"/>
              </a:rPr>
              <a:t>5</a:t>
            </a:r>
            <a:r>
              <a:rPr lang="ko-KR" altLang="en-US" sz="900" kern="0" dirty="0">
                <a:solidFill>
                  <a:srgbClr val="000000"/>
                </a:solidFill>
                <a:latin typeface="Arial" panose="020B0604020202020204" pitchFamily="34" charset="0"/>
                <a:cs typeface="Arial" panose="020B0604020202020204" pitchFamily="34" charset="0"/>
              </a:rPr>
              <a:t>대까지 가동 가능한 것으로 확인함</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공장 내 공간 제약으로 인해 </a:t>
            </a:r>
            <a:r>
              <a:rPr lang="en-US" altLang="ko-KR" sz="900" kern="0" dirty="0">
                <a:solidFill>
                  <a:srgbClr val="000000"/>
                </a:solidFill>
                <a:latin typeface="Arial" panose="020B0604020202020204" pitchFamily="34" charset="0"/>
                <a:cs typeface="Arial" panose="020B0604020202020204" pitchFamily="34" charset="0"/>
              </a:rPr>
              <a:t>6</a:t>
            </a:r>
            <a:r>
              <a:rPr lang="ko-KR" altLang="en-US" sz="900" kern="0" dirty="0">
                <a:solidFill>
                  <a:srgbClr val="000000"/>
                </a:solidFill>
                <a:latin typeface="Arial" panose="020B0604020202020204" pitchFamily="34" charset="0"/>
                <a:cs typeface="Arial" panose="020B0604020202020204" pitchFamily="34" charset="0"/>
              </a:rPr>
              <a:t>호기 등 추가 </a:t>
            </a:r>
            <a:r>
              <a:rPr lang="ko-KR" altLang="en-US" sz="900" kern="0" dirty="0" err="1">
                <a:solidFill>
                  <a:srgbClr val="000000"/>
                </a:solidFill>
                <a:latin typeface="Arial" panose="020B0604020202020204" pitchFamily="34" charset="0"/>
                <a:cs typeface="Arial" panose="020B0604020202020204" pitchFamily="34" charset="0"/>
              </a:rPr>
              <a:t>코팅기</a:t>
            </a:r>
            <a:r>
              <a:rPr lang="ko-KR" altLang="en-US" sz="900" kern="0" dirty="0">
                <a:solidFill>
                  <a:srgbClr val="000000"/>
                </a:solidFill>
                <a:latin typeface="Arial" panose="020B0604020202020204" pitchFamily="34" charset="0"/>
                <a:cs typeface="Arial" panose="020B0604020202020204" pitchFamily="34" charset="0"/>
              </a:rPr>
              <a:t> 설치 필요 시</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토지 구입이 필요함</a:t>
            </a:r>
            <a:r>
              <a:rPr lang="en-US" altLang="ko-KR" sz="900" kern="0" dirty="0">
                <a:solidFill>
                  <a:srgbClr val="000000"/>
                </a:solidFill>
                <a:latin typeface="Arial" panose="020B0604020202020204" pitchFamily="34" charset="0"/>
                <a:cs typeface="Arial" panose="020B0604020202020204" pitchFamily="34" charset="0"/>
              </a:rPr>
              <a:t>.</a:t>
            </a:r>
          </a:p>
          <a:p>
            <a:pPr marL="358775" lvl="2" indent="-176213" defTabSz="914395" fontAlgn="base">
              <a:lnSpc>
                <a:spcPts val="1200"/>
              </a:lnSpc>
              <a:spcBef>
                <a:spcPts val="600"/>
              </a:spcBef>
              <a:buClr>
                <a:srgbClr val="00338D"/>
              </a:buClr>
              <a:buSzPct val="100000"/>
              <a:buFont typeface="Wingdings" panose="05000000000000000000" pitchFamily="2" charset="2"/>
              <a:buChar char="ü"/>
              <a:defRPr/>
            </a:pPr>
            <a:r>
              <a:rPr lang="ko-KR" altLang="en-US" sz="900" kern="0" dirty="0">
                <a:solidFill>
                  <a:srgbClr val="000000"/>
                </a:solidFill>
                <a:latin typeface="Arial" panose="020B0604020202020204" pitchFamily="34" charset="0"/>
                <a:cs typeface="Arial" panose="020B0604020202020204" pitchFamily="34" charset="0"/>
              </a:rPr>
              <a:t>공급물량이 현재 </a:t>
            </a:r>
            <a:r>
              <a:rPr lang="en-US" altLang="ko-KR" sz="900" kern="0" dirty="0">
                <a:solidFill>
                  <a:srgbClr val="000000"/>
                </a:solidFill>
                <a:latin typeface="Arial" panose="020B0604020202020204" pitchFamily="34" charset="0"/>
                <a:cs typeface="Arial" panose="020B0604020202020204" pitchFamily="34" charset="0"/>
              </a:rPr>
              <a:t>Capacity</a:t>
            </a:r>
            <a:r>
              <a:rPr lang="ko-KR" altLang="en-US" sz="900" kern="0" dirty="0">
                <a:solidFill>
                  <a:srgbClr val="000000"/>
                </a:solidFill>
                <a:latin typeface="Arial" panose="020B0604020202020204" pitchFamily="34" charset="0"/>
                <a:cs typeface="Arial" panose="020B0604020202020204" pitchFamily="34" charset="0"/>
              </a:rPr>
              <a:t>를 초과하는 경우에 대비하여 추가 </a:t>
            </a:r>
            <a:r>
              <a:rPr lang="ko-KR" altLang="en-US" sz="900" kern="0" dirty="0" err="1">
                <a:solidFill>
                  <a:srgbClr val="000000"/>
                </a:solidFill>
                <a:latin typeface="Arial" panose="020B0604020202020204" pitchFamily="34" charset="0"/>
                <a:cs typeface="Arial" panose="020B0604020202020204" pitchFamily="34" charset="0"/>
              </a:rPr>
              <a:t>코팅기</a:t>
            </a:r>
            <a:r>
              <a:rPr lang="ko-KR" altLang="en-US" sz="900" kern="0" dirty="0">
                <a:solidFill>
                  <a:srgbClr val="000000"/>
                </a:solidFill>
                <a:latin typeface="Arial" panose="020B0604020202020204" pitchFamily="34" charset="0"/>
                <a:cs typeface="Arial" panose="020B0604020202020204" pitchFamily="34" charset="0"/>
              </a:rPr>
              <a:t> 도입을 위한 부지</a:t>
            </a:r>
            <a:r>
              <a:rPr lang="en-US" altLang="ko-KR" sz="900" kern="0" dirty="0">
                <a:solidFill>
                  <a:srgbClr val="000000"/>
                </a:solidFill>
                <a:latin typeface="Arial" panose="020B0604020202020204" pitchFamily="34" charset="0"/>
                <a:cs typeface="Arial" panose="020B0604020202020204" pitchFamily="34" charset="0"/>
              </a:rPr>
              <a:t>, </a:t>
            </a:r>
            <a:r>
              <a:rPr lang="ko-KR" altLang="en-US" sz="900" kern="0" dirty="0">
                <a:solidFill>
                  <a:srgbClr val="000000"/>
                </a:solidFill>
                <a:latin typeface="Arial" panose="020B0604020202020204" pitchFamily="34" charset="0"/>
                <a:cs typeface="Arial" panose="020B0604020202020204" pitchFamily="34" charset="0"/>
              </a:rPr>
              <a:t>인력 충원 계획 등에 대한 고려가 필요함</a:t>
            </a:r>
            <a:r>
              <a:rPr lang="en-US" altLang="ko-KR" sz="900" kern="0" dirty="0">
                <a:solidFill>
                  <a:srgbClr val="000000"/>
                </a:solidFill>
                <a:latin typeface="Arial" panose="020B0604020202020204" pitchFamily="34" charset="0"/>
                <a:cs typeface="Arial" panose="020B0604020202020204" pitchFamily="34" charset="0"/>
              </a:rPr>
              <a:t>.</a:t>
            </a:r>
          </a:p>
          <a:p>
            <a:pPr defTabSz="914390" fontAlgn="base">
              <a:lnSpc>
                <a:spcPct val="120000"/>
              </a:lnSpc>
              <a:spcBef>
                <a:spcPts val="600"/>
              </a:spcBef>
              <a:spcAft>
                <a:spcPct val="0"/>
              </a:spcAft>
            </a:pPr>
            <a:endParaRPr lang="en-US" altLang="ko-KR" sz="900" b="1" kern="0" dirty="0">
              <a:latin typeface="Arial" panose="020B0604020202020204" pitchFamily="34" charset="0"/>
              <a:cs typeface="Arial" panose="020B0604020202020204" pitchFamily="34" charset="0"/>
            </a:endParaRPr>
          </a:p>
        </p:txBody>
      </p:sp>
      <p:sp>
        <p:nvSpPr>
          <p:cNvPr id="39" name="Line 13">
            <a:extLst>
              <a:ext uri="{FF2B5EF4-FFF2-40B4-BE49-F238E27FC236}">
                <a16:creationId xmlns:a16="http://schemas.microsoft.com/office/drawing/2014/main" id="{5C7273D0-7524-49C8-8C0C-F351E2C30B2C}"/>
              </a:ext>
            </a:extLst>
          </p:cNvPr>
          <p:cNvSpPr>
            <a:spLocks noChangeShapeType="1"/>
          </p:cNvSpPr>
          <p:nvPr/>
        </p:nvSpPr>
        <p:spPr bwMode="auto">
          <a:xfrm>
            <a:off x="3987546" y="1432763"/>
            <a:ext cx="5130327" cy="4150"/>
          </a:xfrm>
          <a:prstGeom prst="line">
            <a:avLst/>
          </a:prstGeom>
          <a:noFill/>
          <a:ln w="6350">
            <a:solidFill>
              <a:schemeClr val="tx2"/>
            </a:solidFill>
            <a:round/>
            <a:headEnd/>
            <a:tailEnd/>
          </a:ln>
        </p:spPr>
        <p:txBody>
          <a:bodyPr lIns="72000" tIns="36000" rIns="72000" bIns="36000" anchor="ctr"/>
          <a:lstStyle/>
          <a:p>
            <a:endParaRPr lang="ko-KR" altLang="en-US" sz="1000" dirty="0">
              <a:solidFill>
                <a:srgbClr val="00338D"/>
              </a:solidFill>
              <a:latin typeface="Arial" panose="020B0604020202020204" pitchFamily="34" charset="0"/>
              <a:ea typeface="+mj-ea"/>
              <a:cs typeface="Arial" panose="020B0604020202020204" pitchFamily="34" charset="0"/>
            </a:endParaRPr>
          </a:p>
        </p:txBody>
      </p:sp>
      <p:sp>
        <p:nvSpPr>
          <p:cNvPr id="40" name="Rectangle 41">
            <a:extLst>
              <a:ext uri="{FF2B5EF4-FFF2-40B4-BE49-F238E27FC236}">
                <a16:creationId xmlns:a16="http://schemas.microsoft.com/office/drawing/2014/main" id="{544171FC-22B2-47EB-B006-5C08C67A6BAA}"/>
              </a:ext>
            </a:extLst>
          </p:cNvPr>
          <p:cNvSpPr>
            <a:spLocks noChangeArrowheads="1"/>
          </p:cNvSpPr>
          <p:nvPr/>
        </p:nvSpPr>
        <p:spPr bwMode="auto">
          <a:xfrm>
            <a:off x="4004218" y="1098740"/>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a:t>
            </a:r>
            <a:r>
              <a:rPr lang="en-US" altLang="ko-KR" sz="1000" b="1" dirty="0">
                <a:solidFill>
                  <a:srgbClr val="00338D"/>
                </a:solidFill>
                <a:latin typeface="Arial" panose="020B0604020202020204" pitchFamily="34" charset="0"/>
                <a:ea typeface="+mj-ea"/>
                <a:cs typeface="Arial" panose="020B0604020202020204" pitchFamily="34" charset="0"/>
              </a:rPr>
              <a:t>Capacity &amp; Utilization</a:t>
            </a:r>
          </a:p>
        </p:txBody>
      </p:sp>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Capacity &amp; Utilization</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10" name="표 9">
            <a:extLst>
              <a:ext uri="{FF2B5EF4-FFF2-40B4-BE49-F238E27FC236}">
                <a16:creationId xmlns:a16="http://schemas.microsoft.com/office/drawing/2014/main" id="{38648B38-8950-4E04-ACAA-1FB17A17E422}"/>
              </a:ext>
            </a:extLst>
          </p:cNvPr>
          <p:cNvGraphicFramePr>
            <a:graphicFrameLocks noGrp="1"/>
          </p:cNvGraphicFramePr>
          <p:nvPr>
            <p:extLst>
              <p:ext uri="{D42A27DB-BD31-4B8C-83A1-F6EECF244321}">
                <p14:modId xmlns:p14="http://schemas.microsoft.com/office/powerpoint/2010/main" val="1632038478"/>
              </p:ext>
            </p:extLst>
          </p:nvPr>
        </p:nvGraphicFramePr>
        <p:xfrm>
          <a:off x="4003199" y="1501200"/>
          <a:ext cx="5114676" cy="1058400"/>
        </p:xfrm>
        <a:graphic>
          <a:graphicData uri="http://schemas.openxmlformats.org/drawingml/2006/table">
            <a:tbl>
              <a:tblPr/>
              <a:tblGrid>
                <a:gridCol w="97860">
                  <a:extLst>
                    <a:ext uri="{9D8B030D-6E8A-4147-A177-3AD203B41FA5}">
                      <a16:colId xmlns:a16="http://schemas.microsoft.com/office/drawing/2014/main" val="1303849201"/>
                    </a:ext>
                  </a:extLst>
                </a:gridCol>
                <a:gridCol w="1262596">
                  <a:extLst>
                    <a:ext uri="{9D8B030D-6E8A-4147-A177-3AD203B41FA5}">
                      <a16:colId xmlns:a16="http://schemas.microsoft.com/office/drawing/2014/main" val="1397326328"/>
                    </a:ext>
                  </a:extLst>
                </a:gridCol>
                <a:gridCol w="938555">
                  <a:extLst>
                    <a:ext uri="{9D8B030D-6E8A-4147-A177-3AD203B41FA5}">
                      <a16:colId xmlns:a16="http://schemas.microsoft.com/office/drawing/2014/main" val="4042620547"/>
                    </a:ext>
                  </a:extLst>
                </a:gridCol>
                <a:gridCol w="938555">
                  <a:extLst>
                    <a:ext uri="{9D8B030D-6E8A-4147-A177-3AD203B41FA5}">
                      <a16:colId xmlns:a16="http://schemas.microsoft.com/office/drawing/2014/main" val="2812478843"/>
                    </a:ext>
                  </a:extLst>
                </a:gridCol>
                <a:gridCol w="938555">
                  <a:extLst>
                    <a:ext uri="{9D8B030D-6E8A-4147-A177-3AD203B41FA5}">
                      <a16:colId xmlns:a16="http://schemas.microsoft.com/office/drawing/2014/main" val="1173624854"/>
                    </a:ext>
                  </a:extLst>
                </a:gridCol>
                <a:gridCol w="938555">
                  <a:extLst>
                    <a:ext uri="{9D8B030D-6E8A-4147-A177-3AD203B41FA5}">
                      <a16:colId xmlns:a16="http://schemas.microsoft.com/office/drawing/2014/main" val="1536077909"/>
                    </a:ext>
                  </a:extLst>
                </a:gridCol>
              </a:tblGrid>
              <a:tr h="1512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en-US" sz="900" b="1" i="0" u="none" strike="noStrike" dirty="0">
                          <a:solidFill>
                            <a:srgbClr val="FFFFFF"/>
                          </a:solidFill>
                          <a:effectLst/>
                          <a:latin typeface="Arial" panose="020B0604020202020204" pitchFamily="34" charset="0"/>
                          <a:ea typeface="맑은 고딕" panose="020B0503020000020004" pitchFamily="50" charset="-127"/>
                        </a:rPr>
                        <a:t>Meter)</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2437618334"/>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Capacity (A)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33,600,000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33,600,000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33,600,000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25,200,000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4128807515"/>
                  </a:ext>
                </a:extLst>
              </a:tr>
              <a:tr h="1512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코팅기</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대수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70200990"/>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대당</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월</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생산량</a:t>
                      </a:r>
                      <a:r>
                        <a:rPr lang="en-US" altLang="ko-KR" sz="900" b="0" i="0" u="none" strike="noStrike" baseline="30000" dirty="0">
                          <a:solidFill>
                            <a:srgbClr val="000000"/>
                          </a:solidFill>
                          <a:effectLst/>
                          <a:latin typeface="맑은 고딕" panose="020B0503020000020004" pitchFamily="50" charset="-127"/>
                          <a:ea typeface="맑은 고딕" panose="020B0503020000020004" pitchFamily="50" charset="-127"/>
                        </a:rPr>
                        <a:t>1</a:t>
                      </a:r>
                      <a:endParaRPr lang="ko-KR" altLang="en-US" sz="900" b="0" i="0" u="none" strike="noStrike" baseline="30000"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700,000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700,000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700,000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700,000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41892466"/>
                  </a:ext>
                </a:extLst>
              </a:tr>
              <a:tr h="1512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dirty="0" err="1">
                          <a:solidFill>
                            <a:srgbClr val="000000"/>
                          </a:solidFill>
                          <a:effectLst/>
                          <a:latin typeface="맑은 고딕" panose="020B0503020000020004" pitchFamily="50" charset="-127"/>
                          <a:ea typeface="맑은 고딕" panose="020B0503020000020004" pitchFamily="50" charset="-127"/>
                        </a:rPr>
                        <a:t>개월수</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12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808239275"/>
                  </a:ext>
                </a:extLst>
              </a:tr>
              <a:tr h="151200">
                <a:tc gridSpan="2">
                  <a:txBody>
                    <a:bodyPr/>
                    <a:lstStyle/>
                    <a:p>
                      <a:pPr algn="l" fontAlgn="ctr"/>
                      <a:r>
                        <a:rPr lang="ko-KR" altLang="en-US" sz="900" b="1" i="0" u="none" strike="noStrike" dirty="0">
                          <a:solidFill>
                            <a:srgbClr val="000000"/>
                          </a:solidFill>
                          <a:effectLst/>
                          <a:latin typeface="맑은 고딕" panose="020B0503020000020004" pitchFamily="50" charset="-127"/>
                          <a:ea typeface="맑은 고딕" panose="020B0503020000020004" pitchFamily="50" charset="-127"/>
                        </a:rPr>
                        <a:t>판매량</a:t>
                      </a: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r>
                        <a:rPr lang="en-US" altLang="ko-KR" sz="900" b="1" i="0" u="none" strike="noStrike" dirty="0">
                          <a:solidFill>
                            <a:srgbClr val="000000"/>
                          </a:solidFill>
                          <a:effectLst/>
                          <a:latin typeface="Arial" panose="020B0604020202020204" pitchFamily="34" charset="0"/>
                          <a:ea typeface="맑은 고딕" panose="020B0503020000020004" pitchFamily="50" charset="-127"/>
                        </a:rPr>
                        <a:t>(</a:t>
                      </a:r>
                      <a:r>
                        <a:rPr lang="en-US" sz="900" b="1" i="0" u="none" strike="noStrike" dirty="0">
                          <a:solidFill>
                            <a:srgbClr val="000000"/>
                          </a:solidFill>
                          <a:effectLst/>
                          <a:latin typeface="Arial" panose="020B0604020202020204" pitchFamily="34" charset="0"/>
                          <a:ea typeface="맑은 고딕" panose="020B0503020000020004" pitchFamily="50" charset="-127"/>
                        </a:rPr>
                        <a:t>B)</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16,796,528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15,767,714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19,230,468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rtl="0"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23,981,540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95371694"/>
                  </a:ext>
                </a:extLst>
              </a:tr>
              <a:tr h="151200">
                <a:tc gridSpan="2">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rPr>
                        <a:t>Utilization (C=B/A)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46.9%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57.2%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95.2%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55359325"/>
                  </a:ext>
                </a:extLst>
              </a:tr>
            </a:tbl>
          </a:graphicData>
        </a:graphic>
      </p:graphicFrame>
      <p:sp>
        <p:nvSpPr>
          <p:cNvPr id="12" name="TextBox 11">
            <a:extLst>
              <a:ext uri="{FF2B5EF4-FFF2-40B4-BE49-F238E27FC236}">
                <a16:creationId xmlns:a16="http://schemas.microsoft.com/office/drawing/2014/main" id="{6321E798-9055-46D4-A2E6-CD79EB6F9A5D}"/>
              </a:ext>
            </a:extLst>
          </p:cNvPr>
          <p:cNvSpPr txBox="1"/>
          <p:nvPr/>
        </p:nvSpPr>
        <p:spPr>
          <a:xfrm>
            <a:off x="4003199" y="2578029"/>
            <a:ext cx="4102598" cy="107722"/>
          </a:xfrm>
          <a:prstGeom prst="rect">
            <a:avLst/>
          </a:prstGeom>
          <a:noFill/>
        </p:spPr>
        <p:txBody>
          <a:bodyPr wrap="square" lIns="0" tIns="0" rIns="0" bIns="0" rtlCol="0">
            <a:spAutoFit/>
          </a:bodyPr>
          <a:lstStyle/>
          <a:p>
            <a:r>
              <a:rPr lang="en-US" altLang="ko-KR" sz="700" dirty="0">
                <a:latin typeface="Arial" panose="020B0604020202020204" pitchFamily="34" charset="0"/>
                <a:ea typeface="+mj-ea"/>
                <a:cs typeface="Arial" panose="020B0604020202020204" pitchFamily="34" charset="0"/>
              </a:rPr>
              <a:t>Note1: </a:t>
            </a:r>
            <a:r>
              <a:rPr lang="ko-KR" altLang="en-US" sz="700" dirty="0">
                <a:latin typeface="Arial" panose="020B0604020202020204" pitchFamily="34" charset="0"/>
                <a:ea typeface="+mj-ea"/>
                <a:cs typeface="Arial" panose="020B0604020202020204" pitchFamily="34" charset="0"/>
              </a:rPr>
              <a:t>월 </a:t>
            </a:r>
            <a:r>
              <a:rPr lang="en-US" altLang="ko-KR" sz="700" dirty="0">
                <a:latin typeface="Arial" panose="020B0604020202020204" pitchFamily="34" charset="0"/>
                <a:ea typeface="+mj-ea"/>
                <a:cs typeface="Arial" panose="020B0604020202020204" pitchFamily="34" charset="0"/>
              </a:rPr>
              <a:t>25</a:t>
            </a:r>
            <a:r>
              <a:rPr lang="ko-KR" altLang="en-US" sz="700" dirty="0">
                <a:latin typeface="Arial" panose="020B0604020202020204" pitchFamily="34" charset="0"/>
                <a:ea typeface="+mj-ea"/>
                <a:cs typeface="Arial" panose="020B0604020202020204" pitchFamily="34" charset="0"/>
              </a:rPr>
              <a:t>일</a:t>
            </a:r>
            <a:r>
              <a:rPr lang="en-US" altLang="ko-KR" sz="700" dirty="0">
                <a:latin typeface="Arial" panose="020B0604020202020204" pitchFamily="34" charset="0"/>
                <a:ea typeface="+mj-ea"/>
                <a:cs typeface="Arial" panose="020B0604020202020204" pitchFamily="34" charset="0"/>
              </a:rPr>
              <a:t>, </a:t>
            </a:r>
            <a:r>
              <a:rPr lang="ko-KR" altLang="en-US" sz="700" dirty="0">
                <a:latin typeface="Arial" panose="020B0604020202020204" pitchFamily="34" charset="0"/>
                <a:ea typeface="+mj-ea"/>
                <a:cs typeface="Arial" panose="020B0604020202020204" pitchFamily="34" charset="0"/>
              </a:rPr>
              <a:t>하루 </a:t>
            </a:r>
            <a:r>
              <a:rPr lang="en-US" altLang="ko-KR" sz="700" dirty="0">
                <a:latin typeface="Arial" panose="020B0604020202020204" pitchFamily="34" charset="0"/>
                <a:ea typeface="+mj-ea"/>
                <a:cs typeface="Arial" panose="020B0604020202020204" pitchFamily="34" charset="0"/>
              </a:rPr>
              <a:t>24</a:t>
            </a:r>
            <a:r>
              <a:rPr lang="ko-KR" altLang="en-US" sz="700" dirty="0">
                <a:latin typeface="Arial" panose="020B0604020202020204" pitchFamily="34" charset="0"/>
                <a:ea typeface="+mj-ea"/>
                <a:cs typeface="Arial" panose="020B0604020202020204" pitchFamily="34" charset="0"/>
              </a:rPr>
              <a:t>시간 가동 기준으로 산정한 대당 월 생산량</a:t>
            </a:r>
            <a:endParaRPr lang="en-US" altLang="ko-KR" sz="70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928345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Key Financial Information (1/2)</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181" name="직사각형 180">
            <a:extLst>
              <a:ext uri="{FF2B5EF4-FFF2-40B4-BE49-F238E27FC236}">
                <a16:creationId xmlns:a16="http://schemas.microsoft.com/office/drawing/2014/main" id="{CEFC0ADA-6542-4340-982D-C50166913224}"/>
              </a:ext>
            </a:extLst>
          </p:cNvPr>
          <p:cNvSpPr/>
          <p:nvPr/>
        </p:nvSpPr>
        <p:spPr bwMode="auto">
          <a:xfrm>
            <a:off x="554400" y="1098000"/>
            <a:ext cx="494224" cy="1872000"/>
          </a:xfrm>
          <a:prstGeom prst="rect">
            <a:avLst/>
          </a:prstGeom>
          <a:noFill/>
          <a:ln w="15875" cap="flat" cmpd="sng" algn="ctr">
            <a:solidFill>
              <a:srgbClr val="00338D"/>
            </a:solidFill>
            <a:prstDash val="solid"/>
            <a:round/>
            <a:headEnd type="none" w="med" len="med"/>
            <a:tailEnd type="none" w="med" len="med"/>
          </a:ln>
          <a:effectLst/>
        </p:spPr>
        <p:txBody>
          <a:bodyPr wrap="square" lIns="0" tIns="33236" rIns="0" bIns="33236"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174" fontAlgn="base">
              <a:spcBef>
                <a:spcPct val="0"/>
              </a:spcBef>
              <a:spcAft>
                <a:spcPct val="35000"/>
              </a:spcAft>
              <a:buClr>
                <a:srgbClr val="99CC00"/>
              </a:buClr>
              <a:tabLst>
                <a:tab pos="246217" algn="l"/>
              </a:tabLst>
              <a:defRPr/>
            </a:pPr>
            <a:r>
              <a:rPr lang="en-US" altLang="ko-KR" sz="900" b="1" kern="0" dirty="0">
                <a:solidFill>
                  <a:srgbClr val="000066"/>
                </a:solidFill>
                <a:latin typeface="맑은 고딕" panose="020B0503020000020004" pitchFamily="50" charset="-127"/>
                <a:cs typeface="Verdana" panose="020B0604030504040204" pitchFamily="34" charset="0"/>
              </a:rPr>
              <a:t>P&amp;L</a:t>
            </a:r>
            <a:endParaRPr lang="en-US" altLang="ko-KR" sz="900" b="1" kern="0" baseline="30000" dirty="0">
              <a:solidFill>
                <a:srgbClr val="000066"/>
              </a:solidFill>
              <a:latin typeface="맑은 고딕" panose="020B0503020000020004" pitchFamily="50" charset="-127"/>
              <a:cs typeface="Verdana" panose="020B0604030504040204" pitchFamily="34" charset="0"/>
            </a:endParaRPr>
          </a:p>
        </p:txBody>
      </p:sp>
      <p:sp>
        <p:nvSpPr>
          <p:cNvPr id="182" name="직사각형 181">
            <a:extLst>
              <a:ext uri="{FF2B5EF4-FFF2-40B4-BE49-F238E27FC236}">
                <a16:creationId xmlns:a16="http://schemas.microsoft.com/office/drawing/2014/main" id="{2B93FACE-BC7A-4A19-BEC1-75377500092A}"/>
              </a:ext>
            </a:extLst>
          </p:cNvPr>
          <p:cNvSpPr/>
          <p:nvPr/>
        </p:nvSpPr>
        <p:spPr bwMode="auto">
          <a:xfrm>
            <a:off x="554400" y="3096747"/>
            <a:ext cx="494224" cy="3167999"/>
          </a:xfrm>
          <a:prstGeom prst="rect">
            <a:avLst/>
          </a:prstGeom>
          <a:noFill/>
          <a:ln w="15875" cap="flat" cmpd="sng" algn="ctr">
            <a:solidFill>
              <a:srgbClr val="00338D"/>
            </a:solidFill>
            <a:prstDash val="solid"/>
            <a:round/>
            <a:headEnd type="none" w="med" len="med"/>
            <a:tailEnd type="none" w="med" len="med"/>
          </a:ln>
          <a:effectLst/>
        </p:spPr>
        <p:txBody>
          <a:bodyPr wrap="square" lIns="0" tIns="33236" rIns="0" bIns="33236"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174" fontAlgn="base">
              <a:spcBef>
                <a:spcPct val="0"/>
              </a:spcBef>
              <a:spcAft>
                <a:spcPct val="35000"/>
              </a:spcAft>
              <a:buClr>
                <a:srgbClr val="99CC00"/>
              </a:buClr>
              <a:tabLst>
                <a:tab pos="246217" algn="l"/>
              </a:tabLst>
              <a:defRPr/>
            </a:pPr>
            <a:r>
              <a:rPr lang="en-US" altLang="ko-KR" sz="900" b="1" kern="0" dirty="0">
                <a:solidFill>
                  <a:srgbClr val="000066"/>
                </a:solidFill>
                <a:latin typeface="맑은 고딕" panose="020B0503020000020004" pitchFamily="50" charset="-127"/>
                <a:cs typeface="Verdana" panose="020B0604030504040204" pitchFamily="34" charset="0"/>
              </a:rPr>
              <a:t>NAV</a:t>
            </a:r>
          </a:p>
        </p:txBody>
      </p:sp>
      <p:graphicFrame>
        <p:nvGraphicFramePr>
          <p:cNvPr id="3" name="표 2">
            <a:extLst>
              <a:ext uri="{FF2B5EF4-FFF2-40B4-BE49-F238E27FC236}">
                <a16:creationId xmlns:a16="http://schemas.microsoft.com/office/drawing/2014/main" id="{E8DAF817-2EEF-445A-9459-60303B764BB0}"/>
              </a:ext>
            </a:extLst>
          </p:cNvPr>
          <p:cNvGraphicFramePr>
            <a:graphicFrameLocks noGrp="1"/>
          </p:cNvGraphicFramePr>
          <p:nvPr>
            <p:extLst>
              <p:ext uri="{D42A27DB-BD31-4B8C-83A1-F6EECF244321}">
                <p14:modId xmlns:p14="http://schemas.microsoft.com/office/powerpoint/2010/main" val="1290814731"/>
              </p:ext>
            </p:extLst>
          </p:nvPr>
        </p:nvGraphicFramePr>
        <p:xfrm>
          <a:off x="1133998" y="1097999"/>
          <a:ext cx="3984328" cy="1872000"/>
        </p:xfrm>
        <a:graphic>
          <a:graphicData uri="http://schemas.openxmlformats.org/drawingml/2006/table">
            <a:tbl>
              <a:tblPr/>
              <a:tblGrid>
                <a:gridCol w="99453">
                  <a:extLst>
                    <a:ext uri="{9D8B030D-6E8A-4147-A177-3AD203B41FA5}">
                      <a16:colId xmlns:a16="http://schemas.microsoft.com/office/drawing/2014/main" val="797769522"/>
                    </a:ext>
                  </a:extLst>
                </a:gridCol>
                <a:gridCol w="776975">
                  <a:extLst>
                    <a:ext uri="{9D8B030D-6E8A-4147-A177-3AD203B41FA5}">
                      <a16:colId xmlns:a16="http://schemas.microsoft.com/office/drawing/2014/main" val="265708509"/>
                    </a:ext>
                  </a:extLst>
                </a:gridCol>
                <a:gridCol w="776975">
                  <a:extLst>
                    <a:ext uri="{9D8B030D-6E8A-4147-A177-3AD203B41FA5}">
                      <a16:colId xmlns:a16="http://schemas.microsoft.com/office/drawing/2014/main" val="3579291130"/>
                    </a:ext>
                  </a:extLst>
                </a:gridCol>
                <a:gridCol w="776975">
                  <a:extLst>
                    <a:ext uri="{9D8B030D-6E8A-4147-A177-3AD203B41FA5}">
                      <a16:colId xmlns:a16="http://schemas.microsoft.com/office/drawing/2014/main" val="3060504287"/>
                    </a:ext>
                  </a:extLst>
                </a:gridCol>
                <a:gridCol w="776975">
                  <a:extLst>
                    <a:ext uri="{9D8B030D-6E8A-4147-A177-3AD203B41FA5}">
                      <a16:colId xmlns:a16="http://schemas.microsoft.com/office/drawing/2014/main" val="2460629638"/>
                    </a:ext>
                  </a:extLst>
                </a:gridCol>
                <a:gridCol w="776975">
                  <a:extLst>
                    <a:ext uri="{9D8B030D-6E8A-4147-A177-3AD203B41FA5}">
                      <a16:colId xmlns:a16="http://schemas.microsoft.com/office/drawing/2014/main" val="717221414"/>
                    </a:ext>
                  </a:extLst>
                </a:gridCol>
              </a:tblGrid>
              <a:tr h="144000">
                <a:tc gridSpan="2">
                  <a:txBody>
                    <a:bodyPr/>
                    <a:lstStyle/>
                    <a:p>
                      <a:pPr algn="l" fontAlgn="ctr"/>
                      <a:r>
                        <a:rPr lang="en-US" altLang="ko-KR" sz="900" b="1" i="0" u="none" strike="noStrike">
                          <a:solidFill>
                            <a:srgbClr val="FFFFFF"/>
                          </a:solidFill>
                          <a:effectLst/>
                          <a:latin typeface="Arial" panose="020B0604020202020204" pitchFamily="34" charset="0"/>
                          <a:ea typeface="맑은 고딕" panose="020B0503020000020004" pitchFamily="50" charset="-127"/>
                        </a:rPr>
                        <a:t>(</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a:solidFill>
                            <a:srgbClr val="FFFFFF"/>
                          </a:solidFill>
                          <a:effectLst/>
                          <a:latin typeface="Arial" panose="020B0604020202020204" pitchFamily="34" charset="0"/>
                          <a:ea typeface="맑은 고딕" panose="020B0503020000020004" pitchFamily="50" charset="-127"/>
                        </a:rPr>
                        <a:t>: </a:t>
                      </a:r>
                      <a:r>
                        <a:rPr lang="ko-KR" altLang="en-US" sz="900" b="1" i="0" u="none" strike="noStrike">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a:solidFill>
                            <a:srgbClr val="FFFFFF"/>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맑은 고딕" panose="020B0503020000020004" pitchFamily="50" charset="-127"/>
                        </a:rPr>
                        <a:t>FY20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맑은 고딕" panose="020B0503020000020004" pitchFamily="50" charset="-127"/>
                        </a:rPr>
                        <a:t>FY21.3Q</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314797096"/>
                  </a:ext>
                </a:extLst>
              </a:tr>
              <a:tr h="144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21,886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22,441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32,743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554487020"/>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임가공매출</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16,360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18,649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19,959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14063294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제품매출</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6,081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14,093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20,248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377949634"/>
                  </a:ext>
                </a:extLst>
              </a:tr>
              <a:tr h="144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매출원가</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16,780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19,245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28,069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31,985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333341591"/>
                  </a:ext>
                </a:extLst>
              </a:tr>
              <a:tr h="144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매출총이익</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5,106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3,196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4,674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8,222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96037879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GP%</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23.3%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14.2%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14.3%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20.4%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653388271"/>
                  </a:ext>
                </a:extLst>
              </a:tr>
              <a:tr h="144000">
                <a:tc gridSpan="2">
                  <a:txBody>
                    <a:bodyPr/>
                    <a:lstStyle/>
                    <a:p>
                      <a:pPr algn="l" fontAlgn="ctr"/>
                      <a:r>
                        <a:rPr lang="ko-KR" altLang="en-US" sz="900" b="1" i="0" u="none" strike="noStrike">
                          <a:solidFill>
                            <a:srgbClr val="000000"/>
                          </a:solidFill>
                          <a:effectLst/>
                          <a:latin typeface="맑은 고딕" panose="020B0503020000020004" pitchFamily="50" charset="-127"/>
                          <a:ea typeface="맑은 고딕" panose="020B0503020000020004" pitchFamily="50" charset="-127"/>
                        </a:rPr>
                        <a:t>판매관리비</a:t>
                      </a:r>
                      <a:endParaRPr lang="ko-KR" altLang="en-US" sz="900" b="1"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2,110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1,623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921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061356363"/>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2,997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7,301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09088383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13.7%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7.0%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9.2% </a:t>
                      </a:r>
                    </a:p>
                  </a:txBody>
                  <a:tcPr marL="36000" marR="36000" marT="0" marB="0" anchor="ctr">
                    <a:lnL>
                      <a:noFill/>
                    </a:lnL>
                    <a:lnR>
                      <a:noFill/>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18.2%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857496425"/>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D&amp;A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837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1,516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553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54490926"/>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3,433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4,540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7,854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04270364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en-US" sz="900" b="0" i="1" u="none" strike="noStrike">
                          <a:solidFill>
                            <a:srgbClr val="000000"/>
                          </a:solidFill>
                          <a:effectLst/>
                          <a:latin typeface="Arial" panose="020B0604020202020204" pitchFamily="34" charset="0"/>
                          <a:ea typeface="맑은 고딕" panose="020B0503020000020004" pitchFamily="50" charset="-127"/>
                        </a:rPr>
                        <a:t>EBITDA%</a:t>
                      </a: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17.5%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15.3%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0000"/>
                          </a:solidFill>
                          <a:effectLst/>
                          <a:latin typeface="Arial" panose="020B0604020202020204" pitchFamily="34" charset="0"/>
                          <a:ea typeface="맑은 고딕" panose="020B0503020000020004" pitchFamily="50" charset="-127"/>
                        </a:rPr>
                        <a:t>13.9% </a:t>
                      </a:r>
                    </a:p>
                  </a:txBody>
                  <a:tcPr marL="36000" marR="36000" marT="0" marB="0" anchor="ctr">
                    <a:lnL>
                      <a:noFill/>
                    </a:lnL>
                    <a:lnR>
                      <a:noFill/>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dirty="0">
                          <a:solidFill>
                            <a:srgbClr val="000000"/>
                          </a:solidFill>
                          <a:effectLst/>
                          <a:latin typeface="Arial" panose="020B0604020202020204" pitchFamily="34" charset="0"/>
                          <a:ea typeface="맑은 고딕" panose="020B0503020000020004" pitchFamily="50" charset="-127"/>
                        </a:rPr>
                        <a:t>19.5%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222018112"/>
                  </a:ext>
                </a:extLst>
              </a:tr>
            </a:tbl>
          </a:graphicData>
        </a:graphic>
      </p:graphicFrame>
      <p:graphicFrame>
        <p:nvGraphicFramePr>
          <p:cNvPr id="17" name="차트 16">
            <a:extLst>
              <a:ext uri="{FF2B5EF4-FFF2-40B4-BE49-F238E27FC236}">
                <a16:creationId xmlns:a16="http://schemas.microsoft.com/office/drawing/2014/main" id="{51269BDB-20A4-40CA-A238-25C5BC87B116}"/>
              </a:ext>
            </a:extLst>
          </p:cNvPr>
          <p:cNvGraphicFramePr>
            <a:graphicFrameLocks/>
          </p:cNvGraphicFramePr>
          <p:nvPr>
            <p:extLst>
              <p:ext uri="{D42A27DB-BD31-4B8C-83A1-F6EECF244321}">
                <p14:modId xmlns:p14="http://schemas.microsoft.com/office/powerpoint/2010/main" val="966768997"/>
              </p:ext>
            </p:extLst>
          </p:nvPr>
        </p:nvGraphicFramePr>
        <p:xfrm>
          <a:off x="5203696" y="1082878"/>
          <a:ext cx="4323633" cy="18871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차트 20">
            <a:extLst>
              <a:ext uri="{FF2B5EF4-FFF2-40B4-BE49-F238E27FC236}">
                <a16:creationId xmlns:a16="http://schemas.microsoft.com/office/drawing/2014/main" id="{8A604DE3-66AD-42C4-9856-09CA2B736650}"/>
              </a:ext>
            </a:extLst>
          </p:cNvPr>
          <p:cNvGraphicFramePr>
            <a:graphicFrameLocks/>
          </p:cNvGraphicFramePr>
          <p:nvPr>
            <p:extLst>
              <p:ext uri="{D42A27DB-BD31-4B8C-83A1-F6EECF244321}">
                <p14:modId xmlns:p14="http://schemas.microsoft.com/office/powerpoint/2010/main" val="4040459045"/>
              </p:ext>
            </p:extLst>
          </p:nvPr>
        </p:nvGraphicFramePr>
        <p:xfrm>
          <a:off x="5203696" y="3096747"/>
          <a:ext cx="4323633" cy="31679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표 9">
            <a:extLst>
              <a:ext uri="{FF2B5EF4-FFF2-40B4-BE49-F238E27FC236}">
                <a16:creationId xmlns:a16="http://schemas.microsoft.com/office/drawing/2014/main" id="{F75F17F6-2DED-4DDA-B37D-53E206F28100}"/>
              </a:ext>
            </a:extLst>
          </p:cNvPr>
          <p:cNvGraphicFramePr>
            <a:graphicFrameLocks noGrp="1"/>
          </p:cNvGraphicFramePr>
          <p:nvPr>
            <p:extLst>
              <p:ext uri="{D42A27DB-BD31-4B8C-83A1-F6EECF244321}">
                <p14:modId xmlns:p14="http://schemas.microsoft.com/office/powerpoint/2010/main" val="67519022"/>
              </p:ext>
            </p:extLst>
          </p:nvPr>
        </p:nvGraphicFramePr>
        <p:xfrm>
          <a:off x="1133998" y="3096747"/>
          <a:ext cx="3984327" cy="3168000"/>
        </p:xfrm>
        <a:graphic>
          <a:graphicData uri="http://schemas.openxmlformats.org/drawingml/2006/table">
            <a:tbl>
              <a:tblPr/>
              <a:tblGrid>
                <a:gridCol w="99026">
                  <a:extLst>
                    <a:ext uri="{9D8B030D-6E8A-4147-A177-3AD203B41FA5}">
                      <a16:colId xmlns:a16="http://schemas.microsoft.com/office/drawing/2014/main" val="789362803"/>
                    </a:ext>
                  </a:extLst>
                </a:gridCol>
                <a:gridCol w="1080873">
                  <a:extLst>
                    <a:ext uri="{9D8B030D-6E8A-4147-A177-3AD203B41FA5}">
                      <a16:colId xmlns:a16="http://schemas.microsoft.com/office/drawing/2014/main" val="3921948763"/>
                    </a:ext>
                  </a:extLst>
                </a:gridCol>
                <a:gridCol w="701107">
                  <a:extLst>
                    <a:ext uri="{9D8B030D-6E8A-4147-A177-3AD203B41FA5}">
                      <a16:colId xmlns:a16="http://schemas.microsoft.com/office/drawing/2014/main" val="3139233158"/>
                    </a:ext>
                  </a:extLst>
                </a:gridCol>
                <a:gridCol w="701107">
                  <a:extLst>
                    <a:ext uri="{9D8B030D-6E8A-4147-A177-3AD203B41FA5}">
                      <a16:colId xmlns:a16="http://schemas.microsoft.com/office/drawing/2014/main" val="188721088"/>
                    </a:ext>
                  </a:extLst>
                </a:gridCol>
                <a:gridCol w="701107">
                  <a:extLst>
                    <a:ext uri="{9D8B030D-6E8A-4147-A177-3AD203B41FA5}">
                      <a16:colId xmlns:a16="http://schemas.microsoft.com/office/drawing/2014/main" val="3502804844"/>
                    </a:ext>
                  </a:extLst>
                </a:gridCol>
                <a:gridCol w="701107">
                  <a:extLst>
                    <a:ext uri="{9D8B030D-6E8A-4147-A177-3AD203B41FA5}">
                      <a16:colId xmlns:a16="http://schemas.microsoft.com/office/drawing/2014/main" val="1336755719"/>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단위</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 </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백만원</a:t>
                      </a:r>
                      <a:r>
                        <a:rPr lang="en-US" altLang="ko-KR" sz="900" b="1" i="0" u="none" strike="noStrike" dirty="0">
                          <a:solidFill>
                            <a:srgbClr val="FFFFFF"/>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Dec-18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Dec-19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Dec-20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tc>
                  <a:txBody>
                    <a:bodyPr/>
                    <a:lstStyle/>
                    <a:p>
                      <a:pPr algn="r" fontAlgn="ctr"/>
                      <a:r>
                        <a:rPr lang="en-US" sz="900" b="1" i="0" u="none" strike="noStrike">
                          <a:solidFill>
                            <a:srgbClr val="FFFFFF"/>
                          </a:solidFill>
                          <a:effectLst/>
                          <a:latin typeface="Arial" panose="020B0604020202020204" pitchFamily="34" charset="0"/>
                          <a:ea typeface="맑은 고딕" panose="020B0503020000020004" pitchFamily="50" charset="-127"/>
                        </a:rPr>
                        <a:t>Sep-21</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solidFill>
                      <a:srgbClr val="00338D"/>
                    </a:solidFill>
                  </a:tcPr>
                </a:tc>
                <a:extLst>
                  <a:ext uri="{0D108BD9-81ED-4DB2-BD59-A6C34878D82A}">
                    <a16:rowId xmlns:a16="http://schemas.microsoft.com/office/drawing/2014/main" val="1511095105"/>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Net Debt</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4,478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2,783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3,969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3,237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91547312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현금및현금성자산</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(555)</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(1,651)</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(1,280)</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(2,793)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132065310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차입금 및</a:t>
                      </a:r>
                      <a:r>
                        <a:rPr lang="ko-KR" altLang="en-US" sz="900" b="0" i="0" u="none" strike="noStrike" dirty="0">
                          <a:solidFill>
                            <a:srgbClr val="000000"/>
                          </a:solidFill>
                          <a:effectLst/>
                          <a:latin typeface="Arial" panose="020B0604020202020204" pitchFamily="34" charset="0"/>
                          <a:ea typeface="맑은 고딕" panose="020B0503020000020004" pitchFamily="50" charset="-127"/>
                        </a:rPr>
                        <a:t> </a:t>
                      </a: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장기부채</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4,093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4,235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6,029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90331319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전환사채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940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1,014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018387894"/>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WC</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2,364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2,446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5,297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7,428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55493671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매출채권</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3,255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7,812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9,744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737332948"/>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재고자산</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630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847415784"/>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매입채무</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(3,410)</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86073134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미지급금</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(243)</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166302100"/>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PP&amp;E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10,844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9,544 </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9,688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12,688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3820410413"/>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토지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4,430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4,444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5,442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396432582"/>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건물</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2,318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2,413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2,570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2,878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73271943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기계장치</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3,447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2,336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1,241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1,169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2743172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건설중인자산</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2,384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137891474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648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351 </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357 </a:t>
                      </a:r>
                    </a:p>
                  </a:txBody>
                  <a:tcPr marL="36000" marR="36000" marT="0" marB="0" anchor="ctr">
                    <a:lnL>
                      <a:noFill/>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343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98928322"/>
                  </a:ext>
                </a:extLst>
              </a:tr>
              <a:tr h="144000">
                <a:tc gridSpan="2">
                  <a:txBody>
                    <a:bodyPr/>
                    <a:lstStyle/>
                    <a:p>
                      <a:pPr algn="l" fontAlgn="ctr"/>
                      <a:r>
                        <a:rPr lang="en-US" sz="900" b="1" i="0" u="none" strike="noStrike">
                          <a:solidFill>
                            <a:srgbClr val="000000"/>
                          </a:solidFill>
                          <a:effectLst/>
                          <a:latin typeface="Arial" panose="020B0604020202020204" pitchFamily="34" charset="0"/>
                          <a:ea typeface="맑은 고딕" panose="020B0503020000020004" pitchFamily="50" charset="-127"/>
                        </a:rPr>
                        <a:t>Others</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(818)</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(803)</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281176503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맑은 고딕" panose="020B0503020000020004" pitchFamily="50" charset="-127"/>
                          <a:ea typeface="맑은 고딕" panose="020B0503020000020004" pitchFamily="50" charset="-127"/>
                        </a:rPr>
                        <a:t>장기금융상품</a:t>
                      </a:r>
                      <a:endParaRPr lang="ko-KR" altLang="en-US" sz="900" b="0" i="0" u="none" strike="noStrike" dirty="0">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527 </a:t>
                      </a:r>
                    </a:p>
                  </a:txBody>
                  <a:tcPr marL="36000" marR="36000" marT="0" marB="0" anchor="ctr">
                    <a:lnL>
                      <a:noFill/>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77478519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보증금</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179 </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178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67756290"/>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미지급비용</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(785)</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68025629"/>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하자보수충당부채</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(327)</a:t>
                      </a:r>
                    </a:p>
                  </a:txBody>
                  <a:tcPr marL="36000" marR="36000" marT="0" marB="0" anchor="ctr">
                    <a:lnL>
                      <a:noFill/>
                    </a:lnL>
                    <a:lnR w="6350" cap="flat" cmpd="sng" algn="ctr">
                      <a:solidFill>
                        <a:srgbClr val="005EB8"/>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(327)</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226031927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dot"/>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맑은 고딕" panose="020B0503020000020004" pitchFamily="50" charset="-127"/>
                          <a:ea typeface="맑은 고딕" panose="020B0503020000020004" pitchFamily="50" charset="-127"/>
                        </a:rPr>
                        <a:t>기타</a:t>
                      </a:r>
                      <a:endParaRPr lang="ko-KR" altLang="en-US" sz="900" b="0" i="0" u="none" strike="noStrike">
                        <a:solidFill>
                          <a:srgbClr val="000000"/>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5EB8"/>
                      </a:solidFill>
                      <a:prstDash val="dot"/>
                      <a:round/>
                      <a:headEnd type="none" w="med" len="med"/>
                      <a:tailEnd type="none" w="med" len="med"/>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(338)</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 </a:t>
                      </a:r>
                    </a:p>
                  </a:txBody>
                  <a:tcPr marL="36000" marR="36000" marT="0" marB="0" anchor="ctr">
                    <a:lnL>
                      <a:noFill/>
                    </a:lnL>
                    <a:lnR>
                      <a:noFill/>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 </a:t>
                      </a:r>
                    </a:p>
                  </a:txBody>
                  <a:tcPr marL="36000" marR="36000" marT="0" marB="0" anchor="ctr">
                    <a:lnL>
                      <a:noFill/>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14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1270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764909042"/>
                  </a:ext>
                </a:extLst>
              </a:tr>
            </a:tbl>
          </a:graphicData>
        </a:graphic>
      </p:graphicFrame>
    </p:spTree>
    <p:extLst>
      <p:ext uri="{BB962C8B-B14F-4D97-AF65-F5344CB8AC3E}">
        <p14:creationId xmlns:p14="http://schemas.microsoft.com/office/powerpoint/2010/main" val="35894577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(1/12)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3" name="표 2">
            <a:extLst>
              <a:ext uri="{FF2B5EF4-FFF2-40B4-BE49-F238E27FC236}">
                <a16:creationId xmlns:a16="http://schemas.microsoft.com/office/drawing/2014/main" id="{E15FD9B4-4824-4C16-A50B-E558688B4552}"/>
              </a:ext>
            </a:extLst>
          </p:cNvPr>
          <p:cNvGraphicFramePr>
            <a:graphicFrameLocks noGrp="1"/>
          </p:cNvGraphicFramePr>
          <p:nvPr>
            <p:extLst>
              <p:ext uri="{D42A27DB-BD31-4B8C-83A1-F6EECF244321}">
                <p14:modId xmlns:p14="http://schemas.microsoft.com/office/powerpoint/2010/main" val="3229794540"/>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13,826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13,826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13,826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13,826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55,305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16,500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66,000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19,250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77,000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10,277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10,277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10,277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10,277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41,110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12,843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12,843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12,843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51,372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14,319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14,319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14,319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57,276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3,549 </a:t>
                      </a:r>
                    </a:p>
                  </a:txBody>
                  <a:tcPr marL="36000" marR="36000" marT="0" marB="0" anchor="ctr">
                    <a:lnL>
                      <a:noFill/>
                    </a:lnL>
                    <a:lnR>
                      <a:noFill/>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3,549 </a:t>
                      </a:r>
                    </a:p>
                  </a:txBody>
                  <a:tcPr marL="36000" marR="36000" marT="0" marB="0" anchor="ctr">
                    <a:lnL>
                      <a:noFill/>
                    </a:lnL>
                    <a:lnR>
                      <a:noFill/>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3,549 </a:t>
                      </a:r>
                    </a:p>
                  </a:txBody>
                  <a:tcPr marL="36000" marR="36000" marT="0" marB="0" anchor="ctr">
                    <a:lnL>
                      <a:noFill/>
                    </a:lnL>
                    <a:lnR>
                      <a:noFill/>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14,195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3,657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3,657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3,657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14,628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4,931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4,931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4,931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19,724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721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721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721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2,883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633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2,530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690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690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690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2,759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2,828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11,312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3,024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12,097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4,241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16,965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289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1,157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986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986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3,945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685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2,738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3,117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12,469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4,011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16,043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4,926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4,926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4,926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4,926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19,703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▌회사제시 사업계획 전체 준용</a:t>
            </a:r>
            <a:endParaRPr lang="en-US" altLang="ko-KR" sz="1000" b="1" dirty="0">
              <a:solidFill>
                <a:srgbClr val="00338D"/>
              </a:solidFill>
              <a:latin typeface="Arial" panose="020B0604020202020204" pitchFamily="34" charset="0"/>
              <a:ea typeface="+mj-ea"/>
              <a:cs typeface="Arial" panose="020B0604020202020204" pitchFamily="34" charset="0"/>
            </a:endParaRPr>
          </a:p>
        </p:txBody>
      </p:sp>
      <p:graphicFrame>
        <p:nvGraphicFramePr>
          <p:cNvPr id="4" name="표 3">
            <a:extLst>
              <a:ext uri="{FF2B5EF4-FFF2-40B4-BE49-F238E27FC236}">
                <a16:creationId xmlns:a16="http://schemas.microsoft.com/office/drawing/2014/main" id="{114D363A-49D1-479A-B891-E0CE91EDD0B3}"/>
              </a:ext>
            </a:extLst>
          </p:cNvPr>
          <p:cNvGraphicFramePr>
            <a:graphicFrameLocks noGrp="1"/>
          </p:cNvGraphicFramePr>
          <p:nvPr>
            <p:extLst>
              <p:ext uri="{D42A27DB-BD31-4B8C-83A1-F6EECF244321}">
                <p14:modId xmlns:p14="http://schemas.microsoft.com/office/powerpoint/2010/main" val="1119105034"/>
              </p:ext>
            </p:extLst>
          </p:nvPr>
        </p:nvGraphicFramePr>
        <p:xfrm>
          <a:off x="548543" y="2703010"/>
          <a:ext cx="8998134" cy="2996640"/>
        </p:xfrm>
        <a:graphic>
          <a:graphicData uri="http://schemas.openxmlformats.org/drawingml/2006/table">
            <a:tbl>
              <a:tblPr/>
              <a:tblGrid>
                <a:gridCol w="270897">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3,081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3,081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12,325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3,534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14,134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2,828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4,241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4,241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4,241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4,241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16,965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(3,732)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(459)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(1,837)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3,504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14,017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10,057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10,609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12,265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22,778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12,265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8,927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10,609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11,161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12,265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12,265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15,770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22,778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26,282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26,282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(4,592)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(9,760)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(13,266)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(16,772)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(20,278)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(20,278)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7,255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7,613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7,972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7,972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10,250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12,528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14,805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17,083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17,083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19,800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22,517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25,235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27,953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27,953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4.53x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4.75x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4.98x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4.98x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6.41x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7.83x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9.25x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10.68x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10.68x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12.38x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14.07x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15.77x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17.47x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17.47x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2.66x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1.67x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1.67x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1.54x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1.24x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0.93x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0.69x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0.50x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0.34x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2.97x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2.14x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1.96x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1.53x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1.53x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1.24x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0.98x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0.74x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0.53x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0.53x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1271623"/>
                  </a:ext>
                </a:extLst>
              </a:tr>
            </a:tbl>
          </a:graphicData>
        </a:graphic>
      </p:graphicFrame>
    </p:spTree>
    <p:extLst>
      <p:ext uri="{BB962C8B-B14F-4D97-AF65-F5344CB8AC3E}">
        <p14:creationId xmlns:p14="http://schemas.microsoft.com/office/powerpoint/2010/main" val="1206265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(2/12)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3" name="표 2">
            <a:extLst>
              <a:ext uri="{FF2B5EF4-FFF2-40B4-BE49-F238E27FC236}">
                <a16:creationId xmlns:a16="http://schemas.microsoft.com/office/drawing/2014/main" id="{E15FD9B4-4824-4C16-A50B-E558688B4552}"/>
              </a:ext>
            </a:extLst>
          </p:cNvPr>
          <p:cNvGraphicFramePr>
            <a:graphicFrameLocks noGrp="1"/>
          </p:cNvGraphicFramePr>
          <p:nvPr>
            <p:extLst>
              <p:ext uri="{D42A27DB-BD31-4B8C-83A1-F6EECF244321}">
                <p14:modId xmlns:p14="http://schemas.microsoft.com/office/powerpoint/2010/main" val="3699881884"/>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25,000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25,000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25,000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30,000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30,000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30,000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30,000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120,000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35,000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35,000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35,000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35,000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17,373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17,373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17,373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17,373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69,494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20,311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20,311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81,245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23,294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23,294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23,294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23,294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93,177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7,627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7,627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7,627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7,627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30,506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9,689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9,689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9,689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9,689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38,755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11,706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11,706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11,706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11,706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46,823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762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3,048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798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3,191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835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835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835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3,340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6,865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6,865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6,865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6,865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27,458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8,891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8,891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8,891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8,891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35,565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10,871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10,871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10,871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10,871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43,483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897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897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3,589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799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3,195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3,025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7,762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7,762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7,762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7,762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31,048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9,690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9,690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9,690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9,690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38,760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11,627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11,627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11,627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11,627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46,508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▌회사제시 사업계획 전체 준용 </a:t>
            </a:r>
            <a:r>
              <a:rPr lang="en-US" altLang="ko-KR" sz="1000" b="1" dirty="0">
                <a:solidFill>
                  <a:srgbClr val="00338D"/>
                </a:solidFill>
                <a:latin typeface="Arial" panose="020B0604020202020204" pitchFamily="34" charset="0"/>
                <a:ea typeface="+mj-ea"/>
                <a:cs typeface="Arial" panose="020B0604020202020204" pitchFamily="34" charset="0"/>
              </a:rPr>
              <a:t>(</a:t>
            </a:r>
            <a:r>
              <a:rPr lang="ko-KR" altLang="en-US" sz="1000" b="1" dirty="0">
                <a:solidFill>
                  <a:srgbClr val="00338D"/>
                </a:solidFill>
                <a:latin typeface="Arial" panose="020B0604020202020204" pitchFamily="34" charset="0"/>
                <a:ea typeface="+mj-ea"/>
                <a:cs typeface="Arial" panose="020B0604020202020204" pitchFamily="34" charset="0"/>
              </a:rPr>
              <a:t>계속</a:t>
            </a:r>
            <a:r>
              <a:rPr lang="en-US" altLang="ko-KR" sz="1000" b="1" dirty="0">
                <a:solidFill>
                  <a:srgbClr val="00338D"/>
                </a:solidFill>
                <a:latin typeface="Arial" panose="020B0604020202020204" pitchFamily="34" charset="0"/>
                <a:ea typeface="+mj-ea"/>
                <a:cs typeface="Arial" panose="020B0604020202020204" pitchFamily="34" charset="0"/>
              </a:rPr>
              <a:t>)</a:t>
            </a:r>
          </a:p>
        </p:txBody>
      </p:sp>
      <p:graphicFrame>
        <p:nvGraphicFramePr>
          <p:cNvPr id="10" name="표 9">
            <a:extLst>
              <a:ext uri="{FF2B5EF4-FFF2-40B4-BE49-F238E27FC236}">
                <a16:creationId xmlns:a16="http://schemas.microsoft.com/office/drawing/2014/main" id="{6CC90752-B206-4576-932C-60E2D9730A16}"/>
              </a:ext>
            </a:extLst>
          </p:cNvPr>
          <p:cNvGraphicFramePr>
            <a:graphicFrameLocks noGrp="1"/>
          </p:cNvGraphicFramePr>
          <p:nvPr>
            <p:extLst>
              <p:ext uri="{D42A27DB-BD31-4B8C-83A1-F6EECF244321}">
                <p14:modId xmlns:p14="http://schemas.microsoft.com/office/powerpoint/2010/main" val="739527858"/>
              </p:ext>
            </p:extLst>
          </p:nvPr>
        </p:nvGraphicFramePr>
        <p:xfrm>
          <a:off x="548544" y="2703010"/>
          <a:ext cx="8998133" cy="2996640"/>
        </p:xfrm>
        <a:graphic>
          <a:graphicData uri="http://schemas.openxmlformats.org/drawingml/2006/table">
            <a:tbl>
              <a:tblPr/>
              <a:tblGrid>
                <a:gridCol w="270896">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5,459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5,459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5,459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5,459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7,186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28,743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34,472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6,865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6,865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6,865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27,458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35,565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43,483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897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3,589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3,025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(1,956)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(2,392)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(2,392)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(9,566)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(793)</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(793)</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(3,171)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(2,193)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4,181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16,722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26,133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7,966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31,863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26,282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30,462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38,823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26,282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43,004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49,538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56,071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62,604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43,004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69,137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77,103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85,069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93,034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69,137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30,462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34,641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38,823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43,004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43,004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49,538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56,071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62,604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69,137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69,137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77,103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85,069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93,034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101,000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101,000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(24,460)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(28,641)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(32,823)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(37,004)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(37,004)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(43,538)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(56,604)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(63,137)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(63,137)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(71,103)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(79,069)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(87,034)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(95,000)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32,199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36,446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40,693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44,939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44,939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50,117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55,295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60,472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65,650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65,650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20.12x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22.78x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25.43x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28.09x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28.09x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31.32x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34.56x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37.80x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41.03x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41.03x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0.06x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-0.06x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-0.16x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-0.16x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-0.31x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-0.58x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0.08x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-0.07x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-0.20x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-0.39x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-0.55x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-0.84x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-0.84x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-0.99x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-1.13x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-1.38x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111301185"/>
                  </a:ext>
                </a:extLst>
              </a:tr>
            </a:tbl>
          </a:graphicData>
        </a:graphic>
      </p:graphicFrame>
    </p:spTree>
    <p:extLst>
      <p:ext uri="{BB962C8B-B14F-4D97-AF65-F5344CB8AC3E}">
        <p14:creationId xmlns:p14="http://schemas.microsoft.com/office/powerpoint/2010/main" val="2993492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(3/12)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3" name="표 2">
            <a:extLst>
              <a:ext uri="{FF2B5EF4-FFF2-40B4-BE49-F238E27FC236}">
                <a16:creationId xmlns:a16="http://schemas.microsoft.com/office/drawing/2014/main" id="{E15FD9B4-4824-4C16-A50B-E558688B4552}"/>
              </a:ext>
            </a:extLst>
          </p:cNvPr>
          <p:cNvGraphicFramePr>
            <a:graphicFrameLocks noGrp="1"/>
          </p:cNvGraphicFramePr>
          <p:nvPr>
            <p:extLst>
              <p:ext uri="{D42A27DB-BD31-4B8C-83A1-F6EECF244321}">
                <p14:modId xmlns:p14="http://schemas.microsoft.com/office/powerpoint/2010/main" val="4276689637"/>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13,826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13,826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13,826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13,826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55,305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14,250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14,250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14,250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14,250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57,000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15,250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15,250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15,250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15,250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61,000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10,277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10,277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10,277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10,277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41,110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11,459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11,459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11,459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11,459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45,836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11,842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11,842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11,842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11,842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47,367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3,549 </a:t>
                      </a:r>
                    </a:p>
                  </a:txBody>
                  <a:tcPr marL="36000" marR="36000" marT="0" marB="0" anchor="ctr">
                    <a:lnL>
                      <a:noFill/>
                    </a:lnL>
                    <a:lnR>
                      <a:noFill/>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3,549 </a:t>
                      </a:r>
                    </a:p>
                  </a:txBody>
                  <a:tcPr marL="36000" marR="36000" marT="0" marB="0" anchor="ctr">
                    <a:lnL>
                      <a:noFill/>
                    </a:lnL>
                    <a:lnR>
                      <a:noFill/>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3,549 </a:t>
                      </a:r>
                    </a:p>
                  </a:txBody>
                  <a:tcPr marL="36000" marR="36000" marT="0" marB="0" anchor="ctr">
                    <a:lnL>
                      <a:noFill/>
                    </a:lnL>
                    <a:lnR>
                      <a:noFill/>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3,549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14,195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2,791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2,791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2,791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2,791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11,164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3,408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3,408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3,408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3,408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13,633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721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2,883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623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2,492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672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2,688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2,828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2,828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11,312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2,168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2,168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2,168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2,168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8,672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10,945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1,157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3,945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2,738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3,117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3,117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3,117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3,117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12,469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3,154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3,154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3,154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3,154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12,618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3,421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3,421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3,421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3,421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13,683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a:solidFill>
                  <a:srgbClr val="00338D"/>
                </a:solidFill>
                <a:latin typeface="Arial" panose="020B0604020202020204" pitchFamily="34" charset="0"/>
                <a:ea typeface="+mj-ea"/>
                <a:cs typeface="Arial" panose="020B0604020202020204" pitchFamily="34" charset="0"/>
              </a:rPr>
              <a:t>▌기존 거래선 및 성장추세 적용</a:t>
            </a:r>
            <a:endParaRPr lang="en-US" altLang="ko-KR" sz="1000" b="1" dirty="0">
              <a:solidFill>
                <a:srgbClr val="00338D"/>
              </a:solidFill>
              <a:latin typeface="Arial" panose="020B0604020202020204" pitchFamily="34" charset="0"/>
              <a:ea typeface="+mj-ea"/>
              <a:cs typeface="Arial" panose="020B0604020202020204" pitchFamily="34" charset="0"/>
            </a:endParaRPr>
          </a:p>
        </p:txBody>
      </p:sp>
      <p:graphicFrame>
        <p:nvGraphicFramePr>
          <p:cNvPr id="12" name="표 11">
            <a:extLst>
              <a:ext uri="{FF2B5EF4-FFF2-40B4-BE49-F238E27FC236}">
                <a16:creationId xmlns:a16="http://schemas.microsoft.com/office/drawing/2014/main" id="{3D6570B4-2AB0-4879-ABC4-62D708BD5D26}"/>
              </a:ext>
            </a:extLst>
          </p:cNvPr>
          <p:cNvGraphicFramePr>
            <a:graphicFrameLocks noGrp="1"/>
          </p:cNvGraphicFramePr>
          <p:nvPr>
            <p:extLst>
              <p:ext uri="{D42A27DB-BD31-4B8C-83A1-F6EECF244321}">
                <p14:modId xmlns:p14="http://schemas.microsoft.com/office/powerpoint/2010/main" val="789131798"/>
              </p:ext>
            </p:extLst>
          </p:nvPr>
        </p:nvGraphicFramePr>
        <p:xfrm>
          <a:off x="548544" y="2703010"/>
          <a:ext cx="8998133" cy="2996640"/>
        </p:xfrm>
        <a:graphic>
          <a:graphicData uri="http://schemas.openxmlformats.org/drawingml/2006/table">
            <a:tbl>
              <a:tblPr/>
              <a:tblGrid>
                <a:gridCol w="270896">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2,410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10,991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2,567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10,267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2,828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2,828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2,168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8,672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(2,489)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10,150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10,057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10,713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10,931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13,469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16,006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18,544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8,927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10,276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10,494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10,713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13,469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18,544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21,081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21,081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(4,258)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(4,479)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(4,699)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(7,459)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(9,998)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(15,077)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(15,077)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7,105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8,755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10,404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12,053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13,702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13,703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15,551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17,399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19,248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21,098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21,098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4.17x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4.26x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4.44x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4.44x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5.47x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6.50x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7.53x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8.56x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8.56x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9.72x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10.87x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12.03x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13.19x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13.19x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2.66x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2.12x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2.12x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2.06x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1.94x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1.67x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1.06x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1.06x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2.97x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2.14x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2.12x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2.05x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2.05x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1.81x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1.58x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1.15x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1.15x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1271623"/>
                  </a:ext>
                </a:extLst>
              </a:tr>
            </a:tbl>
          </a:graphicData>
        </a:graphic>
      </p:graphicFrame>
    </p:spTree>
    <p:extLst>
      <p:ext uri="{BB962C8B-B14F-4D97-AF65-F5344CB8AC3E}">
        <p14:creationId xmlns:p14="http://schemas.microsoft.com/office/powerpoint/2010/main" val="4059476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(4/12)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3" name="표 2">
            <a:extLst>
              <a:ext uri="{FF2B5EF4-FFF2-40B4-BE49-F238E27FC236}">
                <a16:creationId xmlns:a16="http://schemas.microsoft.com/office/drawing/2014/main" id="{E15FD9B4-4824-4C16-A50B-E558688B4552}"/>
              </a:ext>
            </a:extLst>
          </p:cNvPr>
          <p:cNvGraphicFramePr>
            <a:graphicFrameLocks noGrp="1"/>
          </p:cNvGraphicFramePr>
          <p:nvPr>
            <p:extLst>
              <p:ext uri="{D42A27DB-BD31-4B8C-83A1-F6EECF244321}">
                <p14:modId xmlns:p14="http://schemas.microsoft.com/office/powerpoint/2010/main" val="2651000039"/>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16,250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16,250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16,250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16,250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65,000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16,875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16,875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16,875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16,875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67,500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17,500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17,500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17,500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17,500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70,000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12,328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12,328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12,328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12,328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49,312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12,593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12,593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12,593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12,593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50,370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12,941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12,941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12,941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12,941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51,764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3,922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3,922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3,922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3,922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15,688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4,282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4,282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4,282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4,282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17,130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4,559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4,559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4,559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4,559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18,236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2,892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744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744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2,976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3,063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3,199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3,199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3,199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3,199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12,796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3,538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3,538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3,538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3,538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14,154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3,793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3,793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3,793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3,793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15,173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2,024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1,338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966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3,705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14,821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3,873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15,492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4,035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4,035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4,035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4,035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16,139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▌기존 거래선 및 성장추세 적용 </a:t>
            </a:r>
            <a:r>
              <a:rPr lang="en-US" altLang="ko-KR" sz="1000" b="1" dirty="0">
                <a:solidFill>
                  <a:srgbClr val="00338D"/>
                </a:solidFill>
                <a:latin typeface="Arial" panose="020B0604020202020204" pitchFamily="34" charset="0"/>
                <a:ea typeface="+mj-ea"/>
                <a:cs typeface="Arial" panose="020B0604020202020204" pitchFamily="34" charset="0"/>
              </a:rPr>
              <a:t>(</a:t>
            </a:r>
            <a:r>
              <a:rPr lang="ko-KR" altLang="en-US" sz="1000" b="1" dirty="0">
                <a:solidFill>
                  <a:srgbClr val="00338D"/>
                </a:solidFill>
                <a:latin typeface="Arial" panose="020B0604020202020204" pitchFamily="34" charset="0"/>
                <a:ea typeface="+mj-ea"/>
                <a:cs typeface="Arial" panose="020B0604020202020204" pitchFamily="34" charset="0"/>
              </a:rPr>
              <a:t>계속</a:t>
            </a:r>
            <a:r>
              <a:rPr lang="en-US" altLang="ko-KR" sz="1000" b="1" dirty="0">
                <a:solidFill>
                  <a:srgbClr val="00338D"/>
                </a:solidFill>
                <a:latin typeface="Arial" panose="020B0604020202020204" pitchFamily="34" charset="0"/>
                <a:ea typeface="+mj-ea"/>
                <a:cs typeface="Arial" panose="020B0604020202020204" pitchFamily="34" charset="0"/>
              </a:rPr>
              <a:t>)</a:t>
            </a:r>
          </a:p>
        </p:txBody>
      </p:sp>
      <p:graphicFrame>
        <p:nvGraphicFramePr>
          <p:cNvPr id="12" name="표 11">
            <a:extLst>
              <a:ext uri="{FF2B5EF4-FFF2-40B4-BE49-F238E27FC236}">
                <a16:creationId xmlns:a16="http://schemas.microsoft.com/office/drawing/2014/main" id="{CC62C8DC-4378-4061-88E9-C421873425D3}"/>
              </a:ext>
            </a:extLst>
          </p:cNvPr>
          <p:cNvGraphicFramePr>
            <a:graphicFrameLocks noGrp="1"/>
          </p:cNvGraphicFramePr>
          <p:nvPr>
            <p:extLst>
              <p:ext uri="{D42A27DB-BD31-4B8C-83A1-F6EECF244321}">
                <p14:modId xmlns:p14="http://schemas.microsoft.com/office/powerpoint/2010/main" val="3961992573"/>
              </p:ext>
            </p:extLst>
          </p:nvPr>
        </p:nvGraphicFramePr>
        <p:xfrm>
          <a:off x="548543" y="2703010"/>
          <a:ext cx="8998134" cy="2996640"/>
        </p:xfrm>
        <a:graphic>
          <a:graphicData uri="http://schemas.openxmlformats.org/drawingml/2006/table">
            <a:tbl>
              <a:tblPr/>
              <a:tblGrid>
                <a:gridCol w="270897">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2,873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11,490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3,076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3,076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3,076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12,305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3,120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12,478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3,199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3,199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3,199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12,796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3,538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3,538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3,538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14,154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3,793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3,793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3,793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15,173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(704)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2,845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12,196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3,092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12,369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21,081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23,924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26,768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29,613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21,081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32,458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35,507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38,556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41,605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32,458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44,654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47,746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50,838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53,930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44,654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23,924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26,768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29,613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32,458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32,458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35,507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38,556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41,605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44,654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44,654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47,746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50,838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53,930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57,023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57,023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(17,922)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(20,768)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(23,613)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(26,458)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(26,458)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(29,507)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(32,556)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(35,605)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(38,654)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(38,654)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(41,746)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(44,838)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(47,930)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(51,023)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(51,023)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23,079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25,061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27,043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29,025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29,025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31,035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33,045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35,055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37,065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37,065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14.42x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15.66x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16.90x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18.14x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18.14x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19.40x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20.65x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21.91x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23.17x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23.17x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0.86x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0.66x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0.08x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0.92x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0.08x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-0.51x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-0.51x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-0.89x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-1.25x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-1.25x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111301185"/>
                  </a:ext>
                </a:extLst>
              </a:tr>
            </a:tbl>
          </a:graphicData>
        </a:graphic>
      </p:graphicFrame>
    </p:spTree>
    <p:extLst>
      <p:ext uri="{BB962C8B-B14F-4D97-AF65-F5344CB8AC3E}">
        <p14:creationId xmlns:p14="http://schemas.microsoft.com/office/powerpoint/2010/main" val="21713812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(5/12)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3" name="표 2">
            <a:extLst>
              <a:ext uri="{FF2B5EF4-FFF2-40B4-BE49-F238E27FC236}">
                <a16:creationId xmlns:a16="http://schemas.microsoft.com/office/drawing/2014/main" id="{E15FD9B4-4824-4C16-A50B-E558688B4552}"/>
              </a:ext>
            </a:extLst>
          </p:cNvPr>
          <p:cNvGraphicFramePr>
            <a:graphicFrameLocks noGrp="1"/>
          </p:cNvGraphicFramePr>
          <p:nvPr>
            <p:extLst>
              <p:ext uri="{D42A27DB-BD31-4B8C-83A1-F6EECF244321}">
                <p14:modId xmlns:p14="http://schemas.microsoft.com/office/powerpoint/2010/main" val="3889359216"/>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9,847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9,847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9,847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9,847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39,387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10,578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10,578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10,578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10,578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42,310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10,326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10,326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10,326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10,326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41,305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3,556 </a:t>
                      </a:r>
                    </a:p>
                  </a:txBody>
                  <a:tcPr marL="36000" marR="36000" marT="0" marB="0" anchor="ctr">
                    <a:lnL>
                      <a:noFill/>
                    </a:lnL>
                    <a:lnR>
                      <a:noFill/>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3,556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14,222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2,825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2,825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2,825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2,825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11,299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3,076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3,076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3,076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3,076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12,304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3,287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828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3,312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3,371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10,935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1,997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1,997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7,987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2,233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2,233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2,233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2,233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8,933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1,157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3,945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2,738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12,092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2,983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2,983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2,983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2,983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11,933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2,918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2,918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2,918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11,671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▌기존 거래선 유지</a:t>
            </a:r>
            <a:endParaRPr lang="en-US" altLang="ko-KR" sz="1000" b="1" dirty="0">
              <a:solidFill>
                <a:srgbClr val="00338D"/>
              </a:solidFill>
              <a:latin typeface="Arial" panose="020B0604020202020204" pitchFamily="34" charset="0"/>
              <a:ea typeface="+mj-ea"/>
              <a:cs typeface="Arial" panose="020B0604020202020204" pitchFamily="34" charset="0"/>
            </a:endParaRPr>
          </a:p>
        </p:txBody>
      </p:sp>
      <p:graphicFrame>
        <p:nvGraphicFramePr>
          <p:cNvPr id="8" name="표 7">
            <a:extLst>
              <a:ext uri="{FF2B5EF4-FFF2-40B4-BE49-F238E27FC236}">
                <a16:creationId xmlns:a16="http://schemas.microsoft.com/office/drawing/2014/main" id="{CD74BB15-1E33-4641-A4B4-E9521C2D6771}"/>
              </a:ext>
            </a:extLst>
          </p:cNvPr>
          <p:cNvGraphicFramePr>
            <a:graphicFrameLocks noGrp="1"/>
          </p:cNvGraphicFramePr>
          <p:nvPr>
            <p:extLst>
              <p:ext uri="{D42A27DB-BD31-4B8C-83A1-F6EECF244321}">
                <p14:modId xmlns:p14="http://schemas.microsoft.com/office/powerpoint/2010/main" val="818605910"/>
              </p:ext>
            </p:extLst>
          </p:nvPr>
        </p:nvGraphicFramePr>
        <p:xfrm>
          <a:off x="548544" y="2703010"/>
          <a:ext cx="8998133" cy="2996640"/>
        </p:xfrm>
        <a:graphic>
          <a:graphicData uri="http://schemas.openxmlformats.org/drawingml/2006/table">
            <a:tbl>
              <a:tblPr/>
              <a:tblGrid>
                <a:gridCol w="270896">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2,669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2,669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10,677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9,232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1,997</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7,987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8,933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2,279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2,279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2,279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10,074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10,214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10,354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10,493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10,634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12,912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15,191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17,470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10,634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7,804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8,939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10,073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10,214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10,354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10,493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10,634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12,912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15,191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17,470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19,749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19,749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(2,917)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(4,054)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(4,054)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(4,196)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(6,903)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(9,183)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(13,745)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(13,745)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6,639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6,730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6,821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6,911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8,393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9,874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12,836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12,837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14,334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15,831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17,329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18,827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18,827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4.15x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4.21x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4.25x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4.32x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4.32x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5.25x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6.17x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7.10x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8.02x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8.02x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8.96x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9.89x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10.83x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11.77x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11.77x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2.50x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2.70x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2.24x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2.24x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2.24x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2.06x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3.00x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2.20x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2.01x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1.46x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1.46x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1271623"/>
                  </a:ext>
                </a:extLst>
              </a:tr>
            </a:tbl>
          </a:graphicData>
        </a:graphic>
      </p:graphicFrame>
    </p:spTree>
    <p:extLst>
      <p:ext uri="{BB962C8B-B14F-4D97-AF65-F5344CB8AC3E}">
        <p14:creationId xmlns:p14="http://schemas.microsoft.com/office/powerpoint/2010/main" val="15327926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(6/12)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▌기존 거래선 유지 </a:t>
            </a:r>
            <a:r>
              <a:rPr lang="en-US" altLang="ko-KR" sz="1000" b="1" dirty="0">
                <a:solidFill>
                  <a:srgbClr val="00338D"/>
                </a:solidFill>
                <a:latin typeface="Arial" panose="020B0604020202020204" pitchFamily="34" charset="0"/>
                <a:ea typeface="+mj-ea"/>
                <a:cs typeface="Arial" panose="020B0604020202020204" pitchFamily="34" charset="0"/>
              </a:rPr>
              <a:t>(</a:t>
            </a:r>
            <a:r>
              <a:rPr lang="ko-KR" altLang="en-US" sz="1000" b="1" dirty="0">
                <a:solidFill>
                  <a:srgbClr val="00338D"/>
                </a:solidFill>
                <a:latin typeface="Arial" panose="020B0604020202020204" pitchFamily="34" charset="0"/>
                <a:ea typeface="+mj-ea"/>
                <a:cs typeface="Arial" panose="020B0604020202020204" pitchFamily="34" charset="0"/>
              </a:rPr>
              <a:t>계속</a:t>
            </a:r>
            <a:r>
              <a:rPr lang="en-US" altLang="ko-KR" sz="1000" b="1" dirty="0">
                <a:solidFill>
                  <a:srgbClr val="00338D"/>
                </a:solidFill>
                <a:latin typeface="Arial" panose="020B0604020202020204" pitchFamily="34" charset="0"/>
                <a:ea typeface="+mj-ea"/>
                <a:cs typeface="Arial" panose="020B0604020202020204" pitchFamily="34" charset="0"/>
              </a:rPr>
              <a:t>)</a:t>
            </a:r>
          </a:p>
        </p:txBody>
      </p:sp>
      <p:graphicFrame>
        <p:nvGraphicFramePr>
          <p:cNvPr id="8" name="표 7">
            <a:extLst>
              <a:ext uri="{FF2B5EF4-FFF2-40B4-BE49-F238E27FC236}">
                <a16:creationId xmlns:a16="http://schemas.microsoft.com/office/drawing/2014/main" id="{0AA355BC-6659-497A-9BFA-876503FA583B}"/>
              </a:ext>
            </a:extLst>
          </p:cNvPr>
          <p:cNvGraphicFramePr>
            <a:graphicFrameLocks noGrp="1"/>
          </p:cNvGraphicFramePr>
          <p:nvPr>
            <p:extLst>
              <p:ext uri="{D42A27DB-BD31-4B8C-83A1-F6EECF244321}">
                <p14:modId xmlns:p14="http://schemas.microsoft.com/office/powerpoint/2010/main" val="360898499"/>
              </p:ext>
            </p:extLst>
          </p:nvPr>
        </p:nvGraphicFramePr>
        <p:xfrm>
          <a:off x="548543" y="2703010"/>
          <a:ext cx="8998134" cy="2996640"/>
        </p:xfrm>
        <a:graphic>
          <a:graphicData uri="http://schemas.openxmlformats.org/drawingml/2006/table">
            <a:tbl>
              <a:tblPr/>
              <a:tblGrid>
                <a:gridCol w="270897">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2,332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2,332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9,330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2,287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2,287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9,149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2,161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2,161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2,161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8,644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9,801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2,466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2,466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2,466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(543)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9,216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2,260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9,040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2,134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2,134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19,749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22,052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24,355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26,660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19,749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28,965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31,225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35,745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38,004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40,138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42,272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44,405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38,004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22,052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24,355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26,660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28,965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28,965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31,225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33,485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35,745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38,004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38,004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40,138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42,272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44,405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46,539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46,539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(20,660)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(25,225)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(29,745)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(32,004)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(32,004)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(34,138)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(36,272)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(38,405)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(40,539)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(40,539)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20,296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21,765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23,234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24,703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24,703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26,090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27,477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28,864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12.69x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13.60x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14.52x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15.44x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15.44x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16.31x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17.17x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18.04x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18.91x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18.91x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1.10x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0.90x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0.50x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0.09x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0.88x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0.68x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0.68x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0.49x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0.09x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-0.30x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-0.50x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-0.90x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-0.90x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111301185"/>
                  </a:ext>
                </a:extLst>
              </a:tr>
            </a:tbl>
          </a:graphicData>
        </a:graphic>
      </p:graphicFrame>
      <p:graphicFrame>
        <p:nvGraphicFramePr>
          <p:cNvPr id="7" name="표 6">
            <a:extLst>
              <a:ext uri="{FF2B5EF4-FFF2-40B4-BE49-F238E27FC236}">
                <a16:creationId xmlns:a16="http://schemas.microsoft.com/office/drawing/2014/main" id="{7CA4FE6B-2FD6-41A3-80E5-3A09F788DD2B}"/>
              </a:ext>
            </a:extLst>
          </p:cNvPr>
          <p:cNvGraphicFramePr>
            <a:graphicFrameLocks noGrp="1"/>
          </p:cNvGraphicFramePr>
          <p:nvPr>
            <p:extLst>
              <p:ext uri="{D42A27DB-BD31-4B8C-83A1-F6EECF244321}">
                <p14:modId xmlns:p14="http://schemas.microsoft.com/office/powerpoint/2010/main" val="1867361994"/>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10,191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10,191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10,191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10,191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40,766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10,075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10,075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10,075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10,075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40,298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10,039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10,039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10,039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10,039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40,155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3,211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3,211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3,211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3,211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12,843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3,328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3,328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3,328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3,328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13,311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3,363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3,363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3,363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3,363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13,454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858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3,433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877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877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877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877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3,510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898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3,590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9,410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9,801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2,466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2,466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2,466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2,466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9,864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2,024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1,338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966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2,859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2,859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2,859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2,859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11,435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2,785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11,139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2,708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2,708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2,708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10,830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Tree>
    <p:extLst>
      <p:ext uri="{BB962C8B-B14F-4D97-AF65-F5344CB8AC3E}">
        <p14:creationId xmlns:p14="http://schemas.microsoft.com/office/powerpoint/2010/main" val="25209017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(7/12)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3" name="표 2">
            <a:extLst>
              <a:ext uri="{FF2B5EF4-FFF2-40B4-BE49-F238E27FC236}">
                <a16:creationId xmlns:a16="http://schemas.microsoft.com/office/drawing/2014/main" id="{E15FD9B4-4824-4C16-A50B-E558688B4552}"/>
              </a:ext>
            </a:extLst>
          </p:cNvPr>
          <p:cNvGraphicFramePr>
            <a:graphicFrameLocks noGrp="1"/>
          </p:cNvGraphicFramePr>
          <p:nvPr>
            <p:extLst>
              <p:ext uri="{D42A27DB-BD31-4B8C-83A1-F6EECF244321}">
                <p14:modId xmlns:p14="http://schemas.microsoft.com/office/powerpoint/2010/main" val="3895440348"/>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9,847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9,847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9,847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9,847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39,387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9,779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9,779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9,779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9,779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39,118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9,773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9,773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9,773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9,773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39,092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14,222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3,623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3,623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3,623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3,623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14,491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3,629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3,629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3,629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3,629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14,517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3,287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828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843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843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843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3,371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2,734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10,935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2,795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2,795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2,795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2,795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11,180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11,146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1,157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188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3,023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12,092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2,983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2,983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2,983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2,983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11,933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2,918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2,918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2,918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2,918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11,671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▌기존 거래선 유지 </a:t>
            </a:r>
            <a:r>
              <a:rPr lang="en-US" altLang="ko-KR" sz="1000" b="1" dirty="0">
                <a:solidFill>
                  <a:srgbClr val="00338D"/>
                </a:solidFill>
                <a:latin typeface="Arial" panose="020B0604020202020204" pitchFamily="34" charset="0"/>
                <a:ea typeface="+mj-ea"/>
                <a:cs typeface="Arial" panose="020B0604020202020204" pitchFamily="34" charset="0"/>
              </a:rPr>
              <a:t>(CAPEX </a:t>
            </a:r>
            <a:r>
              <a:rPr lang="ko-KR" altLang="en-US" sz="1000" b="1" dirty="0">
                <a:solidFill>
                  <a:srgbClr val="00338D"/>
                </a:solidFill>
                <a:latin typeface="Arial" panose="020B0604020202020204" pitchFamily="34" charset="0"/>
                <a:ea typeface="+mj-ea"/>
                <a:cs typeface="Arial" panose="020B0604020202020204" pitchFamily="34" charset="0"/>
              </a:rPr>
              <a:t>없음</a:t>
            </a:r>
            <a:r>
              <a:rPr lang="en-US" altLang="ko-KR" sz="1000" b="1" dirty="0">
                <a:solidFill>
                  <a:srgbClr val="00338D"/>
                </a:solidFill>
                <a:latin typeface="Arial" panose="020B0604020202020204" pitchFamily="34" charset="0"/>
                <a:ea typeface="+mj-ea"/>
                <a:cs typeface="Arial" panose="020B0604020202020204" pitchFamily="34" charset="0"/>
              </a:rPr>
              <a:t>)</a:t>
            </a:r>
          </a:p>
        </p:txBody>
      </p:sp>
      <p:graphicFrame>
        <p:nvGraphicFramePr>
          <p:cNvPr id="8" name="표 7">
            <a:extLst>
              <a:ext uri="{FF2B5EF4-FFF2-40B4-BE49-F238E27FC236}">
                <a16:creationId xmlns:a16="http://schemas.microsoft.com/office/drawing/2014/main" id="{CD74BB15-1E33-4641-A4B4-E9521C2D6771}"/>
              </a:ext>
            </a:extLst>
          </p:cNvPr>
          <p:cNvGraphicFramePr>
            <a:graphicFrameLocks noGrp="1"/>
          </p:cNvGraphicFramePr>
          <p:nvPr>
            <p:extLst>
              <p:ext uri="{D42A27DB-BD31-4B8C-83A1-F6EECF244321}">
                <p14:modId xmlns:p14="http://schemas.microsoft.com/office/powerpoint/2010/main" val="3253808841"/>
              </p:ext>
            </p:extLst>
          </p:nvPr>
        </p:nvGraphicFramePr>
        <p:xfrm>
          <a:off x="548544" y="2703010"/>
          <a:ext cx="8998133" cy="2996640"/>
        </p:xfrm>
        <a:graphic>
          <a:graphicData uri="http://schemas.openxmlformats.org/drawingml/2006/table">
            <a:tbl>
              <a:tblPr/>
              <a:tblGrid>
                <a:gridCol w="270896">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2,494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2,494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9,975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2,795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2,795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2,795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2,795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11,180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2,786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2,786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2,786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2,786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11,146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(613)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(2,452)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(149)</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9,538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2,464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2,464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9,858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10,304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12,689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15,074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17,538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20,002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22,467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15,074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24,931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27,058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29,185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31,311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24,931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10,304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15,073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15,074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17,538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20,002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22,467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24,931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24,931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27,058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29,185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31,311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33,438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33,438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(1,895)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(4,281)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(9,054)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(9,054)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(11,521)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(13,987)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(16,453)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(18,919)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(18,920)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(21,048)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(23,177)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(25,305)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(27,434)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11,400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13,001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14,603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16,205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16,205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17,587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18,970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20,352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21,734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21,735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23,183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24,631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26,080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27,529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27,529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7.12x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8.13x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9.12x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10.13x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10.13x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10.99x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11.86x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12.72x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13.58x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13.58x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14.49x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15.39x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16.30x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17.21x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17.21x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1.82x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1.82x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1.62x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1.02x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1.02x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0.84x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0.66x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2.88x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1.80x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1.60x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0.99x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0.99x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0.82x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0.64x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0.29x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1271623"/>
                  </a:ext>
                </a:extLst>
              </a:tr>
            </a:tbl>
          </a:graphicData>
        </a:graphic>
      </p:graphicFrame>
    </p:spTree>
    <p:extLst>
      <p:ext uri="{BB962C8B-B14F-4D97-AF65-F5344CB8AC3E}">
        <p14:creationId xmlns:p14="http://schemas.microsoft.com/office/powerpoint/2010/main" val="12384247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(8/12)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▌기존 거래선 유지 </a:t>
            </a:r>
            <a:r>
              <a:rPr lang="en-US" altLang="ko-KR" sz="1000" b="1" dirty="0">
                <a:solidFill>
                  <a:srgbClr val="00338D"/>
                </a:solidFill>
                <a:latin typeface="Arial" panose="020B0604020202020204" pitchFamily="34" charset="0"/>
                <a:ea typeface="+mj-ea"/>
                <a:cs typeface="Arial" panose="020B0604020202020204" pitchFamily="34" charset="0"/>
              </a:rPr>
              <a:t>(CAPEX</a:t>
            </a:r>
            <a:r>
              <a:rPr lang="ko-KR" altLang="en-US" sz="1000" b="1" dirty="0">
                <a:solidFill>
                  <a:srgbClr val="00338D"/>
                </a:solidFill>
                <a:latin typeface="Arial" panose="020B0604020202020204" pitchFamily="34" charset="0"/>
                <a:ea typeface="+mj-ea"/>
                <a:cs typeface="Arial" panose="020B0604020202020204" pitchFamily="34" charset="0"/>
              </a:rPr>
              <a:t> 없음</a:t>
            </a:r>
            <a:r>
              <a:rPr lang="en-US" altLang="ko-KR" sz="1000" b="1" dirty="0">
                <a:solidFill>
                  <a:srgbClr val="00338D"/>
                </a:solidFill>
                <a:latin typeface="Arial" panose="020B0604020202020204" pitchFamily="34" charset="0"/>
                <a:ea typeface="+mj-ea"/>
                <a:cs typeface="Arial" panose="020B0604020202020204" pitchFamily="34" charset="0"/>
              </a:rPr>
              <a:t>, </a:t>
            </a:r>
            <a:r>
              <a:rPr lang="ko-KR" altLang="en-US" sz="1000" b="1" dirty="0">
                <a:solidFill>
                  <a:srgbClr val="00338D"/>
                </a:solidFill>
                <a:latin typeface="Arial" panose="020B0604020202020204" pitchFamily="34" charset="0"/>
                <a:ea typeface="+mj-ea"/>
                <a:cs typeface="Arial" panose="020B0604020202020204" pitchFamily="34" charset="0"/>
              </a:rPr>
              <a:t>계속</a:t>
            </a:r>
            <a:r>
              <a:rPr lang="en-US" altLang="ko-KR" sz="1000" b="1" dirty="0">
                <a:solidFill>
                  <a:srgbClr val="00338D"/>
                </a:solidFill>
                <a:latin typeface="Arial" panose="020B0604020202020204" pitchFamily="34" charset="0"/>
                <a:ea typeface="+mj-ea"/>
                <a:cs typeface="Arial" panose="020B0604020202020204" pitchFamily="34" charset="0"/>
              </a:rPr>
              <a:t>)</a:t>
            </a:r>
          </a:p>
        </p:txBody>
      </p:sp>
      <p:graphicFrame>
        <p:nvGraphicFramePr>
          <p:cNvPr id="8" name="표 7">
            <a:extLst>
              <a:ext uri="{FF2B5EF4-FFF2-40B4-BE49-F238E27FC236}">
                <a16:creationId xmlns:a16="http://schemas.microsoft.com/office/drawing/2014/main" id="{0AA355BC-6659-497A-9BFA-876503FA583B}"/>
              </a:ext>
            </a:extLst>
          </p:cNvPr>
          <p:cNvGraphicFramePr>
            <a:graphicFrameLocks noGrp="1"/>
          </p:cNvGraphicFramePr>
          <p:nvPr>
            <p:extLst>
              <p:ext uri="{D42A27DB-BD31-4B8C-83A1-F6EECF244321}">
                <p14:modId xmlns:p14="http://schemas.microsoft.com/office/powerpoint/2010/main" val="1249430743"/>
              </p:ext>
            </p:extLst>
          </p:nvPr>
        </p:nvGraphicFramePr>
        <p:xfrm>
          <a:off x="548543" y="2703010"/>
          <a:ext cx="8998134" cy="2996640"/>
        </p:xfrm>
        <a:graphic>
          <a:graphicData uri="http://schemas.openxmlformats.org/drawingml/2006/table">
            <a:tbl>
              <a:tblPr/>
              <a:tblGrid>
                <a:gridCol w="270897">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9,028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2,233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8,931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8,497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2,720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2,720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2,720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10,878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2,656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2,656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2,656</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10,623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(598)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(2,393)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(2,337)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2,228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2,230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8,915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2,205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2,205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2,205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8,821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2,097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2,097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2,097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8,387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35,666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37,893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40,123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42,353</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44,558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46,763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48,969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42,353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51,174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53,271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57,464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51,174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35,666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37,893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40,123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42,353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42,353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44,558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46,763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48,969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51,174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51,174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53,271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55,368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57,464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59,561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59,561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(29,664)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(31,893)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(34,123)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(36,353)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(36,353)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(38,558)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(40,763)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(42,969)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(45,174)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(45,174)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(47,271)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(49,368)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(51,464)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(53,561)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(53,561)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28,963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30,396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31,830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33,263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33,263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34,626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35,989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37,352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38,715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38,715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18.10x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19.00x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19.89x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20.79x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20.79x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21.64x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22.49x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23.34x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24.20x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24.20x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-0.50x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-0.50x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-0.91x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-1.12x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-1.33x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-1.33x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-0.10x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-0.69x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-0.89x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-1.49x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-1.69x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-1.90x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-2.10x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-2.10x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111301185"/>
                  </a:ext>
                </a:extLst>
              </a:tr>
            </a:tbl>
          </a:graphicData>
        </a:graphic>
      </p:graphicFrame>
      <p:graphicFrame>
        <p:nvGraphicFramePr>
          <p:cNvPr id="7" name="표 6">
            <a:extLst>
              <a:ext uri="{FF2B5EF4-FFF2-40B4-BE49-F238E27FC236}">
                <a16:creationId xmlns:a16="http://schemas.microsoft.com/office/drawing/2014/main" id="{CBE129F2-C19D-4D5C-9F99-0C39A71ED87D}"/>
              </a:ext>
            </a:extLst>
          </p:cNvPr>
          <p:cNvGraphicFramePr>
            <a:graphicFrameLocks noGrp="1"/>
          </p:cNvGraphicFramePr>
          <p:nvPr>
            <p:extLst>
              <p:ext uri="{D42A27DB-BD31-4B8C-83A1-F6EECF244321}">
                <p14:modId xmlns:p14="http://schemas.microsoft.com/office/powerpoint/2010/main" val="2418872888"/>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9,806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9,806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9,806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9,806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39,226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9,805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9,805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9,805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9,805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39,221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9,849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9,849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9,849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9,849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39,396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3,596 </a:t>
                      </a:r>
                    </a:p>
                  </a:txBody>
                  <a:tcPr marL="36000" marR="36000" marT="0" marB="0" anchor="ctr">
                    <a:lnL>
                      <a:noFill/>
                    </a:lnL>
                    <a:lnR>
                      <a:noFill/>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3,596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3,596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3,596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14,383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3,597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3,597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3,597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3,597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14,388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3,553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3,553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3,553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3,553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14,214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3,433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877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877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877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877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3,510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898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898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898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3,590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2,738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2,738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10,950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2,720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2,720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2,720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2,720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10,878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2,656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2,656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2,656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2,656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10,623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485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2,859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2,859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2,859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2,859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11,435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2,785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2,785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2,785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11,139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2,708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2,708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2,708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2,708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10,830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Tree>
    <p:extLst>
      <p:ext uri="{BB962C8B-B14F-4D97-AF65-F5344CB8AC3E}">
        <p14:creationId xmlns:p14="http://schemas.microsoft.com/office/powerpoint/2010/main" val="807938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(9/12)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3" name="표 2">
            <a:extLst>
              <a:ext uri="{FF2B5EF4-FFF2-40B4-BE49-F238E27FC236}">
                <a16:creationId xmlns:a16="http://schemas.microsoft.com/office/drawing/2014/main" id="{E15FD9B4-4824-4C16-A50B-E558688B4552}"/>
              </a:ext>
            </a:extLst>
          </p:cNvPr>
          <p:cNvGraphicFramePr>
            <a:graphicFrameLocks noGrp="1"/>
          </p:cNvGraphicFramePr>
          <p:nvPr>
            <p:extLst>
              <p:ext uri="{D42A27DB-BD31-4B8C-83A1-F6EECF244321}">
                <p14:modId xmlns:p14="http://schemas.microsoft.com/office/powerpoint/2010/main" val="2617783088"/>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7,757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7,757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7,757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7,757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31,030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8,474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8,474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8,474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8,474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33,895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8,221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8,221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32,883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2,294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2,294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2,294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9,177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1,578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1,578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6,312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1,831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1,831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1,831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1,831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7,324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722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2,906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740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740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2,959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6,291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3,406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1,091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1,091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1,091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4,365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3,945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7,448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7,351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1,776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1,776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1,776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1,776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7,103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▌기존 거래선 매출 </a:t>
            </a:r>
            <a:r>
              <a:rPr lang="en-US" altLang="ko-KR" sz="1000" b="1" dirty="0">
                <a:solidFill>
                  <a:srgbClr val="00338D"/>
                </a:solidFill>
                <a:latin typeface="Arial" panose="020B0604020202020204" pitchFamily="34" charset="0"/>
                <a:ea typeface="+mj-ea"/>
                <a:cs typeface="Arial" panose="020B0604020202020204" pitchFamily="34" charset="0"/>
              </a:rPr>
              <a:t>25% </a:t>
            </a:r>
            <a:r>
              <a:rPr lang="ko-KR" altLang="en-US" sz="1000" b="1" dirty="0">
                <a:solidFill>
                  <a:srgbClr val="00338D"/>
                </a:solidFill>
                <a:latin typeface="Arial" panose="020B0604020202020204" pitchFamily="34" charset="0"/>
                <a:ea typeface="+mj-ea"/>
                <a:cs typeface="Arial" panose="020B0604020202020204" pitchFamily="34" charset="0"/>
              </a:rPr>
              <a:t>하락 </a:t>
            </a:r>
            <a:endParaRPr lang="en-US" altLang="ko-KR" sz="1000" b="1" dirty="0">
              <a:solidFill>
                <a:srgbClr val="00338D"/>
              </a:solidFill>
              <a:latin typeface="Arial" panose="020B0604020202020204" pitchFamily="34" charset="0"/>
              <a:ea typeface="+mj-ea"/>
              <a:cs typeface="Arial" panose="020B0604020202020204" pitchFamily="34" charset="0"/>
            </a:endParaRPr>
          </a:p>
        </p:txBody>
      </p:sp>
      <p:graphicFrame>
        <p:nvGraphicFramePr>
          <p:cNvPr id="8" name="표 7">
            <a:extLst>
              <a:ext uri="{FF2B5EF4-FFF2-40B4-BE49-F238E27FC236}">
                <a16:creationId xmlns:a16="http://schemas.microsoft.com/office/drawing/2014/main" id="{B7A8F887-A01B-4015-9666-DA116F9F26B9}"/>
              </a:ext>
            </a:extLst>
          </p:cNvPr>
          <p:cNvGraphicFramePr>
            <a:graphicFrameLocks noGrp="1"/>
          </p:cNvGraphicFramePr>
          <p:nvPr>
            <p:extLst>
              <p:ext uri="{D42A27DB-BD31-4B8C-83A1-F6EECF244321}">
                <p14:modId xmlns:p14="http://schemas.microsoft.com/office/powerpoint/2010/main" val="1989857153"/>
              </p:ext>
            </p:extLst>
          </p:nvPr>
        </p:nvGraphicFramePr>
        <p:xfrm>
          <a:off x="548544" y="2703010"/>
          <a:ext cx="8998133" cy="2996640"/>
        </p:xfrm>
        <a:graphic>
          <a:graphicData uri="http://schemas.openxmlformats.org/drawingml/2006/table">
            <a:tbl>
              <a:tblPr/>
              <a:tblGrid>
                <a:gridCol w="270896">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1,994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1,665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5,791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1,573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6,291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852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3,406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1,091</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1,091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4,365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986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3,945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685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(187)</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(240)</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(10,000)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(864)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6,965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7,679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8,394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6,665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5,801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8,394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4,936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9,192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4,936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6,250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6,965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7,679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8,394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8,394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6,665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5,801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4,936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4,936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6,355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7,773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(1,512)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(649)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1,075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1,075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(3,186)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(4,606)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(4,606)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4,894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4,332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3,770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3,208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3,209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4,130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5,052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5,974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6,897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6,897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7,816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8,735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9,656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10,577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10,577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3.06x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2.71x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2.58x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3.73x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4.88x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5.46x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6.04x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6.61x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6.61x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4.11x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3.55x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3.95x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3.86x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3.86x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4.01x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4.17x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4.48x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4.48x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4.32x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4.15x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3.98x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3.80x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3.80x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3.44x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4.03x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3.67x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3.81x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3.81x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3.94x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4.07x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4.20x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4.33x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4.33x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4.17x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4.01x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3.85x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3.68x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3.68x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1271623"/>
                  </a:ext>
                </a:extLst>
              </a:tr>
            </a:tbl>
          </a:graphicData>
        </a:graphic>
      </p:graphicFrame>
    </p:spTree>
    <p:extLst>
      <p:ext uri="{BB962C8B-B14F-4D97-AF65-F5344CB8AC3E}">
        <p14:creationId xmlns:p14="http://schemas.microsoft.com/office/powerpoint/2010/main" val="26405691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(10/12)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▌기존 거래선 매출 </a:t>
            </a:r>
            <a:r>
              <a:rPr lang="en-US" altLang="ko-KR" sz="1000" b="1" dirty="0">
                <a:solidFill>
                  <a:srgbClr val="00338D"/>
                </a:solidFill>
                <a:latin typeface="Arial" panose="020B0604020202020204" pitchFamily="34" charset="0"/>
                <a:ea typeface="+mj-ea"/>
                <a:cs typeface="Arial" panose="020B0604020202020204" pitchFamily="34" charset="0"/>
              </a:rPr>
              <a:t>25% </a:t>
            </a:r>
            <a:r>
              <a:rPr lang="ko-KR" altLang="en-US" sz="1000" b="1" dirty="0">
                <a:solidFill>
                  <a:srgbClr val="00338D"/>
                </a:solidFill>
                <a:latin typeface="Arial" panose="020B0604020202020204" pitchFamily="34" charset="0"/>
                <a:ea typeface="+mj-ea"/>
                <a:cs typeface="Arial" panose="020B0604020202020204" pitchFamily="34" charset="0"/>
              </a:rPr>
              <a:t>하락 </a:t>
            </a:r>
            <a:r>
              <a:rPr lang="en-US" altLang="ko-KR" sz="1000" b="1" dirty="0">
                <a:solidFill>
                  <a:srgbClr val="00338D"/>
                </a:solidFill>
                <a:latin typeface="Arial" panose="020B0604020202020204" pitchFamily="34" charset="0"/>
                <a:ea typeface="+mj-ea"/>
                <a:cs typeface="Arial" panose="020B0604020202020204" pitchFamily="34" charset="0"/>
              </a:rPr>
              <a:t>(</a:t>
            </a:r>
            <a:r>
              <a:rPr lang="ko-KR" altLang="en-US" sz="1000" b="1" dirty="0">
                <a:solidFill>
                  <a:srgbClr val="00338D"/>
                </a:solidFill>
                <a:latin typeface="Arial" panose="020B0604020202020204" pitchFamily="34" charset="0"/>
                <a:ea typeface="+mj-ea"/>
                <a:cs typeface="Arial" panose="020B0604020202020204" pitchFamily="34" charset="0"/>
              </a:rPr>
              <a:t>계속</a:t>
            </a:r>
            <a:r>
              <a:rPr lang="en-US" altLang="ko-KR" sz="1000" b="1" dirty="0">
                <a:solidFill>
                  <a:srgbClr val="00338D"/>
                </a:solidFill>
                <a:latin typeface="Arial" panose="020B0604020202020204" pitchFamily="34" charset="0"/>
                <a:ea typeface="+mj-ea"/>
                <a:cs typeface="Arial" panose="020B0604020202020204" pitchFamily="34" charset="0"/>
              </a:rPr>
              <a:t>)</a:t>
            </a:r>
          </a:p>
        </p:txBody>
      </p:sp>
      <p:graphicFrame>
        <p:nvGraphicFramePr>
          <p:cNvPr id="8" name="표 7">
            <a:extLst>
              <a:ext uri="{FF2B5EF4-FFF2-40B4-BE49-F238E27FC236}">
                <a16:creationId xmlns:a16="http://schemas.microsoft.com/office/drawing/2014/main" id="{2BE69934-74BB-4C41-9D69-99757DD21FF2}"/>
              </a:ext>
            </a:extLst>
          </p:cNvPr>
          <p:cNvGraphicFramePr>
            <a:graphicFrameLocks noGrp="1"/>
          </p:cNvGraphicFramePr>
          <p:nvPr>
            <p:extLst>
              <p:ext uri="{D42A27DB-BD31-4B8C-83A1-F6EECF244321}">
                <p14:modId xmlns:p14="http://schemas.microsoft.com/office/powerpoint/2010/main" val="2503288981"/>
              </p:ext>
            </p:extLst>
          </p:nvPr>
        </p:nvGraphicFramePr>
        <p:xfrm>
          <a:off x="548543" y="2703010"/>
          <a:ext cx="8998134" cy="2996640"/>
        </p:xfrm>
        <a:graphic>
          <a:graphicData uri="http://schemas.openxmlformats.org/drawingml/2006/table">
            <a:tbl>
              <a:tblPr/>
              <a:tblGrid>
                <a:gridCol w="270897">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5,775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1,392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1,392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1,392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5,568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1,278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1,278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5,114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4,855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5,339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(267)</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(294)</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(294)</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5,662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1,365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5,459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5,004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12,025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13,439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14,856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10,610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16,272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17,637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19,002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20,366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16,272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21,731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22,982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25,484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12,025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14,856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16,272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16,272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17,637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19,002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20,366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21,731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21,731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22,982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24,233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25,484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26,735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26,735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(6,023)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(7,439)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(10,272)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(10,272)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(11,637)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(13,002)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(14,366)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(16,982)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(18,233)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(19,484)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(20,735)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(20,735)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11,464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12,351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13,238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14,125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14,938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15,751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16,565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17,378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17,378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7.16x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7.72x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8.27x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8.83x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8.83x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9.34x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9.84x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10.35x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10.86x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10.86x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3.63x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3.46x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3.29x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2.93x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2.75x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2.57x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3.51x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3.34x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2.98x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2.98x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2.81x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2.64x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2.11x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1.94x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1.77x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1.59x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1.59x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111301185"/>
                  </a:ext>
                </a:extLst>
              </a:tr>
            </a:tbl>
          </a:graphicData>
        </a:graphic>
      </p:graphicFrame>
      <p:graphicFrame>
        <p:nvGraphicFramePr>
          <p:cNvPr id="7" name="표 6">
            <a:extLst>
              <a:ext uri="{FF2B5EF4-FFF2-40B4-BE49-F238E27FC236}">
                <a16:creationId xmlns:a16="http://schemas.microsoft.com/office/drawing/2014/main" id="{B6DA8836-FEF0-4F6F-B9F9-A28F2D0CC2BD}"/>
              </a:ext>
            </a:extLst>
          </p:cNvPr>
          <p:cNvGraphicFramePr>
            <a:graphicFrameLocks noGrp="1"/>
          </p:cNvGraphicFramePr>
          <p:nvPr>
            <p:extLst>
              <p:ext uri="{D42A27DB-BD31-4B8C-83A1-F6EECF244321}">
                <p14:modId xmlns:p14="http://schemas.microsoft.com/office/powerpoint/2010/main" val="982535868"/>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8,084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8,084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8,084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32,337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7,965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7,965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7,965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7,965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31,862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7,928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7,928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7,928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7,928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31,710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1,967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1,967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1,967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7,870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2,086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2,086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2,086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2,086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8,345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2,124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2,124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2,124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8,497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754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754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754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3,015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3,084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3,158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1,214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1,214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1,214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1,214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4,855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1,315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1,315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1,315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1,315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5,261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5,339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506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2,024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966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1,720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1,720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1,720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1,720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6,598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1,576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1,576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6,305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Tree>
    <p:extLst>
      <p:ext uri="{BB962C8B-B14F-4D97-AF65-F5344CB8AC3E}">
        <p14:creationId xmlns:p14="http://schemas.microsoft.com/office/powerpoint/2010/main" val="2196776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꺾인 연결선 48">
            <a:extLst>
              <a:ext uri="{FF2B5EF4-FFF2-40B4-BE49-F238E27FC236}">
                <a16:creationId xmlns:a16="http://schemas.microsoft.com/office/drawing/2014/main" id="{EB8CF87B-6FA1-48EE-B7F9-048E6BDA74EE}"/>
              </a:ext>
            </a:extLst>
          </p:cNvPr>
          <p:cNvCxnSpPr>
            <a:cxnSpLocks/>
          </p:cNvCxnSpPr>
          <p:nvPr/>
        </p:nvCxnSpPr>
        <p:spPr>
          <a:xfrm rot="16200000" flipH="1">
            <a:off x="6152320" y="5037251"/>
            <a:ext cx="7200" cy="1008000"/>
          </a:xfrm>
          <a:prstGeom prst="bentConnector3">
            <a:avLst>
              <a:gd name="adj1" fmla="val -1700913"/>
            </a:avLst>
          </a:prstGeom>
        </p:spPr>
        <p:style>
          <a:lnRef idx="1">
            <a:schemeClr val="accent1"/>
          </a:lnRef>
          <a:fillRef idx="0">
            <a:schemeClr val="accent1"/>
          </a:fillRef>
          <a:effectRef idx="0">
            <a:schemeClr val="accent1"/>
          </a:effectRef>
          <a:fontRef idx="minor">
            <a:schemeClr val="tx1"/>
          </a:fontRef>
        </p:style>
      </p:cxnSp>
      <p:cxnSp>
        <p:nvCxnSpPr>
          <p:cNvPr id="30" name="꺾인 연결선 40">
            <a:extLst>
              <a:ext uri="{FF2B5EF4-FFF2-40B4-BE49-F238E27FC236}">
                <a16:creationId xmlns:a16="http://schemas.microsoft.com/office/drawing/2014/main" id="{AB1747AB-3395-4C20-A6DC-5D1C523A3F8D}"/>
              </a:ext>
            </a:extLst>
          </p:cNvPr>
          <p:cNvCxnSpPr>
            <a:cxnSpLocks/>
          </p:cNvCxnSpPr>
          <p:nvPr/>
        </p:nvCxnSpPr>
        <p:spPr>
          <a:xfrm rot="16200000" flipH="1">
            <a:off x="2492562" y="4865366"/>
            <a:ext cx="7200" cy="2304000"/>
          </a:xfrm>
          <a:prstGeom prst="bentConnector3">
            <a:avLst>
              <a:gd name="adj1" fmla="val 3649543"/>
            </a:avLst>
          </a:prstGeom>
        </p:spPr>
        <p:style>
          <a:lnRef idx="1">
            <a:schemeClr val="accent1"/>
          </a:lnRef>
          <a:fillRef idx="0">
            <a:schemeClr val="accent1"/>
          </a:fillRef>
          <a:effectRef idx="0">
            <a:schemeClr val="accent1"/>
          </a:effectRef>
          <a:fontRef idx="minor">
            <a:schemeClr val="tx1"/>
          </a:fontRef>
        </p:style>
      </p:cxnSp>
      <p:cxnSp>
        <p:nvCxnSpPr>
          <p:cNvPr id="39" name="꺾인 연결선 42">
            <a:extLst>
              <a:ext uri="{FF2B5EF4-FFF2-40B4-BE49-F238E27FC236}">
                <a16:creationId xmlns:a16="http://schemas.microsoft.com/office/drawing/2014/main" id="{8CFA9D5A-9B71-4E77-986D-0A99BACBBEEC}"/>
              </a:ext>
            </a:extLst>
          </p:cNvPr>
          <p:cNvCxnSpPr>
            <a:cxnSpLocks/>
          </p:cNvCxnSpPr>
          <p:nvPr/>
        </p:nvCxnSpPr>
        <p:spPr>
          <a:xfrm rot="5400000">
            <a:off x="4686235" y="5023765"/>
            <a:ext cx="7200" cy="1980000"/>
          </a:xfrm>
          <a:prstGeom prst="bentConnector3">
            <a:avLst>
              <a:gd name="adj1" fmla="val 3583488"/>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34" name="차트 33">
                <a:extLst>
                  <a:ext uri="{FF2B5EF4-FFF2-40B4-BE49-F238E27FC236}">
                    <a16:creationId xmlns:a16="http://schemas.microsoft.com/office/drawing/2014/main" id="{00056F05-0339-4EDA-87DF-9748D606164C}"/>
                  </a:ext>
                </a:extLst>
              </p:cNvPr>
              <p:cNvGraphicFramePr/>
              <p:nvPr>
                <p:extLst>
                  <p:ext uri="{D42A27DB-BD31-4B8C-83A1-F6EECF244321}">
                    <p14:modId xmlns:p14="http://schemas.microsoft.com/office/powerpoint/2010/main" val="2181624691"/>
                  </p:ext>
                </p:extLst>
              </p:nvPr>
            </p:nvGraphicFramePr>
            <p:xfrm>
              <a:off x="1047601" y="4212000"/>
              <a:ext cx="5844266" cy="19188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4" name="차트 33">
                <a:extLst>
                  <a:ext uri="{FF2B5EF4-FFF2-40B4-BE49-F238E27FC236}">
                    <a16:creationId xmlns:a16="http://schemas.microsoft.com/office/drawing/2014/main" id="{00056F05-0339-4EDA-87DF-9748D606164C}"/>
                  </a:ext>
                </a:extLst>
              </p:cNvPr>
              <p:cNvPicPr>
                <a:picLocks noGrp="1" noRot="1" noChangeAspect="1" noMove="1" noResize="1" noEditPoints="1" noAdjustHandles="1" noChangeArrowheads="1" noChangeShapeType="1"/>
              </p:cNvPicPr>
              <p:nvPr/>
            </p:nvPicPr>
            <p:blipFill>
              <a:blip r:embed="rId4"/>
              <a:stretch>
                <a:fillRect/>
              </a:stretch>
            </p:blipFill>
            <p:spPr>
              <a:xfrm>
                <a:off x="1047601" y="4212000"/>
                <a:ext cx="5844266" cy="1918800"/>
              </a:xfrm>
              <a:prstGeom prst="rect">
                <a:avLst/>
              </a:prstGeom>
            </p:spPr>
          </p:pic>
        </mc:Fallback>
      </mc:AlternateContent>
      <p:graphicFrame>
        <p:nvGraphicFramePr>
          <p:cNvPr id="6" name="표 5">
            <a:extLst>
              <a:ext uri="{FF2B5EF4-FFF2-40B4-BE49-F238E27FC236}">
                <a16:creationId xmlns:a16="http://schemas.microsoft.com/office/drawing/2014/main" id="{EAC0992B-B79C-452C-AAFE-618A02083E62}"/>
              </a:ext>
            </a:extLst>
          </p:cNvPr>
          <p:cNvGraphicFramePr>
            <a:graphicFrameLocks noGrp="1"/>
          </p:cNvGraphicFramePr>
          <p:nvPr>
            <p:extLst>
              <p:ext uri="{D42A27DB-BD31-4B8C-83A1-F6EECF244321}">
                <p14:modId xmlns:p14="http://schemas.microsoft.com/office/powerpoint/2010/main" val="2528800854"/>
              </p:ext>
            </p:extLst>
          </p:nvPr>
        </p:nvGraphicFramePr>
        <p:xfrm>
          <a:off x="1134000" y="1098000"/>
          <a:ext cx="5681665" cy="3154680"/>
        </p:xfrm>
        <a:graphic>
          <a:graphicData uri="http://schemas.openxmlformats.org/drawingml/2006/table">
            <a:tbl>
              <a:tblPr/>
              <a:tblGrid>
                <a:gridCol w="110031">
                  <a:extLst>
                    <a:ext uri="{9D8B030D-6E8A-4147-A177-3AD203B41FA5}">
                      <a16:colId xmlns:a16="http://schemas.microsoft.com/office/drawing/2014/main" val="1198858470"/>
                    </a:ext>
                  </a:extLst>
                </a:gridCol>
                <a:gridCol w="1301404">
                  <a:extLst>
                    <a:ext uri="{9D8B030D-6E8A-4147-A177-3AD203B41FA5}">
                      <a16:colId xmlns:a16="http://schemas.microsoft.com/office/drawing/2014/main" val="3586205692"/>
                    </a:ext>
                  </a:extLst>
                </a:gridCol>
                <a:gridCol w="854046">
                  <a:extLst>
                    <a:ext uri="{9D8B030D-6E8A-4147-A177-3AD203B41FA5}">
                      <a16:colId xmlns:a16="http://schemas.microsoft.com/office/drawing/2014/main" val="3942544503"/>
                    </a:ext>
                  </a:extLst>
                </a:gridCol>
                <a:gridCol w="854046">
                  <a:extLst>
                    <a:ext uri="{9D8B030D-6E8A-4147-A177-3AD203B41FA5}">
                      <a16:colId xmlns:a16="http://schemas.microsoft.com/office/drawing/2014/main" val="1132309619"/>
                    </a:ext>
                  </a:extLst>
                </a:gridCol>
                <a:gridCol w="854046">
                  <a:extLst>
                    <a:ext uri="{9D8B030D-6E8A-4147-A177-3AD203B41FA5}">
                      <a16:colId xmlns:a16="http://schemas.microsoft.com/office/drawing/2014/main" val="3058315916"/>
                    </a:ext>
                  </a:extLst>
                </a:gridCol>
                <a:gridCol w="854046">
                  <a:extLst>
                    <a:ext uri="{9D8B030D-6E8A-4147-A177-3AD203B41FA5}">
                      <a16:colId xmlns:a16="http://schemas.microsoft.com/office/drawing/2014/main" val="1727615684"/>
                    </a:ext>
                  </a:extLst>
                </a:gridCol>
                <a:gridCol w="854046">
                  <a:extLst>
                    <a:ext uri="{9D8B030D-6E8A-4147-A177-3AD203B41FA5}">
                      <a16:colId xmlns:a16="http://schemas.microsoft.com/office/drawing/2014/main" val="2638069914"/>
                    </a:ext>
                  </a:extLst>
                </a:gridCol>
              </a:tblGrid>
              <a:tr h="42087">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rtl="0"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FY18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mj-ea"/>
                          <a:cs typeface="Arial" panose="020B0604020202020204" pitchFamily="34" charset="0"/>
                        </a:rPr>
                        <a:t>FY19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a:solidFill>
                            <a:srgbClr val="FFFFFF"/>
                          </a:solidFill>
                          <a:effectLst/>
                          <a:latin typeface="Arial" panose="020B0604020202020204" pitchFamily="34" charset="0"/>
                          <a:ea typeface="+mj-ea"/>
                          <a:cs typeface="Arial" panose="020B0604020202020204" pitchFamily="34" charset="0"/>
                        </a:rPr>
                        <a:t>FY20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rtl="0"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FY21 1H</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Total</a:t>
                      </a:r>
                      <a:r>
                        <a:rPr lang="en-US" sz="900" b="1" i="0" u="none" strike="noStrike" baseline="30000" dirty="0">
                          <a:solidFill>
                            <a:srgbClr val="FFFFFF"/>
                          </a:solidFill>
                          <a:effectLst/>
                          <a:latin typeface="Arial" panose="020B0604020202020204" pitchFamily="34" charset="0"/>
                          <a:ea typeface="+mj-ea"/>
                          <a:cs typeface="Arial" panose="020B0604020202020204" pitchFamily="34" charset="0"/>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297959179"/>
                  </a:ext>
                </a:extLst>
              </a:tr>
              <a:tr h="42087">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기초 </a:t>
                      </a:r>
                      <a:r>
                        <a:rPr lang="en-US" sz="900" b="1" i="0" u="none" strike="noStrike">
                          <a:solidFill>
                            <a:srgbClr val="000000"/>
                          </a:solidFill>
                          <a:effectLst/>
                          <a:latin typeface="Arial" panose="020B0604020202020204" pitchFamily="34" charset="0"/>
                          <a:ea typeface="+mj-ea"/>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656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555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1,651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1,280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656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494824734"/>
                  </a:ext>
                </a:extLst>
              </a:tr>
              <a:tr h="42087">
                <a:tc gridSpan="2">
                  <a:txBody>
                    <a:bodyPr/>
                    <a:lstStyle/>
                    <a:p>
                      <a:pPr algn="l" fontAlgn="ctr"/>
                      <a:r>
                        <a:rPr lang="en-US" sz="900" b="1" i="0" u="none" strike="noStrike">
                          <a:solidFill>
                            <a:srgbClr val="000000"/>
                          </a:solidFill>
                          <a:effectLst/>
                          <a:latin typeface="Arial" panose="020B0604020202020204" pitchFamily="34" charset="0"/>
                          <a:ea typeface="+mj-ea"/>
                          <a:cs typeface="Arial" panose="020B0604020202020204" pitchFamily="34" charset="0"/>
                        </a:rPr>
                        <a:t>Revenue</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21,886</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22,441</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32,743</a:t>
                      </a:r>
                    </a:p>
                  </a:txBody>
                  <a:tcPr marL="36000" marR="36000" marT="0" marB="0" anchor="ctr">
                    <a:lnL>
                      <a:noFill/>
                    </a:lnL>
                    <a:lnR>
                      <a:noFill/>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25,790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102,859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a:noFill/>
                    </a:lnB>
                  </a:tcPr>
                </a:tc>
                <a:extLst>
                  <a:ext uri="{0D108BD9-81ED-4DB2-BD59-A6C34878D82A}">
                    <a16:rowId xmlns:a16="http://schemas.microsoft.com/office/drawing/2014/main" val="1313388313"/>
                  </a:ext>
                </a:extLst>
              </a:tr>
              <a:tr h="42087">
                <a:tc gridSpan="2">
                  <a:txBody>
                    <a:bodyPr/>
                    <a:lstStyle/>
                    <a:p>
                      <a:pPr algn="l" fontAlgn="ctr"/>
                      <a:r>
                        <a:rPr lang="en-US" sz="900" b="1" i="0" u="none" strike="noStrike">
                          <a:solidFill>
                            <a:srgbClr val="000000"/>
                          </a:solidFill>
                          <a:effectLst/>
                          <a:latin typeface="Arial" panose="020B0604020202020204" pitchFamily="34" charset="0"/>
                          <a:ea typeface="+mj-ea"/>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3,834</a:t>
                      </a:r>
                    </a:p>
                  </a:txBody>
                  <a:tcPr marL="36000" marR="36000" marT="0" marB="0" anchor="ctr">
                    <a:lnL>
                      <a:noFill/>
                    </a:lnL>
                    <a:lnR>
                      <a:noFill/>
                    </a:lnR>
                    <a:lnT>
                      <a:noFill/>
                    </a:lnT>
                    <a:lnB>
                      <a:noFill/>
                    </a:lnB>
                  </a:tcPr>
                </a:tc>
                <a:tc>
                  <a:txBody>
                    <a:bodyPr/>
                    <a:lstStyle/>
                    <a:p>
                      <a:pPr algn="r" rtl="0"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3,434</a:t>
                      </a:r>
                    </a:p>
                  </a:txBody>
                  <a:tcPr marL="36000" marR="36000" marT="0" marB="0" anchor="ctr">
                    <a:lnL>
                      <a:noFill/>
                    </a:lnL>
                    <a:lnR>
                      <a:noFill/>
                    </a:lnR>
                    <a:lnT>
                      <a:noFill/>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4,540</a:t>
                      </a:r>
                    </a:p>
                  </a:txBody>
                  <a:tcPr marL="36000" marR="36000" marT="0" marB="0" anchor="ctr">
                    <a:lnL>
                      <a:noFill/>
                    </a:lnL>
                    <a:lnR>
                      <a:noFill/>
                    </a:lnR>
                    <a:lnT>
                      <a:noFill/>
                    </a:lnT>
                    <a:lnB>
                      <a:noFill/>
                    </a:lnB>
                  </a:tcPr>
                </a:tc>
                <a:tc>
                  <a:txBody>
                    <a:bodyPr/>
                    <a:lstStyle/>
                    <a:p>
                      <a:pPr algn="r" rtl="0"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4,547</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16,355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3338460389"/>
                  </a:ext>
                </a:extLst>
              </a:tr>
              <a:tr h="42087">
                <a:tc gridSpan="2">
                  <a:txBody>
                    <a:bodyPr/>
                    <a:lstStyle/>
                    <a:p>
                      <a:pPr algn="l" fontAlgn="ctr"/>
                      <a:r>
                        <a:rPr lang="en-US" sz="900" b="0" i="1" u="none" strike="noStrike">
                          <a:solidFill>
                            <a:srgbClr val="00338D"/>
                          </a:solidFill>
                          <a:effectLst/>
                          <a:latin typeface="Arial" panose="020B0604020202020204" pitchFamily="34" charset="0"/>
                          <a:ea typeface="+mj-ea"/>
                          <a:cs typeface="Arial" panose="020B0604020202020204" pitchFamily="34" charset="0"/>
                        </a:rPr>
                        <a:t>EBITDA%</a:t>
                      </a:r>
                    </a:p>
                  </a:txBody>
                  <a:tcPr marL="36000" marR="36000" marT="0" marB="0" anchor="ctr">
                    <a:lnL w="6350" cap="flat" cmpd="sng" algn="ctr">
                      <a:solidFill>
                        <a:srgbClr val="005EB8"/>
                      </a:solidFill>
                      <a:prstDash val="solid"/>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1" u="none" strike="noStrike">
                          <a:solidFill>
                            <a:srgbClr val="00338D"/>
                          </a:solidFill>
                          <a:effectLst/>
                          <a:latin typeface="Arial" panose="020B0604020202020204" pitchFamily="34" charset="0"/>
                          <a:ea typeface="+mj-ea"/>
                          <a:cs typeface="Arial" panose="020B0604020202020204" pitchFamily="34" charset="0"/>
                        </a:rPr>
                        <a:t>17.5%</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338D"/>
                          </a:solidFill>
                          <a:effectLst/>
                          <a:latin typeface="Arial" panose="020B0604020202020204" pitchFamily="34" charset="0"/>
                          <a:ea typeface="+mj-ea"/>
                          <a:cs typeface="Arial" panose="020B0604020202020204" pitchFamily="34" charset="0"/>
                        </a:rPr>
                        <a:t>15.3%</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338D"/>
                          </a:solidFill>
                          <a:effectLst/>
                          <a:latin typeface="Arial" panose="020B0604020202020204" pitchFamily="34" charset="0"/>
                          <a:ea typeface="+mj-ea"/>
                          <a:cs typeface="Arial" panose="020B0604020202020204" pitchFamily="34" charset="0"/>
                        </a:rPr>
                        <a:t>13.9%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338D"/>
                          </a:solidFill>
                          <a:effectLst/>
                          <a:latin typeface="Arial" panose="020B0604020202020204" pitchFamily="34" charset="0"/>
                          <a:ea typeface="+mj-ea"/>
                          <a:cs typeface="Arial" panose="020B0604020202020204" pitchFamily="34" charset="0"/>
                        </a:rPr>
                        <a:t>17.6%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1" u="none" strike="noStrike">
                          <a:solidFill>
                            <a:srgbClr val="00338D"/>
                          </a:solidFill>
                          <a:effectLst/>
                          <a:latin typeface="Arial" panose="020B0604020202020204" pitchFamily="34" charset="0"/>
                          <a:ea typeface="+mj-ea"/>
                          <a:cs typeface="Arial" panose="020B0604020202020204" pitchFamily="34" charset="0"/>
                        </a:rPr>
                        <a:t>15.9%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3576579519"/>
                  </a:ext>
                </a:extLst>
              </a:tr>
              <a:tr h="42087">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a:t>
                      </a:r>
                      <a:r>
                        <a:rPr lang="en-US" sz="900" b="1" i="0" u="none" strike="noStrike" dirty="0">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3,286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2,724</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1,263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3,948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11,222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43168094"/>
                  </a:ext>
                </a:extLst>
              </a:tr>
              <a:tr h="42087">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제품매출 현금유입</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21,368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22,018</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28,181</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25,269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96,835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4234151922"/>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원재료매입 현금유출</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(12,241)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(11,281)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(16,792)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(15,135)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(55,449)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066349253"/>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급여 등의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(2,685)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(3,268)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(2,931)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(11,473)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a:noFill/>
                    </a:lnB>
                  </a:tcPr>
                </a:tc>
                <a:extLst>
                  <a:ext uri="{0D108BD9-81ED-4DB2-BD59-A6C34878D82A}">
                    <a16:rowId xmlns:a16="http://schemas.microsoft.com/office/drawing/2014/main" val="472590781"/>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제조경비의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(1,581)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(3,461)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(5,302)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(3,555)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(13,899)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861141415"/>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 등의 지급</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(675)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(369)</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(873)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(1,965)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2226488411"/>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기타영업</a:t>
                      </a:r>
                      <a:r>
                        <a:rPr lang="en-US" sz="900" b="0"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(900)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(914)</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(1,019)</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(2,827)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2575975132"/>
                  </a:ext>
                </a:extLst>
              </a:tr>
              <a:tr h="42087">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투자</a:t>
                      </a:r>
                      <a:r>
                        <a:rPr lang="en-US" sz="900" b="1"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(488)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(698)</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(1,907)</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(1,365)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(4,458)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68223773"/>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장기금융상품 </a:t>
                      </a: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(103)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(105)</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(127)</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464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129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1650802907"/>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유형자산의 취득</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(462)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(560)</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(1,694)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(1,808)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(4,524)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347029532"/>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유형자산의 처분</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44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34</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04229247"/>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대여금 </a:t>
                      </a:r>
                      <a:r>
                        <a:rPr lang="en-US" sz="900" b="0"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(34)</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993668015"/>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보증금 </a:t>
                      </a:r>
                      <a:r>
                        <a:rPr lang="en-US" sz="900" b="0"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(142)</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2</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750786837"/>
                  </a:ext>
                </a:extLst>
              </a:tr>
              <a:tr h="42087">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a:t>
                      </a:r>
                      <a:r>
                        <a:rPr lang="en-US" sz="900" b="1"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a:noFill/>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(2,899)</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(930)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273</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767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(2,790)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2791370787"/>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차입금 </a:t>
                      </a:r>
                      <a:r>
                        <a:rPr lang="en-US" sz="900" b="0"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(2,599)</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(630)</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773</a:t>
                      </a:r>
                    </a:p>
                  </a:txBody>
                  <a:tcPr marL="36000" marR="36000" marT="0" marB="0" anchor="ctr">
                    <a:lnL>
                      <a:noFill/>
                    </a:lnL>
                    <a:lnR>
                      <a:noFill/>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767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(1,690)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338D"/>
                      </a:solidFill>
                      <a:prstDash val="dot"/>
                      <a:round/>
                      <a:headEnd type="none" w="med" len="med"/>
                      <a:tailEnd type="none" w="med" len="med"/>
                    </a:lnT>
                    <a:lnB>
                      <a:noFill/>
                    </a:lnB>
                  </a:tcPr>
                </a:tc>
                <a:extLst>
                  <a:ext uri="{0D108BD9-81ED-4DB2-BD59-A6C34878D82A}">
                    <a16:rowId xmlns:a16="http://schemas.microsoft.com/office/drawing/2014/main" val="358817471"/>
                  </a:ext>
                </a:extLst>
              </a:tr>
              <a:tr h="42087">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5EB8"/>
                      </a:solidFill>
                      <a:prstDash val="solid"/>
                      <a:round/>
                      <a:headEnd type="none" w="med" len="med"/>
                      <a:tailEnd type="none" w="med" len="med"/>
                    </a:lnL>
                    <a:lnR w="6350" cap="flat" cmpd="sng" algn="ctr">
                      <a:solidFill>
                        <a:srgbClr val="00338D"/>
                      </a:solidFill>
                      <a:prstDash val="dot"/>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배당 </a:t>
                      </a:r>
                      <a:r>
                        <a:rPr lang="en-US" sz="900" b="0" i="0" u="none" strike="noStrike">
                          <a:solidFill>
                            <a:srgbClr val="000000"/>
                          </a:solidFill>
                          <a:effectLst/>
                          <a:latin typeface="Arial" panose="020B0604020202020204" pitchFamily="34" charset="0"/>
                          <a:ea typeface="+mj-ea"/>
                          <a:cs typeface="Arial" panose="020B0604020202020204" pitchFamily="34" charset="0"/>
                        </a:rPr>
                        <a:t>CF</a:t>
                      </a:r>
                    </a:p>
                  </a:txBody>
                  <a:tcPr marL="36000" marR="36000" marT="0" marB="0" anchor="ctr">
                    <a:lnL w="6350" cap="flat" cmpd="sng" algn="ctr">
                      <a:solidFill>
                        <a:srgbClr val="00338D"/>
                      </a:solidFill>
                      <a:prstDash val="dot"/>
                      <a:round/>
                      <a:headEnd type="none" w="med" len="med"/>
                      <a:tailEnd type="none" w="med" len="med"/>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(300)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(300)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(500)</a:t>
                      </a:r>
                    </a:p>
                  </a:txBody>
                  <a:tcPr marL="36000" marR="36000" marT="0" marB="0" anchor="ctr">
                    <a:lnL>
                      <a:noFill/>
                    </a:lnL>
                    <a:lnR>
                      <a:noFill/>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mj-ea"/>
                          <a:cs typeface="Arial" panose="020B0604020202020204" pitchFamily="34" charset="0"/>
                        </a:rPr>
                        <a:t>-</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mj-ea"/>
                          <a:cs typeface="Arial" panose="020B0604020202020204" pitchFamily="34" charset="0"/>
                        </a:rPr>
                        <a:t>(1,100)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a:noFill/>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4245475584"/>
                  </a:ext>
                </a:extLst>
              </a:tr>
              <a:tr h="42087">
                <a:tc gridSpan="2">
                  <a:txBody>
                    <a:bodyPr/>
                    <a:lstStyle/>
                    <a:p>
                      <a:pPr algn="l" fontAlgn="ctr"/>
                      <a:r>
                        <a:rPr lang="en-US" sz="900" b="1" i="0" u="none" strike="noStrike">
                          <a:solidFill>
                            <a:srgbClr val="000000"/>
                          </a:solidFill>
                          <a:effectLst/>
                          <a:latin typeface="Arial" panose="020B0604020202020204" pitchFamily="34" charset="0"/>
                          <a:ea typeface="+mj-ea"/>
                          <a:cs typeface="Arial" panose="020B0604020202020204" pitchFamily="34" charset="0"/>
                        </a:rPr>
                        <a:t>Net Cash Flow</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(101)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1,096</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(371)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3,350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3,974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tcPr>
                </a:tc>
                <a:extLst>
                  <a:ext uri="{0D108BD9-81ED-4DB2-BD59-A6C34878D82A}">
                    <a16:rowId xmlns:a16="http://schemas.microsoft.com/office/drawing/2014/main" val="1290109431"/>
                  </a:ext>
                </a:extLst>
              </a:tr>
              <a:tr h="42087">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기말 </a:t>
                      </a:r>
                      <a:r>
                        <a:rPr lang="en-US" sz="900" b="1" i="0" u="none" strike="noStrike">
                          <a:solidFill>
                            <a:srgbClr val="000000"/>
                          </a:solidFill>
                          <a:effectLst/>
                          <a:latin typeface="Arial" panose="020B0604020202020204" pitchFamily="34" charset="0"/>
                          <a:ea typeface="+mj-ea"/>
                          <a:cs typeface="Arial" panose="020B0604020202020204" pitchFamily="34" charset="0"/>
                        </a:rPr>
                        <a:t>Cash</a:t>
                      </a:r>
                    </a:p>
                  </a:txBody>
                  <a:tcPr marL="36000" marR="36000" marT="0" marB="0" anchor="ctr">
                    <a:lnL w="6350" cap="flat" cmpd="sng" algn="ctr">
                      <a:solidFill>
                        <a:srgbClr val="005EB8"/>
                      </a:solidFill>
                      <a:prstDash val="solid"/>
                      <a:round/>
                      <a:headEnd type="none" w="med" len="med"/>
                      <a:tailEnd type="none" w="med" len="med"/>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555</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1,651</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mj-ea"/>
                          <a:cs typeface="Arial" panose="020B0604020202020204" pitchFamily="34" charset="0"/>
                        </a:rPr>
                        <a:t>1,280</a:t>
                      </a:r>
                    </a:p>
                  </a:txBody>
                  <a:tcPr marL="36000" marR="36000" marT="0" marB="0" anchor="ctr">
                    <a:lnL>
                      <a:noFill/>
                    </a:lnL>
                    <a:lnR>
                      <a:noFill/>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4,630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4,630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043340185"/>
                  </a:ext>
                </a:extLst>
              </a:tr>
            </a:tbl>
          </a:graphicData>
        </a:graphic>
      </p:graphicFrame>
      <p:sp>
        <p:nvSpPr>
          <p:cNvPr id="80" name="제목 2">
            <a:extLst>
              <a:ext uri="{FF2B5EF4-FFF2-40B4-BE49-F238E27FC236}">
                <a16:creationId xmlns:a16="http://schemas.microsoft.com/office/drawing/2014/main" id="{D5CC0388-8169-4FE9-98CD-0809A2736CC4}"/>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4400" b="1" dirty="0">
                <a:solidFill>
                  <a:srgbClr val="00338D"/>
                </a:solidFill>
                <a:latin typeface="KPMG Extralight" panose="020B0303030202040204" pitchFamily="34" charset="0"/>
              </a:rPr>
              <a:t>Key Financial Information (2/2)</a:t>
            </a:r>
          </a:p>
        </p:txBody>
      </p:sp>
      <p:sp>
        <p:nvSpPr>
          <p:cNvPr id="83" name="제목 2">
            <a:extLst>
              <a:ext uri="{FF2B5EF4-FFF2-40B4-BE49-F238E27FC236}">
                <a16:creationId xmlns:a16="http://schemas.microsoft.com/office/drawing/2014/main" id="{3AD7705A-186A-40DD-86C0-121D89133635}"/>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Understanding of target</a:t>
            </a:r>
          </a:p>
        </p:txBody>
      </p:sp>
      <p:sp>
        <p:nvSpPr>
          <p:cNvPr id="31" name="직사각형 30">
            <a:extLst>
              <a:ext uri="{FF2B5EF4-FFF2-40B4-BE49-F238E27FC236}">
                <a16:creationId xmlns:a16="http://schemas.microsoft.com/office/drawing/2014/main" id="{267812D8-E1B6-44AA-BD71-38D44DB4099C}"/>
              </a:ext>
            </a:extLst>
          </p:cNvPr>
          <p:cNvSpPr/>
          <p:nvPr/>
        </p:nvSpPr>
        <p:spPr bwMode="auto">
          <a:xfrm>
            <a:off x="554400" y="1097997"/>
            <a:ext cx="493200" cy="5176235"/>
          </a:xfrm>
          <a:prstGeom prst="rect">
            <a:avLst/>
          </a:prstGeom>
          <a:noFill/>
          <a:ln w="15875" cap="flat" cmpd="sng" algn="ctr">
            <a:solidFill>
              <a:srgbClr val="00338D"/>
            </a:solidFill>
            <a:prstDash val="solid"/>
            <a:round/>
            <a:headEnd type="none" w="med" len="med"/>
            <a:tailEnd type="none" w="med" len="med"/>
          </a:ln>
          <a:effectLst/>
        </p:spPr>
        <p:txBody>
          <a:bodyPr wrap="square" lIns="0" tIns="33236" rIns="0" bIns="33236"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174" fontAlgn="base">
              <a:spcBef>
                <a:spcPct val="0"/>
              </a:spcBef>
              <a:spcAft>
                <a:spcPct val="35000"/>
              </a:spcAft>
              <a:buClr>
                <a:srgbClr val="99CC00"/>
              </a:buClr>
              <a:tabLst>
                <a:tab pos="246217" algn="l"/>
              </a:tabLst>
              <a:defRPr/>
            </a:pPr>
            <a:r>
              <a:rPr lang="en-US" altLang="ko-KR" sz="900" b="1" kern="0" dirty="0">
                <a:solidFill>
                  <a:srgbClr val="000066"/>
                </a:solidFill>
                <a:latin typeface="+mj-ea"/>
                <a:ea typeface="+mj-ea"/>
                <a:cs typeface="Verdana" panose="020B0604030504040204" pitchFamily="34" charset="0"/>
              </a:rPr>
              <a:t>Cash Flow</a:t>
            </a:r>
          </a:p>
        </p:txBody>
      </p:sp>
      <p:sp>
        <p:nvSpPr>
          <p:cNvPr id="54" name="TextBox 53">
            <a:extLst>
              <a:ext uri="{FF2B5EF4-FFF2-40B4-BE49-F238E27FC236}">
                <a16:creationId xmlns:a16="http://schemas.microsoft.com/office/drawing/2014/main" id="{A102590A-35F5-4C12-A1C5-37B04DDF9E44}"/>
              </a:ext>
            </a:extLst>
          </p:cNvPr>
          <p:cNvSpPr txBox="1"/>
          <p:nvPr/>
        </p:nvSpPr>
        <p:spPr>
          <a:xfrm>
            <a:off x="3418217" y="5805522"/>
            <a:ext cx="493200" cy="215444"/>
          </a:xfrm>
          <a:prstGeom prst="rect">
            <a:avLst/>
          </a:prstGeom>
          <a:solidFill>
            <a:schemeClr val="bg1"/>
          </a:solidFill>
        </p:spPr>
        <p:txBody>
          <a:bodyPr wrap="square" lIns="0" tIns="0" rIns="0" bIns="0" rtlCol="0">
            <a:spAutoFit/>
          </a:bodyPr>
          <a:lstStyle/>
          <a:p>
            <a:pPr algn="ctr"/>
            <a:r>
              <a:rPr lang="en-US" altLang="ko-KR" sz="700" dirty="0">
                <a:latin typeface="Arial" panose="020B0604020202020204" pitchFamily="34" charset="0"/>
                <a:cs typeface="Arial" panose="020B0604020202020204" pitchFamily="34" charset="0"/>
              </a:rPr>
              <a:t>Cash after </a:t>
            </a:r>
            <a:r>
              <a:rPr lang="en-US" altLang="ko-KR" sz="700" spc="-50" dirty="0">
                <a:latin typeface="Arial" panose="020B0604020202020204" pitchFamily="34" charset="0"/>
                <a:cs typeface="Arial" panose="020B0604020202020204" pitchFamily="34" charset="0"/>
              </a:rPr>
              <a:t>Operating</a:t>
            </a:r>
            <a:endParaRPr lang="ko-KR" altLang="en-US" sz="700" spc="-5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761FA6AC-4C24-4DBD-B414-87F0C547B711}"/>
              </a:ext>
            </a:extLst>
          </p:cNvPr>
          <p:cNvSpPr txBox="1"/>
          <p:nvPr/>
        </p:nvSpPr>
        <p:spPr>
          <a:xfrm>
            <a:off x="5382690" y="5760000"/>
            <a:ext cx="493200" cy="323165"/>
          </a:xfrm>
          <a:prstGeom prst="rect">
            <a:avLst/>
          </a:prstGeom>
          <a:solidFill>
            <a:schemeClr val="bg1"/>
          </a:solidFill>
        </p:spPr>
        <p:txBody>
          <a:bodyPr wrap="square" lIns="0" tIns="0" rIns="0" bIns="0" rtlCol="0">
            <a:spAutoFit/>
          </a:bodyPr>
          <a:lstStyle/>
          <a:p>
            <a:pPr algn="ctr"/>
            <a:r>
              <a:rPr lang="en-US" altLang="ko-KR" sz="700" dirty="0">
                <a:latin typeface="Arial" panose="020B0604020202020204" pitchFamily="34" charset="0"/>
                <a:cs typeface="Arial" panose="020B0604020202020204" pitchFamily="34" charset="0"/>
              </a:rPr>
              <a:t>Cash after </a:t>
            </a:r>
            <a:r>
              <a:rPr lang="en-US" altLang="ko-KR" sz="700" spc="-50" dirty="0">
                <a:latin typeface="Arial" panose="020B0604020202020204" pitchFamily="34" charset="0"/>
                <a:cs typeface="Arial" panose="020B0604020202020204" pitchFamily="34" charset="0"/>
              </a:rPr>
              <a:t>Operating </a:t>
            </a:r>
          </a:p>
          <a:p>
            <a:pPr algn="ctr"/>
            <a:r>
              <a:rPr lang="en-US" altLang="ko-KR" sz="700" spc="-50" dirty="0">
                <a:latin typeface="Arial" panose="020B0604020202020204" pitchFamily="34" charset="0"/>
                <a:cs typeface="Arial" panose="020B0604020202020204" pitchFamily="34" charset="0"/>
              </a:rPr>
              <a:t>&amp; Investing</a:t>
            </a:r>
            <a:endParaRPr lang="ko-KR" altLang="en-US" sz="700" spc="-50"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AC027AD-C938-4C5D-9BC0-7371310D79C3}"/>
              </a:ext>
            </a:extLst>
          </p:cNvPr>
          <p:cNvSpPr txBox="1"/>
          <p:nvPr/>
        </p:nvSpPr>
        <p:spPr>
          <a:xfrm>
            <a:off x="4835831" y="4282893"/>
            <a:ext cx="1080000" cy="701602"/>
          </a:xfrm>
          <a:prstGeom prst="rect">
            <a:avLst/>
          </a:prstGeom>
          <a:noFill/>
        </p:spPr>
        <p:txBody>
          <a:bodyPr wrap="square" lIns="0" tIns="0" bIns="0" rtlCol="0">
            <a:spAutoFit/>
          </a:bodyPr>
          <a:lstStyle/>
          <a:p>
            <a:pPr>
              <a:lnSpc>
                <a:spcPct val="110000"/>
              </a:lnSpc>
            </a:pPr>
            <a:r>
              <a:rPr lang="en-US" altLang="ko-KR" sz="700" dirty="0">
                <a:latin typeface="Arial" panose="020B0604020202020204" pitchFamily="34" charset="0"/>
                <a:ea typeface="+mj-ea"/>
                <a:cs typeface="Arial" panose="020B0604020202020204" pitchFamily="34" charset="0"/>
              </a:rPr>
              <a:t>A: </a:t>
            </a:r>
            <a:r>
              <a:rPr lang="ko-KR" altLang="en-US" sz="700" dirty="0">
                <a:latin typeface="Arial" panose="020B0604020202020204" pitchFamily="34" charset="0"/>
                <a:ea typeface="+mj-ea"/>
                <a:cs typeface="Arial" panose="020B0604020202020204" pitchFamily="34" charset="0"/>
              </a:rPr>
              <a:t>제품매출 현금유입</a:t>
            </a:r>
            <a:endParaRPr lang="en-US" altLang="ko-KR" sz="700" dirty="0">
              <a:latin typeface="Arial" panose="020B0604020202020204" pitchFamily="34" charset="0"/>
              <a:ea typeface="+mj-ea"/>
              <a:cs typeface="Arial" panose="020B0604020202020204" pitchFamily="34" charset="0"/>
            </a:endParaRPr>
          </a:p>
          <a:p>
            <a:pPr>
              <a:lnSpc>
                <a:spcPct val="110000"/>
              </a:lnSpc>
            </a:pPr>
            <a:r>
              <a:rPr lang="en-US" altLang="ko-KR" sz="700" dirty="0">
                <a:latin typeface="Arial" panose="020B0604020202020204" pitchFamily="34" charset="0"/>
                <a:ea typeface="+mj-ea"/>
                <a:cs typeface="Arial" panose="020B0604020202020204" pitchFamily="34" charset="0"/>
              </a:rPr>
              <a:t>B: </a:t>
            </a:r>
            <a:r>
              <a:rPr lang="ko-KR" altLang="en-US" sz="700" dirty="0">
                <a:latin typeface="Arial" panose="020B0604020202020204" pitchFamily="34" charset="0"/>
                <a:ea typeface="+mj-ea"/>
                <a:cs typeface="Arial" panose="020B0604020202020204" pitchFamily="34" charset="0"/>
              </a:rPr>
              <a:t>원재료매입 현금유출</a:t>
            </a:r>
            <a:endParaRPr lang="en-US" altLang="ko-KR" sz="700" dirty="0">
              <a:latin typeface="Arial" panose="020B0604020202020204" pitchFamily="34" charset="0"/>
              <a:ea typeface="+mj-ea"/>
              <a:cs typeface="Arial" panose="020B0604020202020204" pitchFamily="34" charset="0"/>
            </a:endParaRPr>
          </a:p>
          <a:p>
            <a:pPr>
              <a:lnSpc>
                <a:spcPct val="110000"/>
              </a:lnSpc>
            </a:pPr>
            <a:r>
              <a:rPr lang="en-US" altLang="ko-KR" sz="700" dirty="0">
                <a:latin typeface="Arial" panose="020B0604020202020204" pitchFamily="34" charset="0"/>
                <a:ea typeface="+mj-ea"/>
                <a:cs typeface="Arial" panose="020B0604020202020204" pitchFamily="34" charset="0"/>
              </a:rPr>
              <a:t>C: </a:t>
            </a:r>
            <a:r>
              <a:rPr lang="ko-KR" altLang="en-US" sz="700" dirty="0">
                <a:latin typeface="Arial" panose="020B0604020202020204" pitchFamily="34" charset="0"/>
                <a:ea typeface="+mj-ea"/>
                <a:cs typeface="Arial" panose="020B0604020202020204" pitchFamily="34" charset="0"/>
              </a:rPr>
              <a:t>급여 등의 지급</a:t>
            </a:r>
            <a:endParaRPr lang="en-US" altLang="ko-KR" sz="700" dirty="0">
              <a:latin typeface="Arial" panose="020B0604020202020204" pitchFamily="34" charset="0"/>
              <a:ea typeface="+mj-ea"/>
              <a:cs typeface="Arial" panose="020B0604020202020204" pitchFamily="34" charset="0"/>
            </a:endParaRPr>
          </a:p>
          <a:p>
            <a:pPr>
              <a:lnSpc>
                <a:spcPct val="110000"/>
              </a:lnSpc>
            </a:pPr>
            <a:r>
              <a:rPr lang="en-US" altLang="ko-KR" sz="700" dirty="0">
                <a:latin typeface="Arial" panose="020B0604020202020204" pitchFamily="34" charset="0"/>
                <a:ea typeface="+mj-ea"/>
                <a:cs typeface="Arial" panose="020B0604020202020204" pitchFamily="34" charset="0"/>
              </a:rPr>
              <a:t>D: </a:t>
            </a:r>
            <a:r>
              <a:rPr lang="ko-KR" altLang="en-US" sz="700" dirty="0">
                <a:latin typeface="Arial" panose="020B0604020202020204" pitchFamily="34" charset="0"/>
                <a:ea typeface="+mj-ea"/>
                <a:cs typeface="Arial" panose="020B0604020202020204" pitchFamily="34" charset="0"/>
              </a:rPr>
              <a:t>제조경비의 지급</a:t>
            </a:r>
            <a:endParaRPr lang="en-US" altLang="ko-KR" sz="700" dirty="0">
              <a:latin typeface="Arial" panose="020B0604020202020204" pitchFamily="34" charset="0"/>
              <a:ea typeface="+mj-ea"/>
              <a:cs typeface="Arial" panose="020B0604020202020204" pitchFamily="34" charset="0"/>
            </a:endParaRPr>
          </a:p>
          <a:p>
            <a:pPr>
              <a:lnSpc>
                <a:spcPct val="110000"/>
              </a:lnSpc>
            </a:pPr>
            <a:r>
              <a:rPr lang="en-US" altLang="ko-KR" sz="700" dirty="0">
                <a:latin typeface="Arial" panose="020B0604020202020204" pitchFamily="34" charset="0"/>
                <a:ea typeface="+mj-ea"/>
                <a:cs typeface="Arial" panose="020B0604020202020204" pitchFamily="34" charset="0"/>
              </a:rPr>
              <a:t>E: </a:t>
            </a:r>
            <a:r>
              <a:rPr lang="ko-KR" altLang="en-US" sz="700" dirty="0">
                <a:latin typeface="Arial" panose="020B0604020202020204" pitchFamily="34" charset="0"/>
                <a:cs typeface="Arial" panose="020B0604020202020204" pitchFamily="34" charset="0"/>
              </a:rPr>
              <a:t>법인세 등의 지급</a:t>
            </a:r>
            <a:endParaRPr lang="en-US" altLang="ko-KR" sz="700" dirty="0">
              <a:latin typeface="Arial" panose="020B0604020202020204" pitchFamily="34" charset="0"/>
              <a:cs typeface="Arial" panose="020B0604020202020204" pitchFamily="34" charset="0"/>
            </a:endParaRPr>
          </a:p>
          <a:p>
            <a:pPr>
              <a:lnSpc>
                <a:spcPct val="110000"/>
              </a:lnSpc>
            </a:pPr>
            <a:r>
              <a:rPr lang="en-US" altLang="ko-KR" sz="700" dirty="0">
                <a:latin typeface="Arial" panose="020B0604020202020204" pitchFamily="34" charset="0"/>
                <a:cs typeface="Arial" panose="020B0604020202020204" pitchFamily="34" charset="0"/>
              </a:rPr>
              <a:t>F:</a:t>
            </a:r>
            <a:r>
              <a:rPr lang="ko-KR" altLang="en-US" sz="700" dirty="0">
                <a:latin typeface="Arial" panose="020B0604020202020204" pitchFamily="34" charset="0"/>
                <a:cs typeface="Arial" panose="020B0604020202020204" pitchFamily="34" charset="0"/>
              </a:rPr>
              <a:t> 기타영업</a:t>
            </a:r>
            <a:r>
              <a:rPr lang="en-US" altLang="ko-KR" sz="700" dirty="0">
                <a:latin typeface="Arial" panose="020B0604020202020204" pitchFamily="34" charset="0"/>
                <a:cs typeface="Arial" panose="020B0604020202020204" pitchFamily="34" charset="0"/>
              </a:rPr>
              <a:t>CF</a:t>
            </a:r>
          </a:p>
        </p:txBody>
      </p:sp>
      <p:sp>
        <p:nvSpPr>
          <p:cNvPr id="74" name="TextBox 73">
            <a:extLst>
              <a:ext uri="{FF2B5EF4-FFF2-40B4-BE49-F238E27FC236}">
                <a16:creationId xmlns:a16="http://schemas.microsoft.com/office/drawing/2014/main" id="{74441DD5-D2D2-4223-8FC7-457406466A40}"/>
              </a:ext>
            </a:extLst>
          </p:cNvPr>
          <p:cNvSpPr txBox="1"/>
          <p:nvPr/>
        </p:nvSpPr>
        <p:spPr>
          <a:xfrm>
            <a:off x="1134000" y="4267802"/>
            <a:ext cx="3029500" cy="107722"/>
          </a:xfrm>
          <a:prstGeom prst="rect">
            <a:avLst/>
          </a:prstGeom>
          <a:noFill/>
        </p:spPr>
        <p:txBody>
          <a:bodyPr wrap="square" lIns="0" tIns="0" rIns="0" bIns="0" rtlCol="0">
            <a:spAutoFit/>
          </a:bodyPr>
          <a:lstStyle/>
          <a:p>
            <a:r>
              <a:rPr lang="en-US" altLang="ko-KR" sz="700" dirty="0">
                <a:latin typeface="Arial" panose="020B0604020202020204" pitchFamily="34" charset="0"/>
                <a:cs typeface="Arial" panose="020B0604020202020204" pitchFamily="34" charset="0"/>
              </a:rPr>
              <a:t>Note</a:t>
            </a:r>
            <a:r>
              <a:rPr lang="ko-KR" altLang="en-US" sz="700" dirty="0">
                <a:latin typeface="Arial" panose="020B0604020202020204" pitchFamily="34" charset="0"/>
                <a:cs typeface="Arial" panose="020B0604020202020204" pitchFamily="34" charset="0"/>
              </a:rPr>
              <a:t> </a:t>
            </a:r>
            <a:r>
              <a:rPr lang="en-US" altLang="ko-KR" sz="700" dirty="0">
                <a:latin typeface="Arial" panose="020B0604020202020204" pitchFamily="34" charset="0"/>
                <a:cs typeface="Arial" panose="020B0604020202020204" pitchFamily="34" charset="0"/>
              </a:rPr>
              <a:t>1: ‘18</a:t>
            </a:r>
            <a:r>
              <a:rPr lang="ko-KR" altLang="en-US" sz="700" dirty="0">
                <a:latin typeface="Arial" panose="020B0604020202020204" pitchFamily="34" charset="0"/>
                <a:cs typeface="Arial" panose="020B0604020202020204" pitchFamily="34" charset="0"/>
              </a:rPr>
              <a:t>년</a:t>
            </a:r>
            <a:r>
              <a:rPr lang="en-US" altLang="ko-KR" sz="700" dirty="0">
                <a:latin typeface="Arial" panose="020B0604020202020204" pitchFamily="34" charset="0"/>
                <a:cs typeface="Arial" panose="020B0604020202020204" pitchFamily="34" charset="0"/>
              </a:rPr>
              <a:t>~’21</a:t>
            </a:r>
            <a:r>
              <a:rPr lang="ko-KR" altLang="en-US" sz="700" dirty="0">
                <a:latin typeface="Arial" panose="020B0604020202020204" pitchFamily="34" charset="0"/>
                <a:cs typeface="Arial" panose="020B0604020202020204" pitchFamily="34" charset="0"/>
              </a:rPr>
              <a:t>년 </a:t>
            </a:r>
            <a:r>
              <a:rPr lang="en-US" altLang="ko-KR" sz="700" dirty="0">
                <a:latin typeface="Arial" panose="020B0604020202020204" pitchFamily="34" charset="0"/>
                <a:cs typeface="Arial" panose="020B0604020202020204" pitchFamily="34" charset="0"/>
              </a:rPr>
              <a:t>6</a:t>
            </a:r>
            <a:r>
              <a:rPr lang="ko-KR" altLang="en-US" sz="700" dirty="0">
                <a:latin typeface="Arial" panose="020B0604020202020204" pitchFamily="34" charset="0"/>
                <a:cs typeface="Arial" panose="020B0604020202020204" pitchFamily="34" charset="0"/>
              </a:rPr>
              <a:t>월말의 </a:t>
            </a:r>
            <a:r>
              <a:rPr lang="en-US" altLang="ko-KR" sz="700" dirty="0">
                <a:latin typeface="Arial" panose="020B0604020202020204" pitchFamily="34" charset="0"/>
                <a:cs typeface="Arial" panose="020B0604020202020204" pitchFamily="34" charset="0"/>
              </a:rPr>
              <a:t>CF Total</a:t>
            </a:r>
            <a:r>
              <a:rPr lang="ko-KR" altLang="en-US" sz="700" dirty="0">
                <a:latin typeface="Arial" panose="020B0604020202020204" pitchFamily="34" charset="0"/>
                <a:cs typeface="Arial" panose="020B0604020202020204" pitchFamily="34" charset="0"/>
              </a:rPr>
              <a:t>에 해당함</a:t>
            </a:r>
            <a:endParaRPr lang="en-US" altLang="ko-KR" sz="7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BDDBD30-E88B-4AA6-9D3E-2B53A580C171}"/>
              </a:ext>
            </a:extLst>
          </p:cNvPr>
          <p:cNvSpPr txBox="1"/>
          <p:nvPr/>
        </p:nvSpPr>
        <p:spPr>
          <a:xfrm>
            <a:off x="6035977" y="4282893"/>
            <a:ext cx="1080000" cy="820096"/>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G: </a:t>
            </a: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장기금융상품 </a:t>
            </a: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CF</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H: </a:t>
            </a: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유형자산의 취득</a:t>
            </a:r>
            <a:endPar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I:  </a:t>
            </a: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유형자산의 처분</a:t>
            </a:r>
            <a:endPar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J: </a:t>
            </a: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대여금 </a:t>
            </a: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CF</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K:</a:t>
            </a: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보증금 </a:t>
            </a: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CF</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L: </a:t>
            </a: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차입금 </a:t>
            </a: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CF</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M:</a:t>
            </a:r>
            <a:r>
              <a:rPr kumimoji="0" lang="ko-KR" altLang="en-US"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 배당 </a:t>
            </a:r>
            <a:r>
              <a:rPr kumimoji="0" lang="en-US" altLang="ko-KR" sz="700" b="0" i="0" u="none" strike="noStrike" kern="1200" cap="none" spc="0" normalizeH="0" baseline="0" noProof="0" dirty="0">
                <a:ln>
                  <a:noFill/>
                </a:ln>
                <a:solidFill>
                  <a:srgbClr val="000000"/>
                </a:solidFill>
                <a:effectLst/>
                <a:uLnTx/>
                <a:uFillTx/>
                <a:latin typeface="Arial" panose="020B0604020202020204" pitchFamily="34" charset="0"/>
                <a:ea typeface="맑은 고딕"/>
                <a:cs typeface="Arial" panose="020B0604020202020204" pitchFamily="34" charset="0"/>
              </a:rPr>
              <a:t>CF </a:t>
            </a:r>
          </a:p>
        </p:txBody>
      </p:sp>
      <p:sp>
        <p:nvSpPr>
          <p:cNvPr id="32" name="TextBox 31">
            <a:extLst>
              <a:ext uri="{FF2B5EF4-FFF2-40B4-BE49-F238E27FC236}">
                <a16:creationId xmlns:a16="http://schemas.microsoft.com/office/drawing/2014/main" id="{230B558F-FCC6-4C86-81A2-2FE8133894F5}"/>
              </a:ext>
            </a:extLst>
          </p:cNvPr>
          <p:cNvSpPr txBox="1"/>
          <p:nvPr/>
        </p:nvSpPr>
        <p:spPr>
          <a:xfrm>
            <a:off x="1869750" y="6119290"/>
            <a:ext cx="1368000" cy="123111"/>
          </a:xfrm>
          <a:prstGeom prst="rect">
            <a:avLst/>
          </a:prstGeom>
          <a:solidFill>
            <a:schemeClr val="bg1"/>
          </a:solidFill>
        </p:spPr>
        <p:txBody>
          <a:bodyPr wrap="square" lIns="36000" tIns="0" rIns="36000" bIns="0" rtlCol="0" anchor="ctr">
            <a:spAutoFit/>
          </a:bodyPr>
          <a:lstStyle/>
          <a:p>
            <a:pPr algn="ctr"/>
            <a:r>
              <a:rPr lang="en-US" altLang="ko-KR" sz="800" dirty="0">
                <a:solidFill>
                  <a:schemeClr val="accent1">
                    <a:lumMod val="75000"/>
                  </a:schemeClr>
                </a:solidFill>
                <a:latin typeface="Arial" panose="020B0604020202020204" pitchFamily="34" charset="0"/>
                <a:cs typeface="Arial" panose="020B0604020202020204" pitchFamily="34" charset="0"/>
              </a:rPr>
              <a:t>Total Operating CF: 11,222</a:t>
            </a:r>
            <a:endParaRPr lang="ko-KR" altLang="en-US" sz="800" dirty="0">
              <a:solidFill>
                <a:schemeClr val="accent1">
                  <a:lumMod val="75000"/>
                </a:schemeClr>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853155B0-6F6F-4902-BCDA-B1E489D7999E}"/>
              </a:ext>
            </a:extLst>
          </p:cNvPr>
          <p:cNvSpPr txBox="1"/>
          <p:nvPr/>
        </p:nvSpPr>
        <p:spPr>
          <a:xfrm>
            <a:off x="4027653" y="6101959"/>
            <a:ext cx="1296000" cy="123111"/>
          </a:xfrm>
          <a:prstGeom prst="rect">
            <a:avLst/>
          </a:prstGeom>
          <a:solidFill>
            <a:schemeClr val="bg1"/>
          </a:solidFill>
        </p:spPr>
        <p:txBody>
          <a:bodyPr wrap="square" lIns="36000" tIns="0" rIns="36000" bIns="0" rtlCol="0" anchor="ctr">
            <a:spAutoFit/>
          </a:bodyPr>
          <a:lstStyle/>
          <a:p>
            <a:pPr algn="ctr"/>
            <a:r>
              <a:rPr lang="en-US" altLang="ko-KR" sz="800" dirty="0">
                <a:solidFill>
                  <a:schemeClr val="accent5">
                    <a:lumMod val="50000"/>
                  </a:schemeClr>
                </a:solidFill>
                <a:latin typeface="Arial" panose="020B0604020202020204" pitchFamily="34" charset="0"/>
                <a:cs typeface="Arial" panose="020B0604020202020204" pitchFamily="34" charset="0"/>
              </a:rPr>
              <a:t>Total Investing CF: (4,458)</a:t>
            </a:r>
            <a:endParaRPr lang="ko-KR" altLang="en-US" sz="800" dirty="0">
              <a:solidFill>
                <a:schemeClr val="accent5">
                  <a:lumMod val="50000"/>
                </a:schemeClr>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7AF4E5DE-98F5-4830-A16E-7E10AC204A62}"/>
              </a:ext>
            </a:extLst>
          </p:cNvPr>
          <p:cNvSpPr txBox="1"/>
          <p:nvPr/>
        </p:nvSpPr>
        <p:spPr>
          <a:xfrm>
            <a:off x="5415901" y="5275198"/>
            <a:ext cx="1546463" cy="123111"/>
          </a:xfrm>
          <a:prstGeom prst="rect">
            <a:avLst/>
          </a:prstGeom>
          <a:solidFill>
            <a:schemeClr val="bg1"/>
          </a:solidFill>
        </p:spPr>
        <p:txBody>
          <a:bodyPr wrap="square" lIns="36000" tIns="0" rIns="36000" bIns="0" rtlCol="0" anchor="ctr">
            <a:spAutoFit/>
          </a:bodyPr>
          <a:lstStyle/>
          <a:p>
            <a:pPr algn="ctr"/>
            <a:r>
              <a:rPr lang="en-US" altLang="ko-KR" sz="800" dirty="0">
                <a:solidFill>
                  <a:schemeClr val="accent1">
                    <a:lumMod val="75000"/>
                  </a:schemeClr>
                </a:solidFill>
                <a:latin typeface="Arial" panose="020B0604020202020204" pitchFamily="34" charset="0"/>
                <a:cs typeface="Arial" panose="020B0604020202020204" pitchFamily="34" charset="0"/>
              </a:rPr>
              <a:t>Total Financing CF: (2,790)</a:t>
            </a:r>
            <a:endParaRPr lang="ko-KR" altLang="en-US" sz="8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33799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(11/12)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graphicFrame>
        <p:nvGraphicFramePr>
          <p:cNvPr id="3" name="표 2">
            <a:extLst>
              <a:ext uri="{FF2B5EF4-FFF2-40B4-BE49-F238E27FC236}">
                <a16:creationId xmlns:a16="http://schemas.microsoft.com/office/drawing/2014/main" id="{E15FD9B4-4824-4C16-A50B-E558688B4552}"/>
              </a:ext>
            </a:extLst>
          </p:cNvPr>
          <p:cNvGraphicFramePr>
            <a:graphicFrameLocks noGrp="1"/>
          </p:cNvGraphicFramePr>
          <p:nvPr>
            <p:extLst>
              <p:ext uri="{D42A27DB-BD31-4B8C-83A1-F6EECF244321}">
                <p14:modId xmlns:p14="http://schemas.microsoft.com/office/powerpoint/2010/main" val="1034266027"/>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7,757 </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7,757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7,757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7,757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31,030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7,676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7,676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7,676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7,676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30,703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7,668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30,670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2,294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2,294 </a:t>
                      </a:r>
                    </a:p>
                  </a:txBody>
                  <a:tcPr marL="36000" marR="36000" marT="0" marB="0" anchor="ctr">
                    <a:lnL>
                      <a:noFill/>
                    </a:lnL>
                    <a:lnR>
                      <a:noFill/>
                    </a:lnR>
                    <a:lnT>
                      <a:noFill/>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2,294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2,294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9,177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2,376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2,376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2,376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2,376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9,504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2,384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2,384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2,384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2,384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9,536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722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722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2,886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726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726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726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2,906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740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740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740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740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2,959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1,573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6,291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6,599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1,644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6,578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188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1,862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1,862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7,448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1,838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1,838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1,838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7,351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1,776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1,776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1,776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1,776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7,103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▌기존 거래선 매출 </a:t>
            </a:r>
            <a:r>
              <a:rPr lang="en-US" altLang="ko-KR" sz="1000" b="1" dirty="0">
                <a:solidFill>
                  <a:srgbClr val="00338D"/>
                </a:solidFill>
                <a:latin typeface="Arial" panose="020B0604020202020204" pitchFamily="34" charset="0"/>
                <a:ea typeface="+mj-ea"/>
                <a:cs typeface="Arial" panose="020B0604020202020204" pitchFamily="34" charset="0"/>
              </a:rPr>
              <a:t>25% </a:t>
            </a:r>
            <a:r>
              <a:rPr lang="ko-KR" altLang="en-US" sz="1000" b="1" dirty="0">
                <a:solidFill>
                  <a:srgbClr val="00338D"/>
                </a:solidFill>
                <a:latin typeface="Arial" panose="020B0604020202020204" pitchFamily="34" charset="0"/>
                <a:ea typeface="+mj-ea"/>
                <a:cs typeface="Arial" panose="020B0604020202020204" pitchFamily="34" charset="0"/>
              </a:rPr>
              <a:t>하락 </a:t>
            </a:r>
            <a:r>
              <a:rPr lang="en-US" altLang="ko-KR" sz="1000" b="1" dirty="0">
                <a:solidFill>
                  <a:srgbClr val="00338D"/>
                </a:solidFill>
                <a:latin typeface="Arial" panose="020B0604020202020204" pitchFamily="34" charset="0"/>
                <a:ea typeface="+mj-ea"/>
                <a:cs typeface="Arial" panose="020B0604020202020204" pitchFamily="34" charset="0"/>
              </a:rPr>
              <a:t>(CAPEX </a:t>
            </a:r>
            <a:r>
              <a:rPr lang="ko-KR" altLang="en-US" sz="1000" b="1" dirty="0">
                <a:solidFill>
                  <a:srgbClr val="00338D"/>
                </a:solidFill>
                <a:latin typeface="Arial" panose="020B0604020202020204" pitchFamily="34" charset="0"/>
                <a:ea typeface="+mj-ea"/>
                <a:cs typeface="Arial" panose="020B0604020202020204" pitchFamily="34" charset="0"/>
              </a:rPr>
              <a:t>없음</a:t>
            </a:r>
            <a:r>
              <a:rPr lang="en-US" altLang="ko-KR" sz="1000" b="1" dirty="0">
                <a:solidFill>
                  <a:srgbClr val="00338D"/>
                </a:solidFill>
                <a:latin typeface="Arial" panose="020B0604020202020204" pitchFamily="34" charset="0"/>
                <a:ea typeface="+mj-ea"/>
                <a:cs typeface="Arial" panose="020B0604020202020204" pitchFamily="34" charset="0"/>
              </a:rPr>
              <a:t>)</a:t>
            </a:r>
          </a:p>
        </p:txBody>
      </p:sp>
      <p:graphicFrame>
        <p:nvGraphicFramePr>
          <p:cNvPr id="8" name="표 7">
            <a:extLst>
              <a:ext uri="{FF2B5EF4-FFF2-40B4-BE49-F238E27FC236}">
                <a16:creationId xmlns:a16="http://schemas.microsoft.com/office/drawing/2014/main" id="{B7A8F887-A01B-4015-9666-DA116F9F26B9}"/>
              </a:ext>
            </a:extLst>
          </p:cNvPr>
          <p:cNvGraphicFramePr>
            <a:graphicFrameLocks noGrp="1"/>
          </p:cNvGraphicFramePr>
          <p:nvPr>
            <p:extLst>
              <p:ext uri="{D42A27DB-BD31-4B8C-83A1-F6EECF244321}">
                <p14:modId xmlns:p14="http://schemas.microsoft.com/office/powerpoint/2010/main" val="2165960815"/>
              </p:ext>
            </p:extLst>
          </p:nvPr>
        </p:nvGraphicFramePr>
        <p:xfrm>
          <a:off x="548544" y="2703010"/>
          <a:ext cx="8998133" cy="2996640"/>
        </p:xfrm>
        <a:graphic>
          <a:graphicData uri="http://schemas.openxmlformats.org/drawingml/2006/table">
            <a:tbl>
              <a:tblPr/>
              <a:tblGrid>
                <a:gridCol w="270896">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2022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mj-ea"/>
                          <a:cs typeface="Arial" panose="020B0604020202020204" pitchFamily="34" charset="0"/>
                        </a:rPr>
                        <a:t>2022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2022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2022</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2023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2023</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mj-ea"/>
                          <a:cs typeface="Arial" panose="020B0604020202020204" pitchFamily="34" charset="0"/>
                        </a:rPr>
                        <a:t>2024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2024</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년</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1,994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7,976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1,489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1,489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1,489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5,957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1,296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1,296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1,296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5,183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1,573</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1,573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6,291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1,650</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1,650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6,599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1,644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6,578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188</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(346)</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(1,384)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(363)</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(363)</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(363)</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(1,452)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(1,447)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1,912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(118)</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(473)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7,858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1,460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5,840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1,266</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1,266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5,065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9,465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11,429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5,535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13,394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14,854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16,314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17,774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13,394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19,234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21,767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23,033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19,234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7,500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9,465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11,429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13,394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13,394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14,854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16,314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17,774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19,234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19,234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20,500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21,767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23,033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24,299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24,299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(1,475)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(5,408)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(7,374)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(7,374)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(8,836)</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(10,298)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(11,760)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(13,222)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(13,222)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(14,491)</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(15,759)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(17,027)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(18,296)</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(18,296)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9,655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10,604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11,553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12,502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13,325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14,148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14,971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15,794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15,795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16,665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17,535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18,407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19,279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19,279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6.03x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6.63x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7.21x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7.81x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7.81x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8.33x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8.84x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9.36x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9.87x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9.87x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10.42x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10.96x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11.50x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12.05x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12.05x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3.95x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3.25x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3.44x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3.01x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2.83x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2.65x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2.47x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2.47x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2.31x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2.15x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1.98x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1.81x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1.81x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3.30x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3.69x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3.20x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3.14x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3.14x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2.95x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2.77x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2.58x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2.39x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2.39x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2.23x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2.08x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1.92x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1.76x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1.76x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591271623"/>
                  </a:ext>
                </a:extLst>
              </a:tr>
            </a:tbl>
          </a:graphicData>
        </a:graphic>
      </p:graphicFrame>
    </p:spTree>
    <p:extLst>
      <p:ext uri="{BB962C8B-B14F-4D97-AF65-F5344CB8AC3E}">
        <p14:creationId xmlns:p14="http://schemas.microsoft.com/office/powerpoint/2010/main" val="24664472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2">
            <a:extLst>
              <a:ext uri="{FF2B5EF4-FFF2-40B4-BE49-F238E27FC236}">
                <a16:creationId xmlns:a16="http://schemas.microsoft.com/office/drawing/2014/main" id="{90E90925-6D00-4D0B-9AE6-54A38C8E7593}"/>
              </a:ext>
            </a:extLst>
          </p:cNvPr>
          <p:cNvSpPr txBox="1">
            <a:spLocks/>
          </p:cNvSpPr>
          <p:nvPr/>
        </p:nvSpPr>
        <p:spPr>
          <a:xfrm>
            <a:off x="399665" y="496343"/>
            <a:ext cx="8591450" cy="586535"/>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lvl="0">
              <a:defRPr/>
            </a:pPr>
            <a:r>
              <a:rPr lang="en-US" altLang="ko-KR" sz="4500" b="1" dirty="0">
                <a:solidFill>
                  <a:srgbClr val="00338D"/>
                </a:solidFill>
                <a:latin typeface="KPMG Extralight" panose="020B0303030202040204" pitchFamily="34" charset="0"/>
              </a:rPr>
              <a:t>Business</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Plan</a:t>
            </a:r>
            <a:r>
              <a:rPr lang="ko-KR" altLang="en-US" sz="4500" b="1" dirty="0">
                <a:solidFill>
                  <a:srgbClr val="00338D"/>
                </a:solidFill>
                <a:latin typeface="KPMG Extralight" panose="020B0303030202040204" pitchFamily="34" charset="0"/>
              </a:rPr>
              <a:t> </a:t>
            </a:r>
            <a:r>
              <a:rPr lang="en-US" altLang="ko-KR" sz="4500" b="1" dirty="0">
                <a:solidFill>
                  <a:srgbClr val="00338D"/>
                </a:solidFill>
                <a:latin typeface="KPMG Extralight" panose="020B0303030202040204" pitchFamily="34" charset="0"/>
              </a:rPr>
              <a:t>Overview (12/12)</a:t>
            </a:r>
          </a:p>
        </p:txBody>
      </p:sp>
      <p:sp>
        <p:nvSpPr>
          <p:cNvPr id="13" name="제목 2">
            <a:extLst>
              <a:ext uri="{FF2B5EF4-FFF2-40B4-BE49-F238E27FC236}">
                <a16:creationId xmlns:a16="http://schemas.microsoft.com/office/drawing/2014/main" id="{106CF4BC-D1CD-4956-A229-4DB61BB09AF4}"/>
              </a:ext>
            </a:extLst>
          </p:cNvPr>
          <p:cNvSpPr txBox="1">
            <a:spLocks/>
          </p:cNvSpPr>
          <p:nvPr/>
        </p:nvSpPr>
        <p:spPr>
          <a:xfrm>
            <a:off x="399665" y="227197"/>
            <a:ext cx="8591450" cy="273424"/>
          </a:xfrm>
          <a:prstGeom prst="rect">
            <a:avLst/>
          </a:prstGeom>
        </p:spPr>
        <p:txBody>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US" altLang="ko-KR" sz="2800" b="1" dirty="0">
                <a:solidFill>
                  <a:srgbClr val="00338D"/>
                </a:solidFill>
                <a:latin typeface="KPMG Extralight" panose="020B0303030202040204" pitchFamily="34" charset="0"/>
              </a:rPr>
              <a:t>Supporting Analysis</a:t>
            </a:r>
          </a:p>
        </p:txBody>
      </p:sp>
      <p:sp>
        <p:nvSpPr>
          <p:cNvPr id="15" name="Rectangle 41">
            <a:extLst>
              <a:ext uri="{FF2B5EF4-FFF2-40B4-BE49-F238E27FC236}">
                <a16:creationId xmlns:a16="http://schemas.microsoft.com/office/drawing/2014/main" id="{4C508EDE-D75C-4B01-8E36-0DA1117E0F71}"/>
              </a:ext>
            </a:extLst>
          </p:cNvPr>
          <p:cNvSpPr>
            <a:spLocks noChangeArrowheads="1"/>
          </p:cNvSpPr>
          <p:nvPr/>
        </p:nvSpPr>
        <p:spPr bwMode="auto">
          <a:xfrm>
            <a:off x="548544" y="1038913"/>
            <a:ext cx="4933311" cy="360000"/>
          </a:xfrm>
          <a:prstGeom prst="rect">
            <a:avLst/>
          </a:prstGeom>
          <a:noFill/>
          <a:ln w="9525">
            <a:noFill/>
            <a:miter lim="800000"/>
            <a:headEnd/>
            <a:tailEnd/>
          </a:ln>
        </p:spPr>
        <p:txBody>
          <a:bodyPr lIns="0" tIns="0" rIns="0" bIns="0" anchor="ctr"/>
          <a:lstStyle/>
          <a:p>
            <a:pPr defTabSz="914390" fontAlgn="base">
              <a:lnSpc>
                <a:spcPct val="120000"/>
              </a:lnSpc>
              <a:spcBef>
                <a:spcPct val="0"/>
              </a:spcBef>
              <a:spcAft>
                <a:spcPct val="0"/>
              </a:spcAft>
            </a:pPr>
            <a:r>
              <a:rPr lang="ko-KR" altLang="en-US" sz="1000" b="1" dirty="0">
                <a:solidFill>
                  <a:srgbClr val="00338D"/>
                </a:solidFill>
                <a:latin typeface="Arial" panose="020B0604020202020204" pitchFamily="34" charset="0"/>
                <a:ea typeface="+mj-ea"/>
                <a:cs typeface="Arial" panose="020B0604020202020204" pitchFamily="34" charset="0"/>
              </a:rPr>
              <a:t>▌기존 거래선 매출 </a:t>
            </a:r>
            <a:r>
              <a:rPr lang="en-US" altLang="ko-KR" sz="1000" b="1" dirty="0">
                <a:solidFill>
                  <a:srgbClr val="00338D"/>
                </a:solidFill>
                <a:latin typeface="Arial" panose="020B0604020202020204" pitchFamily="34" charset="0"/>
                <a:ea typeface="+mj-ea"/>
                <a:cs typeface="Arial" panose="020B0604020202020204" pitchFamily="34" charset="0"/>
              </a:rPr>
              <a:t>25% </a:t>
            </a:r>
            <a:r>
              <a:rPr lang="ko-KR" altLang="en-US" sz="1000" b="1" dirty="0">
                <a:solidFill>
                  <a:srgbClr val="00338D"/>
                </a:solidFill>
                <a:latin typeface="Arial" panose="020B0604020202020204" pitchFamily="34" charset="0"/>
                <a:ea typeface="+mj-ea"/>
                <a:cs typeface="Arial" panose="020B0604020202020204" pitchFamily="34" charset="0"/>
              </a:rPr>
              <a:t>하락 </a:t>
            </a:r>
            <a:r>
              <a:rPr lang="en-US" altLang="ko-KR" sz="1000" b="1" dirty="0">
                <a:solidFill>
                  <a:srgbClr val="00338D"/>
                </a:solidFill>
                <a:latin typeface="Arial" panose="020B0604020202020204" pitchFamily="34" charset="0"/>
                <a:ea typeface="+mj-ea"/>
                <a:cs typeface="Arial" panose="020B0604020202020204" pitchFamily="34" charset="0"/>
              </a:rPr>
              <a:t>(CAPEX </a:t>
            </a:r>
            <a:r>
              <a:rPr lang="ko-KR" altLang="en-US" sz="1000" b="1" dirty="0">
                <a:solidFill>
                  <a:srgbClr val="00338D"/>
                </a:solidFill>
                <a:latin typeface="Arial" panose="020B0604020202020204" pitchFamily="34" charset="0"/>
                <a:ea typeface="+mj-ea"/>
                <a:cs typeface="Arial" panose="020B0604020202020204" pitchFamily="34" charset="0"/>
              </a:rPr>
              <a:t>없음</a:t>
            </a:r>
            <a:r>
              <a:rPr lang="en-US" altLang="ko-KR" sz="1000" b="1" dirty="0">
                <a:solidFill>
                  <a:srgbClr val="00338D"/>
                </a:solidFill>
                <a:latin typeface="Arial" panose="020B0604020202020204" pitchFamily="34" charset="0"/>
                <a:ea typeface="+mj-ea"/>
                <a:cs typeface="Arial" panose="020B0604020202020204" pitchFamily="34" charset="0"/>
              </a:rPr>
              <a:t>, </a:t>
            </a:r>
            <a:r>
              <a:rPr lang="ko-KR" altLang="en-US" sz="1000" b="1" dirty="0">
                <a:solidFill>
                  <a:srgbClr val="00338D"/>
                </a:solidFill>
                <a:latin typeface="Arial" panose="020B0604020202020204" pitchFamily="34" charset="0"/>
                <a:ea typeface="+mj-ea"/>
                <a:cs typeface="Arial" panose="020B0604020202020204" pitchFamily="34" charset="0"/>
              </a:rPr>
              <a:t>계속</a:t>
            </a:r>
            <a:r>
              <a:rPr lang="en-US" altLang="ko-KR" sz="1000" b="1" dirty="0">
                <a:solidFill>
                  <a:srgbClr val="00338D"/>
                </a:solidFill>
                <a:latin typeface="Arial" panose="020B0604020202020204" pitchFamily="34" charset="0"/>
                <a:ea typeface="+mj-ea"/>
                <a:cs typeface="Arial" panose="020B0604020202020204" pitchFamily="34" charset="0"/>
              </a:rPr>
              <a:t>)</a:t>
            </a:r>
          </a:p>
        </p:txBody>
      </p:sp>
      <p:graphicFrame>
        <p:nvGraphicFramePr>
          <p:cNvPr id="8" name="표 7">
            <a:extLst>
              <a:ext uri="{FF2B5EF4-FFF2-40B4-BE49-F238E27FC236}">
                <a16:creationId xmlns:a16="http://schemas.microsoft.com/office/drawing/2014/main" id="{2BE69934-74BB-4C41-9D69-99757DD21FF2}"/>
              </a:ext>
            </a:extLst>
          </p:cNvPr>
          <p:cNvGraphicFramePr>
            <a:graphicFrameLocks noGrp="1"/>
          </p:cNvGraphicFramePr>
          <p:nvPr>
            <p:extLst>
              <p:ext uri="{D42A27DB-BD31-4B8C-83A1-F6EECF244321}">
                <p14:modId xmlns:p14="http://schemas.microsoft.com/office/powerpoint/2010/main" val="3763497597"/>
              </p:ext>
            </p:extLst>
          </p:nvPr>
        </p:nvGraphicFramePr>
        <p:xfrm>
          <a:off x="548543" y="2703010"/>
          <a:ext cx="8998134" cy="2996640"/>
        </p:xfrm>
        <a:graphic>
          <a:graphicData uri="http://schemas.openxmlformats.org/drawingml/2006/table">
            <a:tbl>
              <a:tblPr/>
              <a:tblGrid>
                <a:gridCol w="270897">
                  <a:extLst>
                    <a:ext uri="{9D8B030D-6E8A-4147-A177-3AD203B41FA5}">
                      <a16:colId xmlns:a16="http://schemas.microsoft.com/office/drawing/2014/main" val="4092253012"/>
                    </a:ext>
                  </a:extLst>
                </a:gridCol>
                <a:gridCol w="921627">
                  <a:extLst>
                    <a:ext uri="{9D8B030D-6E8A-4147-A177-3AD203B41FA5}">
                      <a16:colId xmlns:a16="http://schemas.microsoft.com/office/drawing/2014/main" val="2109206518"/>
                    </a:ext>
                  </a:extLst>
                </a:gridCol>
                <a:gridCol w="520374">
                  <a:extLst>
                    <a:ext uri="{9D8B030D-6E8A-4147-A177-3AD203B41FA5}">
                      <a16:colId xmlns:a16="http://schemas.microsoft.com/office/drawing/2014/main" val="3986305053"/>
                    </a:ext>
                  </a:extLst>
                </a:gridCol>
                <a:gridCol w="520374">
                  <a:extLst>
                    <a:ext uri="{9D8B030D-6E8A-4147-A177-3AD203B41FA5}">
                      <a16:colId xmlns:a16="http://schemas.microsoft.com/office/drawing/2014/main" val="3876765867"/>
                    </a:ext>
                  </a:extLst>
                </a:gridCol>
                <a:gridCol w="520374">
                  <a:extLst>
                    <a:ext uri="{9D8B030D-6E8A-4147-A177-3AD203B41FA5}">
                      <a16:colId xmlns:a16="http://schemas.microsoft.com/office/drawing/2014/main" val="1581125743"/>
                    </a:ext>
                  </a:extLst>
                </a:gridCol>
                <a:gridCol w="520374">
                  <a:extLst>
                    <a:ext uri="{9D8B030D-6E8A-4147-A177-3AD203B41FA5}">
                      <a16:colId xmlns:a16="http://schemas.microsoft.com/office/drawing/2014/main" val="4003357955"/>
                    </a:ext>
                  </a:extLst>
                </a:gridCol>
                <a:gridCol w="520374">
                  <a:extLst>
                    <a:ext uri="{9D8B030D-6E8A-4147-A177-3AD203B41FA5}">
                      <a16:colId xmlns:a16="http://schemas.microsoft.com/office/drawing/2014/main" val="2224547377"/>
                    </a:ext>
                  </a:extLst>
                </a:gridCol>
                <a:gridCol w="520374">
                  <a:extLst>
                    <a:ext uri="{9D8B030D-6E8A-4147-A177-3AD203B41FA5}">
                      <a16:colId xmlns:a16="http://schemas.microsoft.com/office/drawing/2014/main" val="712559928"/>
                    </a:ext>
                  </a:extLst>
                </a:gridCol>
                <a:gridCol w="520374">
                  <a:extLst>
                    <a:ext uri="{9D8B030D-6E8A-4147-A177-3AD203B41FA5}">
                      <a16:colId xmlns:a16="http://schemas.microsoft.com/office/drawing/2014/main" val="2749357557"/>
                    </a:ext>
                  </a:extLst>
                </a:gridCol>
                <a:gridCol w="520374">
                  <a:extLst>
                    <a:ext uri="{9D8B030D-6E8A-4147-A177-3AD203B41FA5}">
                      <a16:colId xmlns:a16="http://schemas.microsoft.com/office/drawing/2014/main" val="3179087441"/>
                    </a:ext>
                  </a:extLst>
                </a:gridCol>
                <a:gridCol w="520374">
                  <a:extLst>
                    <a:ext uri="{9D8B030D-6E8A-4147-A177-3AD203B41FA5}">
                      <a16:colId xmlns:a16="http://schemas.microsoft.com/office/drawing/2014/main" val="180179451"/>
                    </a:ext>
                  </a:extLst>
                </a:gridCol>
                <a:gridCol w="520374">
                  <a:extLst>
                    <a:ext uri="{9D8B030D-6E8A-4147-A177-3AD203B41FA5}">
                      <a16:colId xmlns:a16="http://schemas.microsoft.com/office/drawing/2014/main" val="2802874671"/>
                    </a:ext>
                  </a:extLst>
                </a:gridCol>
                <a:gridCol w="520374">
                  <a:extLst>
                    <a:ext uri="{9D8B030D-6E8A-4147-A177-3AD203B41FA5}">
                      <a16:colId xmlns:a16="http://schemas.microsoft.com/office/drawing/2014/main" val="1504201437"/>
                    </a:ext>
                  </a:extLst>
                </a:gridCol>
                <a:gridCol w="520374">
                  <a:extLst>
                    <a:ext uri="{9D8B030D-6E8A-4147-A177-3AD203B41FA5}">
                      <a16:colId xmlns:a16="http://schemas.microsoft.com/office/drawing/2014/main" val="4186048795"/>
                    </a:ext>
                  </a:extLst>
                </a:gridCol>
                <a:gridCol w="520374">
                  <a:extLst>
                    <a:ext uri="{9D8B030D-6E8A-4147-A177-3AD203B41FA5}">
                      <a16:colId xmlns:a16="http://schemas.microsoft.com/office/drawing/2014/main" val="3284217420"/>
                    </a:ext>
                  </a:extLst>
                </a:gridCol>
                <a:gridCol w="520374">
                  <a:extLst>
                    <a:ext uri="{9D8B030D-6E8A-4147-A177-3AD203B41FA5}">
                      <a16:colId xmlns:a16="http://schemas.microsoft.com/office/drawing/2014/main" val="2057127605"/>
                    </a:ext>
                  </a:extLst>
                </a:gridCol>
                <a:gridCol w="520374">
                  <a:extLst>
                    <a:ext uri="{9D8B030D-6E8A-4147-A177-3AD203B41FA5}">
                      <a16:colId xmlns:a16="http://schemas.microsoft.com/office/drawing/2014/main" val="1047865076"/>
                    </a:ext>
                  </a:extLst>
                </a:gridCol>
              </a:tblGrid>
              <a:tr h="144000">
                <a:tc gridSpan="2">
                  <a:txBody>
                    <a:bodyPr/>
                    <a:lstStyle/>
                    <a:p>
                      <a:pPr algn="l" fontAlgn="ct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j-ea"/>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j-ea"/>
                          <a:cs typeface="Arial" panose="020B0604020202020204" pitchFamily="34" charset="0"/>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hMerge="1">
                  <a:txBody>
                    <a:bodyPr/>
                    <a:lstStyle/>
                    <a:p>
                      <a:pPr latinLnBrk="1"/>
                      <a:endParaRPr lang="ko-KR" altLang="en-US"/>
                    </a:p>
                  </a:txBody>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834013927"/>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영업현금흐름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1,368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1,368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5,474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1,338</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1,338</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5,350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1,242</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1,242</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1,242</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4,966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13354351"/>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영업이익</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1,599</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1,599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6,395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1,584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1,584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1,584</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1,584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6,338</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1,525</a:t>
                      </a:r>
                    </a:p>
                  </a:txBody>
                  <a:tcPr marL="36000" marR="36000" marT="0" marB="0" anchor="ctr">
                    <a:lnL>
                      <a:noFill/>
                    </a:lnL>
                    <a:lnR>
                      <a:noFill/>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1,525</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6,099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tcPr>
                </a:tc>
                <a:extLst>
                  <a:ext uri="{0D108BD9-81ED-4DB2-BD59-A6C34878D82A}">
                    <a16:rowId xmlns:a16="http://schemas.microsoft.com/office/drawing/2014/main" val="390284264"/>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감가상각비</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485</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41869029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법인세</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(352)</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(352)</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(1,407)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(349)</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(349)</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(349)</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(1,394)</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(335)</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(335)</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(335)</a:t>
                      </a:r>
                    </a:p>
                  </a:txBody>
                  <a:tcPr marL="36000" marR="36000" marT="0" marB="0" anchor="ctr">
                    <a:lnL>
                      <a:noFill/>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(335)</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(1,342)</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1081202826"/>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순운전자본변동</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0</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146</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a:noFill/>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81002366"/>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투자현금흐름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48716507"/>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ea typeface="+mj-ea"/>
                          <a:cs typeface="Arial" panose="020B0604020202020204" pitchFamily="34" charset="0"/>
                        </a:rPr>
                        <a:t>CAPEX</a:t>
                      </a:r>
                      <a:endParaRPr lang="ko-KR" altLang="en-US" sz="900" b="0"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4241972975"/>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재무현금흐름</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003642007"/>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0" i="0" u="none" strike="noStrike" dirty="0">
                          <a:solidFill>
                            <a:srgbClr val="000000"/>
                          </a:solidFill>
                          <a:effectLst/>
                          <a:latin typeface="Arial" panose="020B0604020202020204" pitchFamily="34" charset="0"/>
                          <a:ea typeface="+mj-ea"/>
                          <a:cs typeface="Arial" panose="020B0604020202020204" pitchFamily="34" charset="0"/>
                        </a:rPr>
                        <a:t>기존차입금 상환</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(113)</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(27)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(110)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484681143"/>
                  </a:ext>
                </a:extLst>
              </a:tr>
              <a:tr h="144000">
                <a:tc gridSpan="2">
                  <a:txBody>
                    <a:bodyPr/>
                    <a:lstStyle/>
                    <a:p>
                      <a:pPr algn="l" fontAlgn="ctr"/>
                      <a:r>
                        <a:rPr lang="ko-KR" altLang="en-US" sz="900" b="1" i="0" u="none" strike="noStrike">
                          <a:solidFill>
                            <a:srgbClr val="000000"/>
                          </a:solidFill>
                          <a:effectLst/>
                          <a:latin typeface="Arial" panose="020B0604020202020204" pitchFamily="34" charset="0"/>
                          <a:ea typeface="+mj-ea"/>
                          <a:cs typeface="Arial" panose="020B0604020202020204" pitchFamily="34" charset="0"/>
                        </a:rPr>
                        <a:t>현금의 변동</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1,341</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1,341</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5,360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1,310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1,310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1,310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5,241</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1,214</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4,857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161829799"/>
                  </a:ext>
                </a:extLst>
              </a:tr>
              <a:tr h="144000">
                <a:tc gridSpan="2">
                  <a:txBody>
                    <a:bodyPr/>
                    <a:lstStyle/>
                    <a:p>
                      <a:pPr algn="l" fontAlgn="ctr"/>
                      <a:r>
                        <a:rPr lang="ko-KR" altLang="en-US" sz="900" b="0" i="0" u="none" strike="noStrike">
                          <a:solidFill>
                            <a:srgbClr val="000000"/>
                          </a:solidFill>
                          <a:effectLst/>
                          <a:latin typeface="Arial" panose="020B0604020202020204" pitchFamily="34" charset="0"/>
                          <a:ea typeface="+mj-ea"/>
                          <a:cs typeface="Arial" panose="020B0604020202020204" pitchFamily="34" charset="0"/>
                        </a:rPr>
                        <a:t>기초현금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24,299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25,639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26,978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28,319</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24,299</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29,660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30,970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32,280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33,590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29,660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34,900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36,115</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37,329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38,543</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34,900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2867678024"/>
                  </a:ext>
                </a:extLst>
              </a:tr>
              <a:tr h="144000">
                <a:tc gridSpan="2">
                  <a:txBody>
                    <a:bodyPr/>
                    <a:lstStyle/>
                    <a:p>
                      <a:pPr algn="l"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기말현금</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25,639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26,978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28,319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29,660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29,660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30,970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32,280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33,590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34,900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34,900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36,115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37,329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38,543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39,757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39,757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1024371517"/>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(19,637)</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(20,978)</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(22,319)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(23,660)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(23,660)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(24,970)</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(26,280)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(27,590)</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(28,900)</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(28,900)</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(30,115)</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(31,329)</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(32,543)</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(33,757)</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(33,757)</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3537551272"/>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DSCR CF</a:t>
                      </a:r>
                      <a:endParaRPr lang="ko-KR" altLang="en-US" sz="900" b="1" i="0" u="none" strike="noStrike" dirty="0">
                        <a:solidFill>
                          <a:srgbClr val="000000"/>
                        </a:solidFill>
                        <a:effectLst/>
                        <a:latin typeface="Arial" panose="020B0604020202020204" pitchFamily="34" charset="0"/>
                        <a:ea typeface="+mj-ea"/>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20,130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20,982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21,834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22,685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22,685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23,474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24,264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25,053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25,842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25,842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296453673"/>
                  </a:ext>
                </a:extLst>
              </a:tr>
              <a:tr h="144000">
                <a:tc gridSpan="2">
                  <a:txBody>
                    <a:bodyPr/>
                    <a:lstStyle/>
                    <a:p>
                      <a:pPr algn="l" rtl="0" fontAlgn="ct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향후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1</a:t>
                      </a:r>
                      <a:r>
                        <a:rPr lang="ko-KR" altLang="en-US" sz="900" b="1" i="0" u="none" strike="noStrike" dirty="0">
                          <a:solidFill>
                            <a:srgbClr val="000000"/>
                          </a:solidFill>
                          <a:effectLst/>
                          <a:latin typeface="Arial" panose="020B0604020202020204" pitchFamily="34" charset="0"/>
                          <a:ea typeface="+mj-ea"/>
                          <a:cs typeface="Arial" panose="020B0604020202020204" pitchFamily="34" charset="0"/>
                        </a:rPr>
                        <a:t>년 상환액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1,600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18506744"/>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DSCR (</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NTM)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12.58x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13.11x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13.65x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14.18x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14.18x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14.67x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15.16x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15.66x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16.15x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16.15x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289716279"/>
                  </a:ext>
                </a:extLst>
              </a:tr>
              <a:tr h="144000">
                <a:tc gridSpan="2">
                  <a:txBody>
                    <a:bodyPr/>
                    <a:lstStyle/>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Net Debt / EBITDA </a:t>
                      </a:r>
                    </a:p>
                    <a:p>
                      <a:pPr algn="l" rtl="0" fontAlgn="ctr"/>
                      <a:r>
                        <a:rPr lang="en-US" sz="900" b="1" i="0" u="none" strike="noStrike" dirty="0">
                          <a:solidFill>
                            <a:srgbClr val="000000"/>
                          </a:solidFill>
                          <a:effectLst/>
                          <a:latin typeface="Arial" panose="020B0604020202020204" pitchFamily="34" charset="0"/>
                          <a:ea typeface="+mj-ea"/>
                          <a:cs typeface="Arial" panose="020B0604020202020204" pitchFamily="34" charset="0"/>
                        </a:rPr>
                        <a:t>(N</a:t>
                      </a:r>
                      <a:r>
                        <a:rPr lang="en-US" altLang="ko-KR" sz="900" b="1" i="0" u="none" strike="noStrike" dirty="0">
                          <a:solidFill>
                            <a:srgbClr val="000000"/>
                          </a:solidFill>
                          <a:effectLst/>
                          <a:latin typeface="Arial" panose="020B0604020202020204" pitchFamily="34" charset="0"/>
                          <a:ea typeface="+mj-ea"/>
                          <a:cs typeface="Arial" panose="020B0604020202020204" pitchFamily="34" charset="0"/>
                        </a:rPr>
                        <a:t>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1.63x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1.45x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0.89x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0.70x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0.50x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0.30x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0.30x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tc>
                  <a:txBody>
                    <a:bodyPr/>
                    <a:lstStyle/>
                    <a:p>
                      <a:pPr algn="l" fontAlgn="ctr"/>
                      <a:r>
                        <a:rPr lang="ko-KR" altLang="en-US" sz="900" b="1" i="0" u="none" strike="noStrike">
                          <a:solidFill>
                            <a:srgbClr val="000000"/>
                          </a:solidFill>
                          <a:effectLst/>
                          <a:latin typeface="Arial" panose="020B0604020202020204" pitchFamily="34" charset="0"/>
                          <a:ea typeface="맑은 고딕" panose="020B0503020000020004" pitchFamily="50" charset="-127"/>
                        </a:rPr>
                        <a:t>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50912743"/>
                  </a:ext>
                </a:extLst>
              </a:tr>
              <a:tr h="144000">
                <a:tc gridSpan="2">
                  <a:txBody>
                    <a:bodyPr/>
                    <a:lstStyle/>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Net Debt / EBITDA </a:t>
                      </a:r>
                    </a:p>
                    <a:p>
                      <a:pPr algn="l" rtl="0" fontAlgn="ctr"/>
                      <a:r>
                        <a:rPr lang="en-US" altLang="ko-KR" sz="900" b="1" i="0" u="none" strike="noStrike" kern="1200" dirty="0">
                          <a:solidFill>
                            <a:srgbClr val="000000"/>
                          </a:solidFill>
                          <a:effectLst/>
                          <a:latin typeface="Arial" panose="020B0604020202020204" pitchFamily="34" charset="0"/>
                          <a:ea typeface="+mn-ea"/>
                          <a:cs typeface="Arial" panose="020B0604020202020204" pitchFamily="34" charset="0"/>
                        </a:rPr>
                        <a:t>(LTM)</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hMerge="1">
                  <a:txBody>
                    <a:bodyPr/>
                    <a:lstStyle/>
                    <a:p>
                      <a:pPr latinLnBrk="1"/>
                      <a:endParaRPr lang="ko-KR" altLang="en-US"/>
                    </a:p>
                  </a:txBody>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1.58x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1.40x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1.22x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1.03x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1.03x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0.85x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0.67x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0.48x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0.28x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a:solidFill>
                            <a:srgbClr val="000000"/>
                          </a:solidFill>
                          <a:effectLst/>
                          <a:latin typeface="Arial" panose="020B0604020202020204" pitchFamily="34" charset="0"/>
                          <a:ea typeface="맑은 고딕" panose="020B0503020000020004" pitchFamily="50" charset="-127"/>
                        </a:rPr>
                        <a:t>0.28x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0.10x</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-0.09x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-0.28x</a:t>
                      </a:r>
                    </a:p>
                  </a:txBody>
                  <a:tcPr marL="36000" marR="36000" marT="0" marB="0" anchor="ctr">
                    <a:lnL>
                      <a:noFill/>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-0.47x</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tc>
                  <a:txBody>
                    <a:bodyPr/>
                    <a:lstStyle/>
                    <a:p>
                      <a:pPr algn="r" fontAlgn="ctr"/>
                      <a:r>
                        <a:rPr lang="en-US" sz="900" b="1" i="0" u="none" strike="noStrike" dirty="0">
                          <a:solidFill>
                            <a:srgbClr val="000000"/>
                          </a:solidFill>
                          <a:effectLst/>
                          <a:latin typeface="Arial" panose="020B0604020202020204" pitchFamily="34" charset="0"/>
                          <a:ea typeface="맑은 고딕" panose="020B0503020000020004" pitchFamily="50" charset="-127"/>
                        </a:rPr>
                        <a:t>-0.47x</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2111301185"/>
                  </a:ext>
                </a:extLst>
              </a:tr>
            </a:tbl>
          </a:graphicData>
        </a:graphic>
      </p:graphicFrame>
      <p:graphicFrame>
        <p:nvGraphicFramePr>
          <p:cNvPr id="7" name="표 6">
            <a:extLst>
              <a:ext uri="{FF2B5EF4-FFF2-40B4-BE49-F238E27FC236}">
                <a16:creationId xmlns:a16="http://schemas.microsoft.com/office/drawing/2014/main" id="{DA6C55BB-2023-4A1D-AB0C-03CCF700744A}"/>
              </a:ext>
            </a:extLst>
          </p:cNvPr>
          <p:cNvGraphicFramePr>
            <a:graphicFrameLocks noGrp="1"/>
          </p:cNvGraphicFramePr>
          <p:nvPr>
            <p:extLst>
              <p:ext uri="{D42A27DB-BD31-4B8C-83A1-F6EECF244321}">
                <p14:modId xmlns:p14="http://schemas.microsoft.com/office/powerpoint/2010/main" val="333897257"/>
              </p:ext>
            </p:extLst>
          </p:nvPr>
        </p:nvGraphicFramePr>
        <p:xfrm>
          <a:off x="548546" y="1427525"/>
          <a:ext cx="8998133" cy="1152000"/>
        </p:xfrm>
        <a:graphic>
          <a:graphicData uri="http://schemas.openxmlformats.org/drawingml/2006/table">
            <a:tbl>
              <a:tblPr/>
              <a:tblGrid>
                <a:gridCol w="1170518">
                  <a:extLst>
                    <a:ext uri="{9D8B030D-6E8A-4147-A177-3AD203B41FA5}">
                      <a16:colId xmlns:a16="http://schemas.microsoft.com/office/drawing/2014/main" val="2820186857"/>
                    </a:ext>
                  </a:extLst>
                </a:gridCol>
                <a:gridCol w="521841">
                  <a:extLst>
                    <a:ext uri="{9D8B030D-6E8A-4147-A177-3AD203B41FA5}">
                      <a16:colId xmlns:a16="http://schemas.microsoft.com/office/drawing/2014/main" val="3123281164"/>
                    </a:ext>
                  </a:extLst>
                </a:gridCol>
                <a:gridCol w="521841">
                  <a:extLst>
                    <a:ext uri="{9D8B030D-6E8A-4147-A177-3AD203B41FA5}">
                      <a16:colId xmlns:a16="http://schemas.microsoft.com/office/drawing/2014/main" val="2564255985"/>
                    </a:ext>
                  </a:extLst>
                </a:gridCol>
                <a:gridCol w="521841">
                  <a:extLst>
                    <a:ext uri="{9D8B030D-6E8A-4147-A177-3AD203B41FA5}">
                      <a16:colId xmlns:a16="http://schemas.microsoft.com/office/drawing/2014/main" val="3846871049"/>
                    </a:ext>
                  </a:extLst>
                </a:gridCol>
                <a:gridCol w="521841">
                  <a:extLst>
                    <a:ext uri="{9D8B030D-6E8A-4147-A177-3AD203B41FA5}">
                      <a16:colId xmlns:a16="http://schemas.microsoft.com/office/drawing/2014/main" val="1302470795"/>
                    </a:ext>
                  </a:extLst>
                </a:gridCol>
                <a:gridCol w="521841">
                  <a:extLst>
                    <a:ext uri="{9D8B030D-6E8A-4147-A177-3AD203B41FA5}">
                      <a16:colId xmlns:a16="http://schemas.microsoft.com/office/drawing/2014/main" val="3098114872"/>
                    </a:ext>
                  </a:extLst>
                </a:gridCol>
                <a:gridCol w="521841">
                  <a:extLst>
                    <a:ext uri="{9D8B030D-6E8A-4147-A177-3AD203B41FA5}">
                      <a16:colId xmlns:a16="http://schemas.microsoft.com/office/drawing/2014/main" val="4263909222"/>
                    </a:ext>
                  </a:extLst>
                </a:gridCol>
                <a:gridCol w="521841">
                  <a:extLst>
                    <a:ext uri="{9D8B030D-6E8A-4147-A177-3AD203B41FA5}">
                      <a16:colId xmlns:a16="http://schemas.microsoft.com/office/drawing/2014/main" val="2564286160"/>
                    </a:ext>
                  </a:extLst>
                </a:gridCol>
                <a:gridCol w="521841">
                  <a:extLst>
                    <a:ext uri="{9D8B030D-6E8A-4147-A177-3AD203B41FA5}">
                      <a16:colId xmlns:a16="http://schemas.microsoft.com/office/drawing/2014/main" val="96920887"/>
                    </a:ext>
                  </a:extLst>
                </a:gridCol>
                <a:gridCol w="521841">
                  <a:extLst>
                    <a:ext uri="{9D8B030D-6E8A-4147-A177-3AD203B41FA5}">
                      <a16:colId xmlns:a16="http://schemas.microsoft.com/office/drawing/2014/main" val="4191282318"/>
                    </a:ext>
                  </a:extLst>
                </a:gridCol>
                <a:gridCol w="521841">
                  <a:extLst>
                    <a:ext uri="{9D8B030D-6E8A-4147-A177-3AD203B41FA5}">
                      <a16:colId xmlns:a16="http://schemas.microsoft.com/office/drawing/2014/main" val="1537395707"/>
                    </a:ext>
                  </a:extLst>
                </a:gridCol>
                <a:gridCol w="521841">
                  <a:extLst>
                    <a:ext uri="{9D8B030D-6E8A-4147-A177-3AD203B41FA5}">
                      <a16:colId xmlns:a16="http://schemas.microsoft.com/office/drawing/2014/main" val="1428343480"/>
                    </a:ext>
                  </a:extLst>
                </a:gridCol>
                <a:gridCol w="521841">
                  <a:extLst>
                    <a:ext uri="{9D8B030D-6E8A-4147-A177-3AD203B41FA5}">
                      <a16:colId xmlns:a16="http://schemas.microsoft.com/office/drawing/2014/main" val="2823084496"/>
                    </a:ext>
                  </a:extLst>
                </a:gridCol>
                <a:gridCol w="521841">
                  <a:extLst>
                    <a:ext uri="{9D8B030D-6E8A-4147-A177-3AD203B41FA5}">
                      <a16:colId xmlns:a16="http://schemas.microsoft.com/office/drawing/2014/main" val="1113881826"/>
                    </a:ext>
                  </a:extLst>
                </a:gridCol>
                <a:gridCol w="521841">
                  <a:extLst>
                    <a:ext uri="{9D8B030D-6E8A-4147-A177-3AD203B41FA5}">
                      <a16:colId xmlns:a16="http://schemas.microsoft.com/office/drawing/2014/main" val="3494920366"/>
                    </a:ext>
                  </a:extLst>
                </a:gridCol>
                <a:gridCol w="521841">
                  <a:extLst>
                    <a:ext uri="{9D8B030D-6E8A-4147-A177-3AD203B41FA5}">
                      <a16:colId xmlns:a16="http://schemas.microsoft.com/office/drawing/2014/main" val="3421266190"/>
                    </a:ext>
                  </a:extLst>
                </a:gridCol>
              </a:tblGrid>
              <a:tr h="144000">
                <a:tc>
                  <a:txBody>
                    <a:bodyPr/>
                    <a:lstStyle/>
                    <a:p>
                      <a:pPr algn="l" fontAlgn="ct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단위</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 </a:t>
                      </a:r>
                      <a:r>
                        <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백만원</a:t>
                      </a:r>
                      <a:r>
                        <a:rPr lang="en-US" altLang="ko-KR"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rPr>
                        <a:t>)</a:t>
                      </a:r>
                      <a:endParaRPr lang="ko-KR" altLang="en-US" sz="900" b="1" i="0" u="none" strike="noStrike" dirty="0">
                        <a:solidFill>
                          <a:srgbClr val="FFFFFF"/>
                        </a:solidFill>
                        <a:effectLst/>
                        <a:latin typeface="Arial" panose="020B0604020202020204" pitchFamily="34" charset="0"/>
                        <a:ea typeface="Malgun Gothic" panose="020B0503020000020004" pitchFamily="50" charset="-127"/>
                        <a:cs typeface="Arial" panose="020B0604020202020204" pitchFamily="34" charset="0"/>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dirty="0">
                          <a:solidFill>
                            <a:srgbClr val="FFFFFF"/>
                          </a:solidFill>
                          <a:effectLst/>
                          <a:latin typeface="Arial" panose="020B0604020202020204" pitchFamily="34" charset="0"/>
                          <a:ea typeface="맑은 고딕" panose="020B0503020000020004" pitchFamily="50" charset="-127"/>
                        </a:rPr>
                        <a:t>2025 1Q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2025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2025</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2026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2026</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1Q</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2Q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3Q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sz="900" b="1" i="0" u="none" strike="noStrike">
                          <a:solidFill>
                            <a:srgbClr val="FFFFFF"/>
                          </a:solidFill>
                          <a:effectLst/>
                          <a:latin typeface="Arial" panose="020B0604020202020204" pitchFamily="34" charset="0"/>
                          <a:ea typeface="맑은 고딕" panose="020B0503020000020004" pitchFamily="50" charset="-127"/>
                        </a:rPr>
                        <a:t>2027 4Q</a:t>
                      </a:r>
                    </a:p>
                  </a:txBody>
                  <a:tcPr marL="36000" marR="36000" marT="0" marB="0" anchor="ctr">
                    <a:lnL w="6350" cap="flat" cmpd="sng" algn="ctr">
                      <a:solidFill>
                        <a:srgbClr val="FFFFFF"/>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tc>
                  <a:txBody>
                    <a:bodyPr/>
                    <a:lstStyle/>
                    <a:p>
                      <a:pPr algn="ctr" fontAlgn="ctr"/>
                      <a:r>
                        <a:rPr lang="en-US" altLang="ko-KR" sz="900" b="1" i="0" u="none" strike="noStrike" dirty="0">
                          <a:solidFill>
                            <a:srgbClr val="FFFFFF"/>
                          </a:solidFill>
                          <a:effectLst/>
                          <a:latin typeface="Arial" panose="020B0604020202020204" pitchFamily="34" charset="0"/>
                          <a:ea typeface="맑은 고딕" panose="020B0503020000020004" pitchFamily="50" charset="-127"/>
                        </a:rPr>
                        <a:t>2027</a:t>
                      </a: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년</a:t>
                      </a:r>
                      <a:endParaRPr lang="ko-KR" altLang="en-US" sz="900" b="1" i="0" u="none" strike="noStrike" dirty="0">
                        <a:solidFill>
                          <a:srgbClr val="FFFFFF"/>
                        </a:solidFill>
                        <a:effectLst/>
                        <a:latin typeface="Arial" panose="020B0604020202020204" pitchFamily="34" charset="0"/>
                        <a:ea typeface="맑은 고딕" panose="020B0503020000020004" pitchFamily="50" charset="-127"/>
                      </a:endParaRP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5EB8"/>
                      </a:solidFill>
                      <a:prstDash val="dot"/>
                      <a:round/>
                      <a:headEnd type="none" w="med" len="med"/>
                      <a:tailEnd type="none" w="med" len="med"/>
                    </a:lnB>
                    <a:solidFill>
                      <a:srgbClr val="00338D"/>
                    </a:solidFill>
                  </a:tcPr>
                </a:tc>
                <a:extLst>
                  <a:ext uri="{0D108BD9-81ED-4DB2-BD59-A6C34878D82A}">
                    <a16:rowId xmlns:a16="http://schemas.microsoft.com/office/drawing/2014/main" val="39639743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매출액</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10,052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40,207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264921635"/>
                  </a:ext>
                </a:extLst>
              </a:tr>
              <a:tr h="144000">
                <a:tc>
                  <a:txBody>
                    <a:bodyPr/>
                    <a:lstStyle/>
                    <a:p>
                      <a:pPr algn="l" fontAlgn="ctr"/>
                      <a:r>
                        <a:rPr lang="ko-KR" alt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매출원가</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7,699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7,699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7,699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7,699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30,797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7,696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7,696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7,696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30,784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7,738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7,738 </a:t>
                      </a:r>
                    </a:p>
                  </a:txBody>
                  <a:tcPr marL="36000" marR="36000" marT="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7,738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30,950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348555406"/>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매출총이익</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2,352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9,410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2,356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2,356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2,356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9,422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2,314 </a:t>
                      </a:r>
                    </a:p>
                  </a:txBody>
                  <a:tcPr marL="36000" marR="36000" marT="0" marB="0" anchor="ctr">
                    <a:lnL w="6350" cap="flat" cmpd="sng" algn="ctr">
                      <a:solidFill>
                        <a:srgbClr val="00338D"/>
                      </a:solidFill>
                      <a:prstDash val="solid"/>
                      <a:round/>
                      <a:headEnd type="none" w="med" len="med"/>
                      <a:tailEnd type="none" w="med" len="med"/>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2,314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2,314 </a:t>
                      </a:r>
                    </a:p>
                  </a:txBody>
                  <a:tcPr marL="36000" marR="36000" marT="0" marB="0" anchor="ctr">
                    <a:lnL>
                      <a:noFill/>
                    </a:lnL>
                    <a:lnR>
                      <a:noFill/>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2,314 </a:t>
                      </a:r>
                    </a:p>
                  </a:txBody>
                  <a:tcPr marL="36000" marR="36000" marT="0" marB="0" anchor="ctr">
                    <a:lnL>
                      <a:noFill/>
                    </a:lnL>
                    <a:lnR w="6350" cap="flat" cmpd="sng" algn="ctr">
                      <a:solidFill>
                        <a:srgbClr val="00338D"/>
                      </a:solidFill>
                      <a:prstDash val="solid"/>
                      <a:round/>
                      <a:headEnd type="none" w="med" len="med"/>
                      <a:tailEnd type="none" w="med" len="med"/>
                    </a:lnR>
                    <a:lnT>
                      <a:noFill/>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9,256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a:noFill/>
                    </a:lnB>
                  </a:tcPr>
                </a:tc>
                <a:extLst>
                  <a:ext uri="{0D108BD9-81ED-4DB2-BD59-A6C34878D82A}">
                    <a16:rowId xmlns:a16="http://schemas.microsoft.com/office/drawing/2014/main" val="843963025"/>
                  </a:ext>
                </a:extLst>
              </a:tr>
              <a:tr h="144000">
                <a:tc>
                  <a:txBody>
                    <a:bodyPr/>
                    <a:lstStyle/>
                    <a:p>
                      <a:pPr algn="l" fontAlgn="ctr"/>
                      <a:r>
                        <a:rPr lang="ko-KR" altLang="en-US" sz="900" b="0" i="0" u="none" strike="noStrike">
                          <a:solidFill>
                            <a:srgbClr val="000000"/>
                          </a:solidFill>
                          <a:effectLst/>
                          <a:latin typeface="Arial" panose="020B0604020202020204" pitchFamily="34" charset="0"/>
                          <a:ea typeface="맑은 고딕" panose="020B0503020000020004" pitchFamily="50" charset="-127"/>
                          <a:cs typeface="Arial" panose="020B0604020202020204" pitchFamily="34" charset="0"/>
                        </a:rPr>
                        <a:t>판매관리비</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754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754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754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754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3,015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771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771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771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3,084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 </a:t>
                      </a:r>
                    </a:p>
                  </a:txBody>
                  <a:tcPr marL="36000" marR="36000" marT="0" marB="0" anchor="ctr">
                    <a:lnL>
                      <a:noFill/>
                    </a:lnL>
                    <a:lnR>
                      <a:noFill/>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789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3,158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5EB8"/>
                      </a:solidFill>
                      <a:prstDash val="dot"/>
                      <a:round/>
                      <a:headEnd type="none" w="med" len="med"/>
                      <a:tailEnd type="none" w="med" len="med"/>
                    </a:lnB>
                  </a:tcPr>
                </a:tc>
                <a:extLst>
                  <a:ext uri="{0D108BD9-81ED-4DB2-BD59-A6C34878D82A}">
                    <a16:rowId xmlns:a16="http://schemas.microsoft.com/office/drawing/2014/main" val="1250327272"/>
                  </a:ext>
                </a:extLst>
              </a:tr>
              <a:tr h="144000">
                <a:tc>
                  <a:txBody>
                    <a:bodyPr/>
                    <a:lstStyle/>
                    <a:p>
                      <a:pPr algn="l" fontAlgn="ctr"/>
                      <a:r>
                        <a:rPr lang="ko-KR" alt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영업이익</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1,599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1,599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6,395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1,584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1,584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1,584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1,584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6,338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1,525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1,525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1,525 </a:t>
                      </a:r>
                    </a:p>
                  </a:txBody>
                  <a:tcPr marL="36000" marR="36000" marT="0" marB="0" anchor="ctr">
                    <a:lnL>
                      <a:noFill/>
                    </a:lnL>
                    <a:lnR>
                      <a:noFill/>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1,525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6,099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5EB8"/>
                      </a:solidFill>
                      <a:prstDash val="dot"/>
                      <a:round/>
                      <a:headEnd type="none" w="med" len="med"/>
                      <a:tailEnd type="none" w="med" len="med"/>
                    </a:lnT>
                    <a:lnB>
                      <a:noFill/>
                    </a:lnB>
                  </a:tcPr>
                </a:tc>
                <a:extLst>
                  <a:ext uri="{0D108BD9-81ED-4DB2-BD59-A6C34878D82A}">
                    <a16:rowId xmlns:a16="http://schemas.microsoft.com/office/drawing/2014/main" val="697965293"/>
                  </a:ext>
                </a:extLst>
              </a:tr>
              <a:tr h="144000">
                <a:tc>
                  <a:txBody>
                    <a:bodyPr/>
                    <a:lstStyle/>
                    <a:p>
                      <a:pPr algn="l" fontAlgn="ctr"/>
                      <a:r>
                        <a:rPr lang="en-US" sz="9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D&amp;A</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121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485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dirty="0">
                          <a:solidFill>
                            <a:srgbClr val="000000"/>
                          </a:solidFill>
                          <a:effectLst/>
                          <a:latin typeface="Arial" panose="020B0604020202020204" pitchFamily="34" charset="0"/>
                          <a:ea typeface="맑은 고딕" panose="020B0503020000020004" pitchFamily="50" charset="-127"/>
                        </a:rPr>
                        <a:t>65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65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260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w="6350" cap="flat" cmpd="sng" algn="ctr">
                      <a:solidFill>
                        <a:srgbClr val="00338D"/>
                      </a:solidFill>
                      <a:prstDash val="solid"/>
                      <a:round/>
                      <a:headEnd type="none" w="med" len="med"/>
                      <a:tailEnd type="none" w="med" len="med"/>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a:noFill/>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52 </a:t>
                      </a:r>
                    </a:p>
                  </a:txBody>
                  <a:tcPr marL="36000" marR="36000" marT="0" marB="0" anchor="ctr">
                    <a:lnL>
                      <a:noFill/>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tc>
                  <a:txBody>
                    <a:bodyPr/>
                    <a:lstStyle/>
                    <a:p>
                      <a:pPr algn="r" fontAlgn="ctr"/>
                      <a:r>
                        <a:rPr lang="en-US" altLang="ko-KR" sz="900" b="0" i="0" u="none" strike="noStrike">
                          <a:solidFill>
                            <a:srgbClr val="000000"/>
                          </a:solidFill>
                          <a:effectLst/>
                          <a:latin typeface="Arial" panose="020B0604020202020204" pitchFamily="34" charset="0"/>
                          <a:ea typeface="맑은 고딕" panose="020B0503020000020004" pitchFamily="50" charset="-127"/>
                        </a:rPr>
                        <a:t>207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a:noFill/>
                    </a:lnT>
                    <a:lnB w="6350" cap="flat" cmpd="sng" algn="ctr">
                      <a:solidFill>
                        <a:srgbClr val="00338D"/>
                      </a:solidFill>
                      <a:prstDash val="dot"/>
                      <a:round/>
                      <a:headEnd type="none" w="med" len="med"/>
                      <a:tailEnd type="none" w="med" len="med"/>
                    </a:lnB>
                  </a:tcPr>
                </a:tc>
                <a:extLst>
                  <a:ext uri="{0D108BD9-81ED-4DB2-BD59-A6C34878D82A}">
                    <a16:rowId xmlns:a16="http://schemas.microsoft.com/office/drawing/2014/main" val="4106507142"/>
                  </a:ext>
                </a:extLst>
              </a:tr>
              <a:tr h="144000">
                <a:tc>
                  <a:txBody>
                    <a:bodyPr/>
                    <a:lstStyle/>
                    <a:p>
                      <a:pPr algn="l" fontAlgn="ctr"/>
                      <a:r>
                        <a:rPr lang="en-US" sz="900" b="1"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EBITDA</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1,720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1,720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1,720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1,720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6,880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1,650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6,598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1,576 </a:t>
                      </a:r>
                    </a:p>
                  </a:txBody>
                  <a:tcPr marL="36000" marR="36000"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1,576 </a:t>
                      </a:r>
                    </a:p>
                  </a:txBody>
                  <a:tcPr marL="36000" marR="36000" marT="0" marB="0" anchor="ctr">
                    <a:lnL>
                      <a:noFill/>
                    </a:lnL>
                    <a:lnR>
                      <a:noFill/>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a:solidFill>
                            <a:srgbClr val="000000"/>
                          </a:solidFill>
                          <a:effectLst/>
                          <a:latin typeface="Arial" panose="020B0604020202020204" pitchFamily="34" charset="0"/>
                          <a:ea typeface="맑은 고딕" panose="020B0503020000020004" pitchFamily="50" charset="-127"/>
                        </a:rPr>
                        <a:t>1,576 </a:t>
                      </a:r>
                    </a:p>
                  </a:txBody>
                  <a:tcPr marL="36000" marR="36000"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tc>
                  <a:txBody>
                    <a:bodyPr/>
                    <a:lstStyle/>
                    <a:p>
                      <a:pPr algn="r" fontAlgn="ctr"/>
                      <a:r>
                        <a:rPr lang="en-US" altLang="ko-KR" sz="900" b="1" i="0" u="none" strike="noStrike" dirty="0">
                          <a:solidFill>
                            <a:srgbClr val="000000"/>
                          </a:solidFill>
                          <a:effectLst/>
                          <a:latin typeface="Arial" panose="020B0604020202020204" pitchFamily="34" charset="0"/>
                          <a:ea typeface="맑은 고딕" panose="020B0503020000020004" pitchFamily="50" charset="-127"/>
                        </a:rPr>
                        <a:t>6,305 </a:t>
                      </a:r>
                    </a:p>
                  </a:txBody>
                  <a:tcPr marL="36000" marR="36000" marT="0" marB="0" anchor="ctr">
                    <a:lnL w="6350" cap="flat" cmpd="sng" algn="ctr">
                      <a:solidFill>
                        <a:srgbClr val="00338D"/>
                      </a:solidFill>
                      <a:prstDash val="solid"/>
                      <a:round/>
                      <a:headEnd type="none" w="med" len="med"/>
                      <a:tailEnd type="none" w="med" len="med"/>
                    </a:lnL>
                    <a:lnR w="6350" cap="flat" cmpd="sng" algn="ctr">
                      <a:solidFill>
                        <a:srgbClr val="00338D"/>
                      </a:solidFill>
                      <a:prstDash val="solid"/>
                      <a:round/>
                      <a:headEnd type="none" w="med" len="med"/>
                      <a:tailEnd type="none" w="med" len="med"/>
                    </a:lnR>
                    <a:lnT w="6350" cap="flat" cmpd="sng" algn="ctr">
                      <a:solidFill>
                        <a:srgbClr val="00338D"/>
                      </a:solidFill>
                      <a:prstDash val="dot"/>
                      <a:round/>
                      <a:headEnd type="none" w="med" len="med"/>
                      <a:tailEnd type="none" w="med" len="med"/>
                    </a:lnT>
                    <a:lnB w="6350" cap="flat" cmpd="sng" algn="ctr">
                      <a:solidFill>
                        <a:srgbClr val="00338D"/>
                      </a:solidFill>
                      <a:prstDash val="solid"/>
                      <a:round/>
                      <a:headEnd type="none" w="med" len="med"/>
                      <a:tailEnd type="none" w="med" len="med"/>
                    </a:lnB>
                  </a:tcPr>
                </a:tc>
                <a:extLst>
                  <a:ext uri="{0D108BD9-81ED-4DB2-BD59-A6C34878D82A}">
                    <a16:rowId xmlns:a16="http://schemas.microsoft.com/office/drawing/2014/main" val="933954874"/>
                  </a:ext>
                </a:extLst>
              </a:tr>
            </a:tbl>
          </a:graphicData>
        </a:graphic>
      </p:graphicFrame>
    </p:spTree>
    <p:extLst>
      <p:ext uri="{BB962C8B-B14F-4D97-AF65-F5344CB8AC3E}">
        <p14:creationId xmlns:p14="http://schemas.microsoft.com/office/powerpoint/2010/main" val="38814939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3">
            <a:extLst>
              <a:ext uri="{FF2B5EF4-FFF2-40B4-BE49-F238E27FC236}">
                <a16:creationId xmlns:a16="http://schemas.microsoft.com/office/drawing/2014/main" id="{C9C702E1-3F81-4806-9826-C22806F8E5F9}"/>
              </a:ext>
            </a:extLst>
          </p:cNvPr>
          <p:cNvSpPr txBox="1">
            <a:spLocks/>
          </p:cNvSpPr>
          <p:nvPr/>
        </p:nvSpPr>
        <p:spPr>
          <a:xfrm>
            <a:off x="1728002" y="745828"/>
            <a:ext cx="3749742" cy="771672"/>
          </a:xfrm>
          <a:prstGeom prst="rect">
            <a:avLst/>
          </a:prstGeom>
        </p:spPr>
        <p:txBody>
          <a:bodyPr vert="horz" lIns="90000" tIns="0" rIns="0" bIns="0" rtlCol="0" anchor="t" anchorCtr="0">
            <a:noAutofit/>
          </a:bodyPr>
          <a:lstStyle>
            <a:lvl1pPr marL="0" algn="l" defTabSz="895327" rtl="0" eaLnBrk="1" latinLnBrk="1" hangingPunct="1">
              <a:lnSpc>
                <a:spcPct val="100000"/>
              </a:lnSpc>
              <a:spcBef>
                <a:spcPct val="0"/>
              </a:spcBef>
              <a:buNone/>
              <a:defRPr lang="ko-KR" altLang="en-US" sz="4700" b="0" i="0" kern="0" dirty="0">
                <a:solidFill>
                  <a:schemeClr val="accent1"/>
                </a:solidFill>
                <a:latin typeface="KPMG Extralight"/>
                <a:ea typeface="+mn-ea"/>
                <a:cs typeface="KPMG Extralight"/>
              </a:defRPr>
            </a:lvl1pPr>
          </a:lstStyle>
          <a:p>
            <a:pPr defTabSz="895317">
              <a:defRPr/>
            </a:pPr>
            <a:r>
              <a:rPr lang="en-US" altLang="ko-KR" sz="4800" dirty="0">
                <a:solidFill>
                  <a:srgbClr val="00338D"/>
                </a:solidFill>
              </a:rPr>
              <a:t>Contacts</a:t>
            </a:r>
            <a:br>
              <a:rPr lang="en-US" altLang="ko-KR" sz="4800" dirty="0">
                <a:solidFill>
                  <a:srgbClr val="00338D"/>
                </a:solidFill>
              </a:rPr>
            </a:br>
            <a:br>
              <a:rPr lang="en-US" altLang="ko-KR" sz="2000" dirty="0">
                <a:solidFill>
                  <a:srgbClr val="00338D"/>
                </a:solidFill>
              </a:rPr>
            </a:br>
            <a:endParaRPr lang="en-US" altLang="en-US" dirty="0">
              <a:solidFill>
                <a:srgbClr val="0091DA"/>
              </a:solidFill>
            </a:endParaRPr>
          </a:p>
        </p:txBody>
      </p:sp>
      <p:sp>
        <p:nvSpPr>
          <p:cNvPr id="20" name="Rectangle 22">
            <a:extLst>
              <a:ext uri="{FF2B5EF4-FFF2-40B4-BE49-F238E27FC236}">
                <a16:creationId xmlns:a16="http://schemas.microsoft.com/office/drawing/2014/main" id="{3ECB0679-DE88-47BB-88EB-6BD374C46CBF}"/>
              </a:ext>
            </a:extLst>
          </p:cNvPr>
          <p:cNvSpPr>
            <a:spLocks noChangeArrowheads="1"/>
          </p:cNvSpPr>
          <p:nvPr/>
        </p:nvSpPr>
        <p:spPr bwMode="auto">
          <a:xfrm>
            <a:off x="1790731" y="1633349"/>
            <a:ext cx="3427223" cy="1468437"/>
          </a:xfrm>
          <a:prstGeom prst="rect">
            <a:avLst/>
          </a:prstGeom>
          <a:solidFill>
            <a:srgbClr val="FFFFFF"/>
          </a:solidFill>
          <a:ln w="12700" algn="ctr">
            <a:noFill/>
            <a:miter lim="800000"/>
            <a:headEnd/>
            <a:tailEnd/>
          </a:ln>
        </p:spPr>
        <p:txBody>
          <a:bodyPr lIns="72001" tIns="108000" rIns="0" anchor="t" anchorCtr="0"/>
          <a:lstStyle>
            <a:lvl1pPr eaLnBrk="0" hangingPunct="0">
              <a:defRPr kumimoji="1" sz="1500" b="1">
                <a:solidFill>
                  <a:schemeClr val="bg1"/>
                </a:solidFill>
                <a:latin typeface="맑은 고딕" panose="020B0503020000020004" pitchFamily="50" charset="-127"/>
                <a:ea typeface="맑은 고딕" panose="020B0503020000020004" pitchFamily="50" charset="-127"/>
              </a:defRPr>
            </a:lvl1pPr>
            <a:lvl2pPr marL="742950" indent="-285750" eaLnBrk="0" hangingPunct="0">
              <a:defRPr kumimoji="1" sz="1500" b="1">
                <a:solidFill>
                  <a:schemeClr val="bg1"/>
                </a:solidFill>
                <a:latin typeface="맑은 고딕" panose="020B0503020000020004" pitchFamily="50" charset="-127"/>
                <a:ea typeface="맑은 고딕" panose="020B0503020000020004" pitchFamily="50" charset="-127"/>
              </a:defRPr>
            </a:lvl2pPr>
            <a:lvl3pPr marL="1143000" indent="-228600" eaLnBrk="0" hangingPunct="0">
              <a:defRPr kumimoji="1" sz="1500" b="1">
                <a:solidFill>
                  <a:schemeClr val="bg1"/>
                </a:solidFill>
                <a:latin typeface="맑은 고딕" panose="020B0503020000020004" pitchFamily="50" charset="-127"/>
                <a:ea typeface="맑은 고딕" panose="020B0503020000020004" pitchFamily="50" charset="-127"/>
              </a:defRPr>
            </a:lvl3pPr>
            <a:lvl4pPr marL="1600200" indent="-228600" eaLnBrk="0" hangingPunct="0">
              <a:defRPr kumimoji="1" sz="1500" b="1">
                <a:solidFill>
                  <a:schemeClr val="bg1"/>
                </a:solidFill>
                <a:latin typeface="맑은 고딕" panose="020B0503020000020004" pitchFamily="50" charset="-127"/>
                <a:ea typeface="맑은 고딕" panose="020B0503020000020004" pitchFamily="50" charset="-127"/>
              </a:defRPr>
            </a:lvl4pPr>
            <a:lvl5pPr marL="2057400" indent="-228600" eaLnBrk="0" hangingPunct="0">
              <a:defRPr kumimoji="1" sz="1500" b="1">
                <a:solidFill>
                  <a:schemeClr val="bg1"/>
                </a:solidFill>
                <a:latin typeface="맑은 고딕" panose="020B0503020000020004" pitchFamily="50" charset="-127"/>
                <a:ea typeface="맑은 고딕" panose="020B0503020000020004" pitchFamily="50" charset="-127"/>
              </a:defRPr>
            </a:lvl5pPr>
            <a:lvl6pPr marL="25146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6pPr>
            <a:lvl7pPr marL="29718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7pPr>
            <a:lvl8pPr marL="34290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8pPr>
            <a:lvl9pPr marL="3886200" indent="-228600" algn="ctr" eaLnBrk="0" fontAlgn="base" hangingPunct="0">
              <a:spcBef>
                <a:spcPct val="0"/>
              </a:spcBef>
              <a:spcAft>
                <a:spcPct val="0"/>
              </a:spcAft>
              <a:defRPr kumimoji="1" sz="1500" b="1">
                <a:solidFill>
                  <a:schemeClr val="bg1"/>
                </a:solidFill>
                <a:latin typeface="맑은 고딕" panose="020B0503020000020004" pitchFamily="50" charset="-127"/>
                <a:ea typeface="맑은 고딕" panose="020B0503020000020004" pitchFamily="50" charset="-127"/>
              </a:defRPr>
            </a:lvl9pPr>
          </a:lstStyle>
          <a:p>
            <a:pPr algn="just" defTabSz="914390">
              <a:tabLst>
                <a:tab pos="1252443" algn="l"/>
                <a:tab pos="1523883" algn="l"/>
              </a:tabLst>
              <a:defRPr/>
            </a:pPr>
            <a:endParaRPr kumimoji="0" lang="en-US" altLang="ko-KR" sz="1000" b="0" kern="0" dirty="0">
              <a:solidFill>
                <a:srgbClr val="000000"/>
              </a:solidFill>
              <a:latin typeface="+mj-ea"/>
              <a:ea typeface="+mj-ea"/>
            </a:endParaRPr>
          </a:p>
          <a:p>
            <a:pPr algn="just" defTabSz="914390">
              <a:tabLst>
                <a:tab pos="1252443" algn="l"/>
                <a:tab pos="1523883" algn="l"/>
              </a:tabLst>
              <a:defRPr/>
            </a:pPr>
            <a:r>
              <a:rPr kumimoji="0" lang="ko-KR" altLang="en-US" sz="1000" b="0" kern="0" dirty="0" err="1">
                <a:solidFill>
                  <a:srgbClr val="000000"/>
                </a:solidFill>
                <a:latin typeface="+mj-ea"/>
              </a:rPr>
              <a:t>김병두</a:t>
            </a:r>
            <a:r>
              <a:rPr kumimoji="0" lang="ko-KR" altLang="en-US" sz="1000" b="0" kern="0" dirty="0">
                <a:solidFill>
                  <a:srgbClr val="000000"/>
                </a:solidFill>
                <a:latin typeface="+mj-ea"/>
              </a:rPr>
              <a:t> 이사</a:t>
            </a:r>
            <a:r>
              <a:rPr kumimoji="0" lang="en-US" altLang="ko-KR" sz="1000" b="0" kern="0" dirty="0">
                <a:solidFill>
                  <a:srgbClr val="000000"/>
                </a:solidFill>
                <a:latin typeface="+mj-ea"/>
              </a:rPr>
              <a:t>	T.	+82 2 2112 6721</a:t>
            </a:r>
          </a:p>
          <a:p>
            <a:pPr algn="just" defTabSz="914390">
              <a:tabLst>
                <a:tab pos="1252443" algn="l"/>
                <a:tab pos="1523883" algn="l"/>
              </a:tabLst>
              <a:defRPr/>
            </a:pPr>
            <a:r>
              <a:rPr kumimoji="0" lang="en-US" altLang="ko-KR" sz="1000" b="0" kern="0" dirty="0">
                <a:solidFill>
                  <a:srgbClr val="000000"/>
                </a:solidFill>
                <a:latin typeface="+mj-ea"/>
              </a:rPr>
              <a:t>	E.	</a:t>
            </a:r>
            <a:r>
              <a:rPr kumimoji="0" lang="en-US" altLang="ko-KR" sz="1000" b="0" kern="0" dirty="0">
                <a:solidFill>
                  <a:srgbClr val="000000"/>
                </a:solidFill>
                <a:latin typeface="+mj-ea"/>
                <a:hlinkClick r:id="rId4"/>
              </a:rPr>
              <a:t>byeongdookim@kr.kpmg.com</a:t>
            </a:r>
            <a:endParaRPr lang="da-DK" altLang="ko-KR" sz="1000" kern="0" dirty="0">
              <a:solidFill>
                <a:prstClr val="white"/>
              </a:solidFill>
              <a:latin typeface="+mj-ea"/>
              <a:ea typeface="+mj-ea"/>
            </a:endParaRPr>
          </a:p>
          <a:p>
            <a:pPr algn="just" defTabSz="914390">
              <a:tabLst>
                <a:tab pos="1252443" algn="l"/>
                <a:tab pos="1523883" algn="l"/>
              </a:tabLst>
              <a:defRPr/>
            </a:pPr>
            <a:endParaRPr kumimoji="0" lang="en-US" altLang="ko-KR" sz="1000" b="0" kern="0" dirty="0">
              <a:solidFill>
                <a:srgbClr val="000000"/>
              </a:solidFill>
              <a:latin typeface="+mj-ea"/>
              <a:ea typeface="+mj-ea"/>
            </a:endParaRPr>
          </a:p>
        </p:txBody>
      </p:sp>
      <p:sp>
        <p:nvSpPr>
          <p:cNvPr id="21" name="Text Placeholder 28">
            <a:extLst>
              <a:ext uri="{FF2B5EF4-FFF2-40B4-BE49-F238E27FC236}">
                <a16:creationId xmlns:a16="http://schemas.microsoft.com/office/drawing/2014/main" id="{EF148182-9877-47D4-A828-17085327FC89}"/>
              </a:ext>
            </a:extLst>
          </p:cNvPr>
          <p:cNvSpPr txBox="1">
            <a:spLocks/>
          </p:cNvSpPr>
          <p:nvPr>
            <p:custDataLst>
              <p:tags r:id="rId1"/>
            </p:custDataLst>
          </p:nvPr>
        </p:nvSpPr>
        <p:spPr>
          <a:xfrm>
            <a:off x="1728002" y="5112002"/>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b="1" kern="0" dirty="0">
                <a:latin typeface="맑은 고딕" panose="020B0503020000020004" pitchFamily="50" charset="-127"/>
                <a:ea typeface="맑은 고딕" panose="020B0503020000020004" pitchFamily="50" charset="-127"/>
                <a:cs typeface="Univers for KPMG Light" panose="020B0403020202020204" pitchFamily="34" charset="0"/>
              </a:rPr>
              <a:t>© 2022 KPMG Samjong Accounting Corp., the Korean member firm of the KPMG network of independent member firms affiliated with KPMG International Cooperative (“KPMG International”), a Swiss entity. All rights reserved. Printed in Korea.</a:t>
            </a:r>
          </a:p>
        </p:txBody>
      </p:sp>
      <p:pic>
        <p:nvPicPr>
          <p:cNvPr id="22" name="Picture 12">
            <a:extLst>
              <a:ext uri="{FF2B5EF4-FFF2-40B4-BE49-F238E27FC236}">
                <a16:creationId xmlns:a16="http://schemas.microsoft.com/office/drawing/2014/main" id="{F5D0BA04-F7DB-4B0C-8FF6-52539FE8427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1800769" y="3467783"/>
            <a:ext cx="2341068" cy="360000"/>
          </a:xfrm>
          <a:prstGeom prst="rect">
            <a:avLst/>
          </a:prstGeom>
          <a:noFill/>
          <a:ln w="9525">
            <a:noFill/>
            <a:miter lim="800000"/>
            <a:headEnd/>
            <a:tailEnd/>
          </a:ln>
        </p:spPr>
      </p:pic>
      <p:pic>
        <p:nvPicPr>
          <p:cNvPr id="23" name="Picture 13">
            <a:extLst>
              <a:ext uri="{FF2B5EF4-FFF2-40B4-BE49-F238E27FC236}">
                <a16:creationId xmlns:a16="http://schemas.microsoft.com/office/drawing/2014/main" id="{BBFB4E36-C00C-4357-BC38-DBA5C15F3C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30395" y="3471333"/>
            <a:ext cx="1113206" cy="353097"/>
          </a:xfrm>
          <a:prstGeom prst="rect">
            <a:avLst/>
          </a:prstGeom>
        </p:spPr>
      </p:pic>
      <p:sp>
        <p:nvSpPr>
          <p:cNvPr id="24" name="Text Placeholder 29">
            <a:extLst>
              <a:ext uri="{FF2B5EF4-FFF2-40B4-BE49-F238E27FC236}">
                <a16:creationId xmlns:a16="http://schemas.microsoft.com/office/drawing/2014/main" id="{A48A435B-8394-4D21-BC16-E77AFC85B062}"/>
              </a:ext>
            </a:extLst>
          </p:cNvPr>
          <p:cNvSpPr txBox="1">
            <a:spLocks/>
          </p:cNvSpPr>
          <p:nvPr/>
        </p:nvSpPr>
        <p:spPr>
          <a:xfrm>
            <a:off x="1728002" y="5690659"/>
            <a:ext cx="7375525"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dirty="0">
                <a:latin typeface="맑은 고딕" panose="020B0503020000020004" pitchFamily="50" charset="-127"/>
                <a:ea typeface="맑은 고딕" panose="020B0503020000020004" pitchFamily="50" charset="-127"/>
              </a:rPr>
              <a:t>The KPMG name and logo are registered trademarks or trademarks of KPMG International. </a:t>
            </a:r>
          </a:p>
        </p:txBody>
      </p:sp>
      <p:sp>
        <p:nvSpPr>
          <p:cNvPr id="25" name="Text Placeholder 39">
            <a:extLst>
              <a:ext uri="{FF2B5EF4-FFF2-40B4-BE49-F238E27FC236}">
                <a16:creationId xmlns:a16="http://schemas.microsoft.com/office/drawing/2014/main" id="{4F6AF500-910D-4276-83AE-B1E828DCBAC9}"/>
              </a:ext>
            </a:extLst>
          </p:cNvPr>
          <p:cNvSpPr txBox="1">
            <a:spLocks/>
          </p:cNvSpPr>
          <p:nvPr/>
        </p:nvSpPr>
        <p:spPr>
          <a:xfrm>
            <a:off x="1728002" y="4313241"/>
            <a:ext cx="7375525" cy="554037"/>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ko-KR" dirty="0">
                <a:latin typeface="맑은 고딕" panose="020B0503020000020004" pitchFamily="50" charset="-127"/>
                <a:ea typeface="맑은 고딕" panose="020B0503020000020004" pitchFamily="50" charset="-127"/>
              </a:rPr>
              <a:t>The information contained herein is of a general nature and is not intended to address the circumstances of any particular individual or entity. Although we endeavor to provide accurate </a:t>
            </a:r>
            <a:r>
              <a:rPr lang="en-GB" altLang="ko-KR">
                <a:latin typeface="맑은 고딕" panose="020B0503020000020004" pitchFamily="50" charset="-127"/>
                <a:ea typeface="맑은 고딕" panose="020B0503020000020004" pitchFamily="50" charset="-127"/>
              </a:rPr>
              <a:t>and timely </a:t>
            </a:r>
            <a:r>
              <a:rPr lang="en-GB" altLang="ko-KR" dirty="0">
                <a:latin typeface="맑은 고딕" panose="020B0503020000020004" pitchFamily="50" charset="-127"/>
                <a:ea typeface="맑은 고딕" panose="020B0503020000020004" pitchFamily="50" charset="-127"/>
              </a:rPr>
              <a:t>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26" name="Text Placeholder 45">
            <a:extLst>
              <a:ext uri="{FF2B5EF4-FFF2-40B4-BE49-F238E27FC236}">
                <a16:creationId xmlns:a16="http://schemas.microsoft.com/office/drawing/2014/main" id="{E37A4304-0FF9-48A6-A453-2EB1ECAB46CC}"/>
              </a:ext>
            </a:extLst>
          </p:cNvPr>
          <p:cNvSpPr txBox="1">
            <a:spLocks/>
          </p:cNvSpPr>
          <p:nvPr/>
        </p:nvSpPr>
        <p:spPr>
          <a:xfrm>
            <a:off x="1728000"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맑은 고딕" panose="020B0503020000020004" pitchFamily="50" charset="-127"/>
                <a:ea typeface="맑은 고딕" panose="020B0503020000020004" pitchFamily="50" charset="-127"/>
              </a:rPr>
              <a:t>kpmg.com/socialmedia</a:t>
            </a:r>
          </a:p>
        </p:txBody>
      </p:sp>
      <p:sp>
        <p:nvSpPr>
          <p:cNvPr id="27" name="Text Placeholder 46">
            <a:extLst>
              <a:ext uri="{FF2B5EF4-FFF2-40B4-BE49-F238E27FC236}">
                <a16:creationId xmlns:a16="http://schemas.microsoft.com/office/drawing/2014/main" id="{2C3F878B-7309-4A7E-8AE9-C7DCCD4C336D}"/>
              </a:ext>
            </a:extLst>
          </p:cNvPr>
          <p:cNvSpPr txBox="1">
            <a:spLocks/>
          </p:cNvSpPr>
          <p:nvPr/>
        </p:nvSpPr>
        <p:spPr>
          <a:xfrm>
            <a:off x="4775338" y="3948112"/>
            <a:ext cx="2052000" cy="119064"/>
          </a:xfrm>
          <a:prstGeom prst="rect">
            <a:avLst/>
          </a:prstGeom>
        </p:spPr>
        <p:txBody>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맑은 고딕" panose="020B0503020000020004" pitchFamily="50" charset="-127"/>
                <a:ea typeface="맑은 고딕" panose="020B0503020000020004" pitchFamily="50" charset="-127"/>
              </a:rPr>
              <a:t>kpmg.com/app</a:t>
            </a:r>
          </a:p>
        </p:txBody>
      </p:sp>
    </p:spTree>
    <p:extLst>
      <p:ext uri="{BB962C8B-B14F-4D97-AF65-F5344CB8AC3E}">
        <p14:creationId xmlns:p14="http://schemas.microsoft.com/office/powerpoint/2010/main" val="17058302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FullPage"/>
  <p:tag name="KEYWORD" val="FULL-PAGE"/>
  <p:tag name="TEMPLATEVERSION" val="10/04/2017 12:58:26"/>
</p:tagLst>
</file>

<file path=ppt/tags/tag2.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_Talkbook_4x3_1021_2015">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사용자 지정 2">
      <a:majorFont>
        <a:latin typeface="KPMG Extralight"/>
        <a:ea typeface="맑은 고딕"/>
        <a:cs typeface=""/>
      </a:majorFont>
      <a:minorFont>
        <a:latin typeface="Univers 45 Light"/>
        <a:ea typeface="맑은 고딕"/>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0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Talkbook Full-page Template" id="{9115AB9C-2B4D-41E4-ACBA-3F5FE57E2376}" vid="{3C429A1C-9CE9-44C0-B1F4-B18223B0AB03}"/>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FB8F4AC52B259641BE62E3A32AC663D5" ma:contentTypeVersion="0" ma:contentTypeDescription="새 문서를 만듭니다." ma:contentTypeScope="" ma:versionID="2b20d8835c4c23da34b40c39c69aa2d7">
  <xsd:schema xmlns:xsd="http://www.w3.org/2001/XMLSchema" xmlns:xs="http://www.w3.org/2001/XMLSchema" xmlns:p="http://schemas.microsoft.com/office/2006/metadata/properties" targetNamespace="http://schemas.microsoft.com/office/2006/metadata/properties" ma:root="true" ma:fieldsID="dd8f6c9257034a6ffde9c3b3e5e5b89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F77794-D448-47D2-849B-43EBD941AB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D324BD4-A732-4BF6-8060-B9EF496A95D4}">
  <ds:schemaRefs>
    <ds:schemaRef ds:uri="http://schemas.microsoft.com/sharepoint/v3/contenttype/forms"/>
  </ds:schemaRefs>
</ds:datastoreItem>
</file>

<file path=customXml/itemProps3.xml><?xml version="1.0" encoding="utf-8"?>
<ds:datastoreItem xmlns:ds="http://schemas.openxmlformats.org/officeDocument/2006/customXml" ds:itemID="{76B210F4-B75D-44C5-B29D-1AFBE5AA5D68}">
  <ds:schemaRefs>
    <ds:schemaRef ds:uri="http://schemas.microsoft.com/office/2006/metadata/properties"/>
    <ds:schemaRef ds:uri="http://purl.org/dc/term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KPMG Talkbook Full-page Template</Template>
  <TotalTime>77756</TotalTime>
  <Words>34179</Words>
  <Application>Microsoft Office PowerPoint</Application>
  <PresentationFormat>A4 용지(210x297mm)</PresentationFormat>
  <Paragraphs>16777</Paragraphs>
  <Slides>92</Slides>
  <Notes>91</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92</vt:i4>
      </vt:variant>
    </vt:vector>
  </HeadingPairs>
  <TitlesOfParts>
    <vt:vector size="102" baseType="lpstr">
      <vt:lpstr>Helvetica Light</vt:lpstr>
      <vt:lpstr>나눔고딕</vt:lpstr>
      <vt:lpstr>맑은 고딕</vt:lpstr>
      <vt:lpstr>Arial</vt:lpstr>
      <vt:lpstr>KPMG Extralight</vt:lpstr>
      <vt:lpstr>Univers 45 Light</vt:lpstr>
      <vt:lpstr>Univers for KPMG</vt:lpstr>
      <vt:lpstr>Univers for KPMG Light</vt:lpstr>
      <vt:lpstr>Wingdings</vt:lpstr>
      <vt:lpstr>KPMG_Talkbook_4x3_1021_2015</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Talkbook  template</dc:title>
  <dc:creator>Min, Jae-Guk (KR/Deal Adv1)</dc:creator>
  <cp:lastModifiedBy>Choi, Hwan-Jun (KR/Deal Adv2)</cp:lastModifiedBy>
  <cp:revision>6043</cp:revision>
  <cp:lastPrinted>2021-06-18T01:34:30Z</cp:lastPrinted>
  <dcterms:created xsi:type="dcterms:W3CDTF">2016-09-06T02:15:48Z</dcterms:created>
  <dcterms:modified xsi:type="dcterms:W3CDTF">2022-02-17T01:46:52Z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0x010100FB8F4AC52B259641BE62E3A32AC663D5</vt:lpwstr>
  </property>
</Properties>
</file>